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7"/>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2" r:id="rId16"/>
    <p:sldId id="274" r:id="rId17"/>
    <p:sldId id="275" r:id="rId18"/>
    <p:sldId id="276" r:id="rId19"/>
    <p:sldId id="277" r:id="rId20"/>
    <p:sldId id="278" r:id="rId21"/>
    <p:sldId id="280" r:id="rId22"/>
    <p:sldId id="282" r:id="rId23"/>
    <p:sldId id="283" r:id="rId24"/>
    <p:sldId id="284" r:id="rId25"/>
    <p:sldId id="287" r:id="rId26"/>
    <p:sldId id="288" r:id="rId27"/>
    <p:sldId id="289" r:id="rId28"/>
    <p:sldId id="290" r:id="rId29"/>
    <p:sldId id="291" r:id="rId30"/>
    <p:sldId id="292" r:id="rId31"/>
    <p:sldId id="293" r:id="rId32"/>
    <p:sldId id="294" r:id="rId33"/>
    <p:sldId id="295" r:id="rId34"/>
    <p:sldId id="296" r:id="rId35"/>
    <p:sldId id="298" r:id="rId36"/>
    <p:sldId id="299"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5" r:id="rId51"/>
    <p:sldId id="314" r:id="rId52"/>
    <p:sldId id="316" r:id="rId53"/>
    <p:sldId id="317" r:id="rId54"/>
    <p:sldId id="318" r:id="rId55"/>
    <p:sldId id="319" r:id="rId56"/>
    <p:sldId id="320" r:id="rId57"/>
    <p:sldId id="321" r:id="rId58"/>
    <p:sldId id="323" r:id="rId59"/>
    <p:sldId id="324" r:id="rId60"/>
    <p:sldId id="325" r:id="rId61"/>
    <p:sldId id="322" r:id="rId62"/>
    <p:sldId id="327" r:id="rId63"/>
    <p:sldId id="328" r:id="rId64"/>
    <p:sldId id="329" r:id="rId65"/>
    <p:sldId id="326" r:id="rId66"/>
    <p:sldId id="330" r:id="rId67"/>
    <p:sldId id="332" r:id="rId68"/>
    <p:sldId id="331" r:id="rId69"/>
    <p:sldId id="333" r:id="rId70"/>
    <p:sldId id="334" r:id="rId71"/>
    <p:sldId id="336" r:id="rId72"/>
    <p:sldId id="335" r:id="rId73"/>
    <p:sldId id="337" r:id="rId74"/>
    <p:sldId id="338" r:id="rId75"/>
    <p:sldId id="339" r:id="rId76"/>
    <p:sldId id="340" r:id="rId77"/>
    <p:sldId id="376" r:id="rId78"/>
    <p:sldId id="341" r:id="rId79"/>
    <p:sldId id="377" r:id="rId80"/>
    <p:sldId id="378" r:id="rId81"/>
    <p:sldId id="342" r:id="rId82"/>
    <p:sldId id="379" r:id="rId83"/>
    <p:sldId id="343" r:id="rId84"/>
    <p:sldId id="344" r:id="rId85"/>
    <p:sldId id="345" r:id="rId86"/>
    <p:sldId id="346" r:id="rId87"/>
    <p:sldId id="347" r:id="rId88"/>
    <p:sldId id="348" r:id="rId89"/>
    <p:sldId id="353" r:id="rId90"/>
    <p:sldId id="349" r:id="rId91"/>
    <p:sldId id="350" r:id="rId92"/>
    <p:sldId id="351" r:id="rId93"/>
    <p:sldId id="352" r:id="rId94"/>
    <p:sldId id="354" r:id="rId95"/>
    <p:sldId id="356" r:id="rId96"/>
    <p:sldId id="355" r:id="rId97"/>
    <p:sldId id="357" r:id="rId98"/>
    <p:sldId id="358" r:id="rId99"/>
    <p:sldId id="359" r:id="rId100"/>
    <p:sldId id="360" r:id="rId101"/>
    <p:sldId id="361" r:id="rId102"/>
    <p:sldId id="362" r:id="rId103"/>
    <p:sldId id="363" r:id="rId104"/>
    <p:sldId id="364" r:id="rId105"/>
    <p:sldId id="365" r:id="rId106"/>
    <p:sldId id="366" r:id="rId107"/>
    <p:sldId id="367" r:id="rId108"/>
    <p:sldId id="368" r:id="rId109"/>
    <p:sldId id="369" r:id="rId110"/>
    <p:sldId id="370" r:id="rId111"/>
    <p:sldId id="371" r:id="rId112"/>
    <p:sldId id="372" r:id="rId113"/>
    <p:sldId id="373" r:id="rId114"/>
    <p:sldId id="374" r:id="rId115"/>
    <p:sldId id="375" r:id="rId1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orbel" charset="0"/>
        <a:ea typeface="ＭＳ Ｐゴシック" charset="-128"/>
        <a:cs typeface="+mn-cs"/>
      </a:defRPr>
    </a:lvl1pPr>
    <a:lvl2pPr marL="457200" algn="l" rtl="0" fontAlgn="base">
      <a:spcBef>
        <a:spcPct val="0"/>
      </a:spcBef>
      <a:spcAft>
        <a:spcPct val="0"/>
      </a:spcAft>
      <a:defRPr kern="1200">
        <a:solidFill>
          <a:schemeClr val="tx1"/>
        </a:solidFill>
        <a:latin typeface="Corbel" charset="0"/>
        <a:ea typeface="ＭＳ Ｐゴシック" charset="-128"/>
        <a:cs typeface="+mn-cs"/>
      </a:defRPr>
    </a:lvl2pPr>
    <a:lvl3pPr marL="914400" algn="l" rtl="0" fontAlgn="base">
      <a:spcBef>
        <a:spcPct val="0"/>
      </a:spcBef>
      <a:spcAft>
        <a:spcPct val="0"/>
      </a:spcAft>
      <a:defRPr kern="1200">
        <a:solidFill>
          <a:schemeClr val="tx1"/>
        </a:solidFill>
        <a:latin typeface="Corbel" charset="0"/>
        <a:ea typeface="ＭＳ Ｐゴシック" charset="-128"/>
        <a:cs typeface="+mn-cs"/>
      </a:defRPr>
    </a:lvl3pPr>
    <a:lvl4pPr marL="1371600" algn="l" rtl="0" fontAlgn="base">
      <a:spcBef>
        <a:spcPct val="0"/>
      </a:spcBef>
      <a:spcAft>
        <a:spcPct val="0"/>
      </a:spcAft>
      <a:defRPr kern="1200">
        <a:solidFill>
          <a:schemeClr val="tx1"/>
        </a:solidFill>
        <a:latin typeface="Corbel" charset="0"/>
        <a:ea typeface="ＭＳ Ｐゴシック" charset="-128"/>
        <a:cs typeface="+mn-cs"/>
      </a:defRPr>
    </a:lvl4pPr>
    <a:lvl5pPr marL="1828800" algn="l" rtl="0" fontAlgn="base">
      <a:spcBef>
        <a:spcPct val="0"/>
      </a:spcBef>
      <a:spcAft>
        <a:spcPct val="0"/>
      </a:spcAft>
      <a:defRPr kern="1200">
        <a:solidFill>
          <a:schemeClr val="tx1"/>
        </a:solidFill>
        <a:latin typeface="Corbel" charset="0"/>
        <a:ea typeface="ＭＳ Ｐゴシック" charset="-128"/>
        <a:cs typeface="+mn-cs"/>
      </a:defRPr>
    </a:lvl5pPr>
    <a:lvl6pPr marL="2286000" algn="l" defTabSz="914400" rtl="0" eaLnBrk="1" latinLnBrk="0" hangingPunct="1">
      <a:defRPr kern="1200">
        <a:solidFill>
          <a:schemeClr val="tx1"/>
        </a:solidFill>
        <a:latin typeface="Corbel" charset="0"/>
        <a:ea typeface="ＭＳ Ｐゴシック" charset="-128"/>
        <a:cs typeface="+mn-cs"/>
      </a:defRPr>
    </a:lvl6pPr>
    <a:lvl7pPr marL="2743200" algn="l" defTabSz="914400" rtl="0" eaLnBrk="1" latinLnBrk="0" hangingPunct="1">
      <a:defRPr kern="1200">
        <a:solidFill>
          <a:schemeClr val="tx1"/>
        </a:solidFill>
        <a:latin typeface="Corbel" charset="0"/>
        <a:ea typeface="ＭＳ Ｐゴシック" charset="-128"/>
        <a:cs typeface="+mn-cs"/>
      </a:defRPr>
    </a:lvl7pPr>
    <a:lvl8pPr marL="3200400" algn="l" defTabSz="914400" rtl="0" eaLnBrk="1" latinLnBrk="0" hangingPunct="1">
      <a:defRPr kern="1200">
        <a:solidFill>
          <a:schemeClr val="tx1"/>
        </a:solidFill>
        <a:latin typeface="Corbel" charset="0"/>
        <a:ea typeface="ＭＳ Ｐゴシック" charset="-128"/>
        <a:cs typeface="+mn-cs"/>
      </a:defRPr>
    </a:lvl8pPr>
    <a:lvl9pPr marL="3657600" algn="l" defTabSz="914400" rtl="0" eaLnBrk="1" latinLnBrk="0" hangingPunct="1">
      <a:defRPr kern="1200">
        <a:solidFill>
          <a:schemeClr val="tx1"/>
        </a:solidFill>
        <a:latin typeface="Corbe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5A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586"/>
  </p:normalViewPr>
  <p:slideViewPr>
    <p:cSldViewPr>
      <p:cViewPr varScale="1">
        <p:scale>
          <a:sx n="102" d="100"/>
          <a:sy n="102" d="100"/>
        </p:scale>
        <p:origin x="1384"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viewProps" Target="view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29F25F04-A37B-49DC-94E9-353DD0102732}" type="datetimeFigureOut">
              <a:rPr lang="en-CA"/>
              <a:pPr/>
              <a:t>2020-11-30</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0EE1EFDF-D0E8-40E4-895A-24EA0292DBE5}" type="slidenum">
              <a:rPr lang="en-CA"/>
              <a:pPr/>
              <a:t>‹#›</a:t>
            </a:fld>
            <a:endParaRPr lang="en-CA"/>
          </a:p>
        </p:txBody>
      </p:sp>
    </p:spTree>
    <p:extLst>
      <p:ext uri="{BB962C8B-B14F-4D97-AF65-F5344CB8AC3E}">
        <p14:creationId xmlns:p14="http://schemas.microsoft.com/office/powerpoint/2010/main" val="931761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MRNA" TargetMode="External"/><Relationship Id="rId7" Type="http://schemas.openxmlformats.org/officeDocument/2006/relationships/hyperlink" Target="http://en.wikipedia.org/wiki/Peptidyl_transferase"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en.wikipedia.org/wiki/Translation_(genetics)" TargetMode="External"/><Relationship Id="rId5" Type="http://schemas.openxmlformats.org/officeDocument/2006/relationships/hyperlink" Target="http://en.wikipedia.org/wiki/TRNA" TargetMode="External"/><Relationship Id="rId4" Type="http://schemas.openxmlformats.org/officeDocument/2006/relationships/hyperlink" Target="http://en.wikipedia.org/wiki/Amino_acid"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a:ea typeface="ＭＳ Ｐゴシック" charset="-128"/>
              </a:rPr>
              <a:t>. Ribosomal RNA provides a mechanism for decoding </a:t>
            </a:r>
            <a:r>
              <a:rPr lang="en-CA">
                <a:ea typeface="ＭＳ Ｐゴシック" charset="-128"/>
                <a:hlinkClick r:id="rId3" tooltip="MRNA"/>
              </a:rPr>
              <a:t>mRNA</a:t>
            </a:r>
            <a:r>
              <a:rPr lang="en-CA">
                <a:ea typeface="ＭＳ Ｐゴシック" charset="-128"/>
              </a:rPr>
              <a:t> into </a:t>
            </a:r>
            <a:r>
              <a:rPr lang="en-CA">
                <a:ea typeface="ＭＳ Ｐゴシック" charset="-128"/>
                <a:hlinkClick r:id="rId4" tooltip="Amino acid"/>
              </a:rPr>
              <a:t>amino acids</a:t>
            </a:r>
            <a:r>
              <a:rPr lang="en-CA">
                <a:ea typeface="ＭＳ Ｐゴシック" charset="-128"/>
              </a:rPr>
              <a:t> and interacts with </a:t>
            </a:r>
            <a:r>
              <a:rPr lang="en-CA">
                <a:ea typeface="ＭＳ Ｐゴシック" charset="-128"/>
                <a:hlinkClick r:id="rId5" tooltip="TRNA"/>
              </a:rPr>
              <a:t>tRNAs</a:t>
            </a:r>
            <a:r>
              <a:rPr lang="en-CA">
                <a:ea typeface="ＭＳ Ｐゴシック" charset="-128"/>
              </a:rPr>
              <a:t> during </a:t>
            </a:r>
            <a:r>
              <a:rPr lang="en-CA">
                <a:ea typeface="ＭＳ Ｐゴシック" charset="-128"/>
                <a:hlinkClick r:id="rId6" tooltip="Translation (genetics)"/>
              </a:rPr>
              <a:t>translation</a:t>
            </a:r>
            <a:r>
              <a:rPr lang="en-CA">
                <a:ea typeface="ＭＳ Ｐゴシック" charset="-128"/>
              </a:rPr>
              <a:t> by providing </a:t>
            </a:r>
            <a:r>
              <a:rPr lang="en-CA">
                <a:ea typeface="ＭＳ Ｐゴシック" charset="-128"/>
                <a:hlinkClick r:id="rId7" tooltip="Peptidyl transferase"/>
              </a:rPr>
              <a:t>peptidyl transferase</a:t>
            </a:r>
            <a:r>
              <a:rPr lang="en-CA">
                <a:ea typeface="ＭＳ Ｐゴシック" charset="-128"/>
              </a:rPr>
              <a:t> activity. The tRNAs bring the necessary amino acids corresponding to the appropriate mRNA codon.</a:t>
            </a:r>
          </a:p>
        </p:txBody>
      </p:sp>
      <p:sp>
        <p:nvSpPr>
          <p:cNvPr id="64515" name="Slide Number Placeholder 3"/>
          <p:cNvSpPr>
            <a:spLocks noGrp="1"/>
          </p:cNvSpPr>
          <p:nvPr>
            <p:ph type="sldNum" sz="quarter" idx="5"/>
          </p:nvPr>
        </p:nvSpPr>
        <p:spPr bwMode="auto">
          <a:noFill/>
          <a:ln>
            <a:miter lim="800000"/>
            <a:headEnd/>
            <a:tailEnd/>
          </a:ln>
        </p:spPr>
        <p:txBody>
          <a:bodyPr/>
          <a:lstStyle/>
          <a:p>
            <a:fld id="{111888E1-0C11-4A70-A7B1-1B4627BBE516}" type="slidenum">
              <a:rPr lang="en-CA"/>
              <a:pPr/>
              <a:t>41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a:ea typeface="ＭＳ Ｐゴシック" charset="-128"/>
            </a:endParaRPr>
          </a:p>
        </p:txBody>
      </p:sp>
      <p:sp>
        <p:nvSpPr>
          <p:cNvPr id="66563" name="Slide Number Placeholder 3"/>
          <p:cNvSpPr>
            <a:spLocks noGrp="1"/>
          </p:cNvSpPr>
          <p:nvPr>
            <p:ph type="sldNum" sz="quarter" idx="5"/>
          </p:nvPr>
        </p:nvSpPr>
        <p:spPr bwMode="auto">
          <a:noFill/>
          <a:ln>
            <a:miter lim="800000"/>
            <a:headEnd/>
            <a:tailEnd/>
          </a:ln>
        </p:spPr>
        <p:txBody>
          <a:bodyPr/>
          <a:lstStyle/>
          <a:p>
            <a:fld id="{EBE76A0F-C866-480A-8982-F1E93CDAA237}" type="slidenum">
              <a:rPr lang="en-CA"/>
              <a:pPr/>
              <a:t>42</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
          <p:cNvSpPr/>
          <p:nvPr/>
        </p:nvSpPr>
        <p:spPr>
          <a:xfrm>
            <a:off x="0" y="4743450"/>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7"/>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352426" y="2895600"/>
            <a:ext cx="4572000" cy="1368798"/>
          </a:xfrm>
        </p:spPr>
        <p:txBody>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a:t>Click to edit Master title style</a:t>
            </a:r>
            <a:endParaRPr lang="en-US" dirty="0"/>
          </a:p>
        </p:txBody>
      </p:sp>
      <p:sp>
        <p:nvSpPr>
          <p:cNvPr id="6" name="Date Placeholder 21"/>
          <p:cNvSpPr>
            <a:spLocks noGrp="1"/>
          </p:cNvSpPr>
          <p:nvPr>
            <p:ph type="dt" sz="half" idx="10"/>
          </p:nvPr>
        </p:nvSpPr>
        <p:spPr/>
        <p:txBody>
          <a:bodyPr/>
          <a:lstStyle>
            <a:lvl1pPr>
              <a:defRPr/>
            </a:lvl1pPr>
          </a:lstStyle>
          <a:p>
            <a:fld id="{43F0AF1C-0C84-4A76-A7B1-FB29485153F6}" type="datetimeFigureOut">
              <a:rPr lang="en-CA"/>
              <a:pPr/>
              <a:t>2020-11-30</a:t>
            </a:fld>
            <a:endParaRPr lang="en-CA"/>
          </a:p>
        </p:txBody>
      </p:sp>
      <p:sp>
        <p:nvSpPr>
          <p:cNvPr id="7" name="Slide Number Placeholder 22"/>
          <p:cNvSpPr>
            <a:spLocks noGrp="1"/>
          </p:cNvSpPr>
          <p:nvPr>
            <p:ph type="sldNum" sz="quarter" idx="11"/>
          </p:nvPr>
        </p:nvSpPr>
        <p:spPr/>
        <p:txBody>
          <a:bodyPr/>
          <a:lstStyle>
            <a:lvl1pPr>
              <a:defRPr/>
            </a:lvl1pPr>
          </a:lstStyle>
          <a:p>
            <a:fld id="{8FC9C599-E32E-4C37-B33E-8EC6CA1293F9}" type="slidenum">
              <a:rPr lang="en-CA"/>
              <a:pPr/>
              <a:t>‹#›</a:t>
            </a:fld>
            <a:endParaRPr lang="en-CA"/>
          </a:p>
        </p:txBody>
      </p:sp>
      <p:sp>
        <p:nvSpPr>
          <p:cNvPr id="8" name="Footer Placeholder 23"/>
          <p:cNvSpPr>
            <a:spLocks noGrp="1"/>
          </p:cNvSpPr>
          <p:nvPr>
            <p:ph type="ftr" sz="quarter" idx="12"/>
          </p:nvPr>
        </p:nvSpPr>
        <p:spPr/>
        <p:txBody>
          <a:bodyPr/>
          <a:lstStyle>
            <a:lvl1pPr>
              <a:defRPr/>
            </a:lvl1pPr>
          </a:lstStyle>
          <a:p>
            <a:pPr>
              <a:defRPr/>
            </a:pPr>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A05553F2-DC13-4DC0-AB07-BE4AD9582B87}" type="datetimeFigureOut">
              <a:rPr lang="en-CA"/>
              <a:pPr/>
              <a:t>2020-11-30</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fld id="{9EA73C2F-DB53-4843-8FD0-A037B69455C6}" type="slidenum">
              <a:rPr lang="en-CA"/>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2D6610BD-7F43-4B43-9CE3-8DD7FB0B4105}" type="datetimeFigureOut">
              <a:rPr lang="en-CA"/>
              <a:pPr/>
              <a:t>2020-11-30</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fld id="{8A057AA2-B1D5-45F6-9625-2000895FB6AC}" type="slidenum">
              <a:rPr lang="en-CA"/>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endParaRPr lang="en-US" dirty="0"/>
          </a:p>
        </p:txBody>
      </p:sp>
      <p:sp>
        <p:nvSpPr>
          <p:cNvPr id="5" name="Date Placeholder 11"/>
          <p:cNvSpPr>
            <a:spLocks noGrp="1"/>
          </p:cNvSpPr>
          <p:nvPr>
            <p:ph type="dt" sz="half" idx="14"/>
          </p:nvPr>
        </p:nvSpPr>
        <p:spPr/>
        <p:txBody>
          <a:bodyPr/>
          <a:lstStyle>
            <a:lvl1pPr>
              <a:defRPr/>
            </a:lvl1pPr>
          </a:lstStyle>
          <a:p>
            <a:fld id="{B026412E-CF85-4A79-B965-FACC8C510D97}" type="datetimeFigureOut">
              <a:rPr lang="en-CA"/>
              <a:pPr/>
              <a:t>2020-11-30</a:t>
            </a:fld>
            <a:endParaRPr lang="en-CA"/>
          </a:p>
        </p:txBody>
      </p:sp>
      <p:sp>
        <p:nvSpPr>
          <p:cNvPr id="6" name="Slide Number Placeholder 18"/>
          <p:cNvSpPr>
            <a:spLocks noGrp="1"/>
          </p:cNvSpPr>
          <p:nvPr>
            <p:ph type="sldNum" sz="quarter" idx="15"/>
          </p:nvPr>
        </p:nvSpPr>
        <p:spPr/>
        <p:txBody>
          <a:bodyPr/>
          <a:lstStyle>
            <a:lvl1pPr>
              <a:defRPr/>
            </a:lvl1pPr>
          </a:lstStyle>
          <a:p>
            <a:fld id="{6C2C9DC6-3E0F-45CB-94CD-178D8E7F946D}" type="slidenum">
              <a:rPr lang="en-CA"/>
              <a:pPr/>
              <a:t>‹#›</a:t>
            </a:fld>
            <a:endParaRPr lang="en-CA"/>
          </a:p>
        </p:txBody>
      </p:sp>
      <p:sp>
        <p:nvSpPr>
          <p:cNvPr id="7" name="Footer Placeholder 20"/>
          <p:cNvSpPr>
            <a:spLocks noGrp="1"/>
          </p:cNvSpPr>
          <p:nvPr>
            <p:ph type="ftr" sz="quarter" idx="16"/>
          </p:nvPr>
        </p:nvSpPr>
        <p:spPr/>
        <p:txBody>
          <a:bodyPr/>
          <a:lstStyle>
            <a:lvl1pPr>
              <a:defRPr/>
            </a:lvl1pPr>
          </a:lstStyle>
          <a:p>
            <a:pPr>
              <a:defRPr/>
            </a:pPr>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8"/>
          <p:cNvCxnSpPr/>
          <p:nvPr/>
        </p:nvCxnSpPr>
        <p:spPr>
          <a:xfrm>
            <a:off x="-4763" y="1828800"/>
            <a:ext cx="9144001"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
          </p:nvPr>
        </p:nvSpPr>
        <p:spPr>
          <a:xfrm>
            <a:off x="352426" y="4003302"/>
            <a:ext cx="4572000" cy="1178298"/>
          </a:xfrm>
        </p:spPr>
        <p:txBody>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lvl="0"/>
            <a:r>
              <a:rPr lang="en-US"/>
              <a:t>Click to edit Master title style</a:t>
            </a:r>
            <a:endParaRPr lang="en-US" dirty="0"/>
          </a:p>
        </p:txBody>
      </p:sp>
      <p:sp>
        <p:nvSpPr>
          <p:cNvPr id="7" name="Date Placeholder 15"/>
          <p:cNvSpPr>
            <a:spLocks noGrp="1"/>
          </p:cNvSpPr>
          <p:nvPr>
            <p:ph type="dt" sz="half" idx="10"/>
          </p:nvPr>
        </p:nvSpPr>
        <p:spPr/>
        <p:txBody>
          <a:bodyPr/>
          <a:lstStyle>
            <a:lvl1pPr>
              <a:defRPr/>
            </a:lvl1pPr>
          </a:lstStyle>
          <a:p>
            <a:fld id="{0F28F108-FEAC-4DB3-A661-3132EB2F4AB7}" type="datetimeFigureOut">
              <a:rPr lang="en-CA"/>
              <a:pPr/>
              <a:t>2020-11-30</a:t>
            </a:fld>
            <a:endParaRPr lang="en-CA"/>
          </a:p>
        </p:txBody>
      </p:sp>
      <p:sp>
        <p:nvSpPr>
          <p:cNvPr id="8" name="Slide Number Placeholder 19"/>
          <p:cNvSpPr>
            <a:spLocks noGrp="1"/>
          </p:cNvSpPr>
          <p:nvPr>
            <p:ph type="sldNum" sz="quarter" idx="11"/>
          </p:nvPr>
        </p:nvSpPr>
        <p:spPr/>
        <p:txBody>
          <a:bodyPr/>
          <a:lstStyle>
            <a:lvl1pPr>
              <a:defRPr/>
            </a:lvl1pPr>
          </a:lstStyle>
          <a:p>
            <a:fld id="{36528A32-2609-4D9E-B9B3-22DDE8623C4F}" type="slidenum">
              <a:rPr lang="en-CA"/>
              <a:pPr/>
              <a:t>‹#›</a:t>
            </a:fld>
            <a:endParaRPr lang="en-CA"/>
          </a:p>
        </p:txBody>
      </p:sp>
      <p:sp>
        <p:nvSpPr>
          <p:cNvPr id="9" name="Footer Placeholder 20"/>
          <p:cNvSpPr>
            <a:spLocks noGrp="1"/>
          </p:cNvSpPr>
          <p:nvPr>
            <p:ph type="ftr" sz="quarter" idx="12"/>
          </p:nvPr>
        </p:nvSpPr>
        <p:spPr/>
        <p:txBody>
          <a:bodyPr/>
          <a:lstStyle>
            <a:lvl1pPr>
              <a:defRPr/>
            </a:lvl1pPr>
          </a:lstStyle>
          <a:p>
            <a:pPr>
              <a:defRPr/>
            </a:pPr>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Content Placeholder 11"/>
          <p:cNvSpPr>
            <a:spLocks noGrp="1"/>
          </p:cNvSpPr>
          <p:nvPr>
            <p:ph sz="quarter" idx="14"/>
          </p:nvPr>
        </p:nvSpPr>
        <p:spPr>
          <a:xfrm>
            <a:off x="4901184" y="1463040"/>
            <a:ext cx="3886200" cy="4288536"/>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0"/>
          <p:cNvSpPr>
            <a:spLocks noGrp="1"/>
          </p:cNvSpPr>
          <p:nvPr>
            <p:ph sz="quarter" idx="13"/>
          </p:nvPr>
        </p:nvSpPr>
        <p:spPr>
          <a:xfrm>
            <a:off x="352426" y="1463040"/>
            <a:ext cx="3886200" cy="4288536"/>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itle 26"/>
          <p:cNvSpPr>
            <a:spLocks noGrp="1"/>
          </p:cNvSpPr>
          <p:nvPr>
            <p:ph type="title"/>
          </p:nvPr>
        </p:nvSpPr>
        <p:spPr/>
        <p:txBody>
          <a:bodyPr/>
          <a:lstStyle/>
          <a:p>
            <a:r>
              <a:rPr lang="en-US"/>
              <a:t>Click to edit Master title style</a:t>
            </a:r>
            <a:endParaRPr lang="en-US" dirty="0"/>
          </a:p>
        </p:txBody>
      </p:sp>
      <p:sp>
        <p:nvSpPr>
          <p:cNvPr id="6" name="Date Placeholder 19"/>
          <p:cNvSpPr>
            <a:spLocks noGrp="1"/>
          </p:cNvSpPr>
          <p:nvPr>
            <p:ph type="dt" sz="half" idx="15"/>
          </p:nvPr>
        </p:nvSpPr>
        <p:spPr/>
        <p:txBody>
          <a:bodyPr/>
          <a:lstStyle>
            <a:lvl1pPr>
              <a:defRPr/>
            </a:lvl1pPr>
          </a:lstStyle>
          <a:p>
            <a:fld id="{911299A4-2EC4-4DD4-BCA3-12F76E2D7584}" type="datetimeFigureOut">
              <a:rPr lang="en-CA"/>
              <a:pPr/>
              <a:t>2020-11-30</a:t>
            </a:fld>
            <a:endParaRPr lang="en-CA"/>
          </a:p>
        </p:txBody>
      </p:sp>
      <p:sp>
        <p:nvSpPr>
          <p:cNvPr id="7" name="Slide Number Placeholder 24"/>
          <p:cNvSpPr>
            <a:spLocks noGrp="1"/>
          </p:cNvSpPr>
          <p:nvPr>
            <p:ph type="sldNum" sz="quarter" idx="16"/>
          </p:nvPr>
        </p:nvSpPr>
        <p:spPr/>
        <p:txBody>
          <a:bodyPr/>
          <a:lstStyle>
            <a:lvl1pPr>
              <a:defRPr/>
            </a:lvl1pPr>
          </a:lstStyle>
          <a:p>
            <a:fld id="{80226598-0680-4780-B305-61386A16B12D}" type="slidenum">
              <a:rPr lang="en-CA"/>
              <a:pPr/>
              <a:t>‹#›</a:t>
            </a:fld>
            <a:endParaRPr lang="en-CA"/>
          </a:p>
        </p:txBody>
      </p:sp>
      <p:sp>
        <p:nvSpPr>
          <p:cNvPr id="8" name="Footer Placeholder 25"/>
          <p:cNvSpPr>
            <a:spLocks noGrp="1"/>
          </p:cNvSpPr>
          <p:nvPr>
            <p:ph type="ftr" sz="quarter" idx="17"/>
          </p:nvPr>
        </p:nvSpPr>
        <p:spPr/>
        <p:txBody>
          <a:bodyPr/>
          <a:lstStyle>
            <a:lvl1pPr>
              <a:defRPr/>
            </a:lvl1pPr>
          </a:lstStyle>
          <a:p>
            <a:pPr>
              <a:defRPr/>
            </a:pPr>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Text Placeholder 3"/>
          <p:cNvSpPr>
            <a:spLocks noGrp="1"/>
          </p:cNvSpPr>
          <p:nvPr>
            <p:ph type="body" sz="half" idx="2"/>
          </p:nvPr>
        </p:nvSpPr>
        <p:spPr>
          <a:xfrm>
            <a:off x="352426" y="1463040"/>
            <a:ext cx="3886200" cy="509587"/>
          </a:xfrm>
        </p:spPr>
        <p:txBody>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Text Placeholder 3"/>
          <p:cNvSpPr>
            <a:spLocks noGrp="1"/>
          </p:cNvSpPr>
          <p:nvPr>
            <p:ph type="body" sz="half" idx="15"/>
          </p:nvPr>
        </p:nvSpPr>
        <p:spPr>
          <a:xfrm>
            <a:off x="4900613" y="1463040"/>
            <a:ext cx="3886200" cy="509587"/>
          </a:xfrm>
        </p:spPr>
        <p:txBody>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Content Placeholder 11"/>
          <p:cNvSpPr>
            <a:spLocks noGrp="1"/>
          </p:cNvSpPr>
          <p:nvPr>
            <p:ph sz="quarter" idx="14"/>
          </p:nvPr>
        </p:nvSpPr>
        <p:spPr>
          <a:xfrm>
            <a:off x="4900613" y="2011680"/>
            <a:ext cx="3886200" cy="3736848"/>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0"/>
          <p:cNvSpPr>
            <a:spLocks noGrp="1"/>
          </p:cNvSpPr>
          <p:nvPr>
            <p:ph sz="quarter" idx="13"/>
          </p:nvPr>
        </p:nvSpPr>
        <p:spPr>
          <a:xfrm>
            <a:off x="352426" y="2011680"/>
            <a:ext cx="3886200" cy="3736848"/>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29"/>
          <p:cNvSpPr>
            <a:spLocks noGrp="1"/>
          </p:cNvSpPr>
          <p:nvPr>
            <p:ph type="title"/>
          </p:nvPr>
        </p:nvSpPr>
        <p:spPr/>
        <p:txBody>
          <a:bodyPr/>
          <a:lstStyle/>
          <a:p>
            <a:r>
              <a:rPr lang="en-US"/>
              <a:t>Click to edit Master title style</a:t>
            </a:r>
          </a:p>
        </p:txBody>
      </p:sp>
      <p:sp>
        <p:nvSpPr>
          <p:cNvPr id="8" name="Date Placeholder 19"/>
          <p:cNvSpPr>
            <a:spLocks noGrp="1"/>
          </p:cNvSpPr>
          <p:nvPr>
            <p:ph type="dt" sz="half" idx="16"/>
          </p:nvPr>
        </p:nvSpPr>
        <p:spPr/>
        <p:txBody>
          <a:bodyPr/>
          <a:lstStyle>
            <a:lvl1pPr>
              <a:defRPr/>
            </a:lvl1pPr>
          </a:lstStyle>
          <a:p>
            <a:fld id="{8F275A23-703D-4B04-B275-EDDD59AAB520}" type="datetimeFigureOut">
              <a:rPr lang="en-CA"/>
              <a:pPr/>
              <a:t>2020-11-30</a:t>
            </a:fld>
            <a:endParaRPr lang="en-CA"/>
          </a:p>
        </p:txBody>
      </p:sp>
      <p:sp>
        <p:nvSpPr>
          <p:cNvPr id="9" name="Slide Number Placeholder 23"/>
          <p:cNvSpPr>
            <a:spLocks noGrp="1"/>
          </p:cNvSpPr>
          <p:nvPr>
            <p:ph type="sldNum" sz="quarter" idx="17"/>
          </p:nvPr>
        </p:nvSpPr>
        <p:spPr/>
        <p:txBody>
          <a:bodyPr/>
          <a:lstStyle>
            <a:lvl1pPr>
              <a:defRPr/>
            </a:lvl1pPr>
          </a:lstStyle>
          <a:p>
            <a:fld id="{7DAEA799-AC03-4702-9279-D74A266AFE94}" type="slidenum">
              <a:rPr lang="en-CA"/>
              <a:pPr/>
              <a:t>‹#›</a:t>
            </a:fld>
            <a:endParaRPr lang="en-CA"/>
          </a:p>
        </p:txBody>
      </p:sp>
      <p:sp>
        <p:nvSpPr>
          <p:cNvPr id="10" name="Footer Placeholder 28"/>
          <p:cNvSpPr>
            <a:spLocks noGrp="1"/>
          </p:cNvSpPr>
          <p:nvPr>
            <p:ph type="ftr" sz="quarter" idx="18"/>
          </p:nvPr>
        </p:nvSpPr>
        <p:spPr/>
        <p:txBody>
          <a:bodyPr/>
          <a:lstStyle>
            <a:lvl1pPr>
              <a:defRPr/>
            </a:lvl1pPr>
          </a:lstStyle>
          <a:p>
            <a:pPr>
              <a:defRPr/>
            </a:pPr>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Title 14"/>
          <p:cNvSpPr>
            <a:spLocks noGrp="1"/>
          </p:cNvSpPr>
          <p:nvPr>
            <p:ph type="title"/>
          </p:nvPr>
        </p:nvSpPr>
        <p:spPr/>
        <p:txBody>
          <a:bodyPr/>
          <a:lstStyle/>
          <a:p>
            <a:r>
              <a:rPr lang="en-US"/>
              <a:t>Click to edit Master title style</a:t>
            </a:r>
          </a:p>
        </p:txBody>
      </p:sp>
      <p:sp>
        <p:nvSpPr>
          <p:cNvPr id="4" name="Date Placeholder 10"/>
          <p:cNvSpPr>
            <a:spLocks noGrp="1"/>
          </p:cNvSpPr>
          <p:nvPr>
            <p:ph type="dt" sz="half" idx="10"/>
          </p:nvPr>
        </p:nvSpPr>
        <p:spPr/>
        <p:txBody>
          <a:bodyPr/>
          <a:lstStyle>
            <a:lvl1pPr>
              <a:defRPr/>
            </a:lvl1pPr>
          </a:lstStyle>
          <a:p>
            <a:fld id="{B708A660-24F1-4A77-8EE1-DEBBB648752D}" type="datetimeFigureOut">
              <a:rPr lang="en-CA"/>
              <a:pPr/>
              <a:t>2020-11-30</a:t>
            </a:fld>
            <a:endParaRPr lang="en-CA"/>
          </a:p>
        </p:txBody>
      </p:sp>
      <p:sp>
        <p:nvSpPr>
          <p:cNvPr id="5" name="Slide Number Placeholder 13"/>
          <p:cNvSpPr>
            <a:spLocks noGrp="1"/>
          </p:cNvSpPr>
          <p:nvPr>
            <p:ph type="sldNum" sz="quarter" idx="11"/>
          </p:nvPr>
        </p:nvSpPr>
        <p:spPr/>
        <p:txBody>
          <a:bodyPr/>
          <a:lstStyle>
            <a:lvl1pPr>
              <a:defRPr/>
            </a:lvl1pPr>
          </a:lstStyle>
          <a:p>
            <a:fld id="{8918C422-A04C-4158-9A66-690876A5D52B}" type="slidenum">
              <a:rPr lang="en-CA"/>
              <a:pPr/>
              <a:t>‹#›</a:t>
            </a:fld>
            <a:endParaRPr lang="en-CA"/>
          </a:p>
        </p:txBody>
      </p:sp>
      <p:sp>
        <p:nvSpPr>
          <p:cNvPr id="6" name="Footer Placeholder 17"/>
          <p:cNvSpPr>
            <a:spLocks noGrp="1"/>
          </p:cNvSpPr>
          <p:nvPr>
            <p:ph type="ftr" sz="quarter" idx="12"/>
          </p:nvPr>
        </p:nvSpPr>
        <p:spPr/>
        <p:txBody>
          <a:bodyPr/>
          <a:lstStyle>
            <a:lvl1pPr>
              <a:defRPr/>
            </a:lvl1pPr>
          </a:lstStyle>
          <a:p>
            <a:pPr>
              <a:defRPr/>
            </a:pPr>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6"/>
          <p:cNvSpPr>
            <a:spLocks noGrp="1"/>
          </p:cNvSpPr>
          <p:nvPr>
            <p:ph type="dt" sz="half" idx="10"/>
          </p:nvPr>
        </p:nvSpPr>
        <p:spPr/>
        <p:txBody>
          <a:bodyPr/>
          <a:lstStyle>
            <a:lvl1pPr>
              <a:defRPr/>
            </a:lvl1pPr>
          </a:lstStyle>
          <a:p>
            <a:fld id="{55517866-8399-4BA2-9640-1A1351B9998F}" type="datetimeFigureOut">
              <a:rPr lang="en-CA"/>
              <a:pPr/>
              <a:t>2020-11-30</a:t>
            </a:fld>
            <a:endParaRPr lang="en-CA"/>
          </a:p>
        </p:txBody>
      </p:sp>
      <p:sp>
        <p:nvSpPr>
          <p:cNvPr id="4" name="Slide Number Placeholder 11"/>
          <p:cNvSpPr>
            <a:spLocks noGrp="1"/>
          </p:cNvSpPr>
          <p:nvPr>
            <p:ph type="sldNum" sz="quarter" idx="11"/>
          </p:nvPr>
        </p:nvSpPr>
        <p:spPr/>
        <p:txBody>
          <a:bodyPr/>
          <a:lstStyle>
            <a:lvl1pPr>
              <a:defRPr/>
            </a:lvl1pPr>
          </a:lstStyle>
          <a:p>
            <a:fld id="{17A68BEC-BB45-45C4-9FF2-AE335AA8F116}" type="slidenum">
              <a:rPr lang="en-CA"/>
              <a:pPr/>
              <a:t>‹#›</a:t>
            </a:fld>
            <a:endParaRPr lang="en-CA"/>
          </a:p>
        </p:txBody>
      </p:sp>
      <p:sp>
        <p:nvSpPr>
          <p:cNvPr id="5" name="Footer Placeholder 12"/>
          <p:cNvSpPr>
            <a:spLocks noGrp="1"/>
          </p:cNvSpPr>
          <p:nvPr>
            <p:ph type="ftr" sz="quarter" idx="12"/>
          </p:nvPr>
        </p:nvSpPr>
        <p:spPr/>
        <p:txBody>
          <a:bodyPr/>
          <a:lstStyle>
            <a:lvl1pPr>
              <a:defRPr/>
            </a:lvl1pPr>
          </a:lstStyle>
          <a:p>
            <a:pPr>
              <a:defRPr/>
            </a:pPr>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7"/>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8"/>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a:t>Click to edit Master title style</a:t>
            </a:r>
          </a:p>
        </p:txBody>
      </p:sp>
      <p:sp>
        <p:nvSpPr>
          <p:cNvPr id="11" name="Text Placeholder 3"/>
          <p:cNvSpPr>
            <a:spLocks noGrp="1"/>
          </p:cNvSpPr>
          <p:nvPr>
            <p:ph type="body" sz="half" idx="2"/>
          </p:nvPr>
        </p:nvSpPr>
        <p:spPr>
          <a:xfrm>
            <a:off x="352426" y="1463040"/>
            <a:ext cx="3381375" cy="3967162"/>
          </a:xfrm>
        </p:spPr>
        <p:txBody>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Content Placeholder 11"/>
          <p:cNvSpPr>
            <a:spLocks noGrp="1"/>
          </p:cNvSpPr>
          <p:nvPr>
            <p:ph sz="quarter" idx="14"/>
          </p:nvPr>
        </p:nvSpPr>
        <p:spPr>
          <a:xfrm>
            <a:off x="4105275" y="1463040"/>
            <a:ext cx="4681538" cy="3968496"/>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12"/>
          <p:cNvSpPr>
            <a:spLocks noGrp="1"/>
          </p:cNvSpPr>
          <p:nvPr>
            <p:ph type="dt" sz="half" idx="15"/>
          </p:nvPr>
        </p:nvSpPr>
        <p:spPr/>
        <p:txBody>
          <a:bodyPr/>
          <a:lstStyle>
            <a:lvl1pPr>
              <a:defRPr/>
            </a:lvl1pPr>
          </a:lstStyle>
          <a:p>
            <a:fld id="{852F9B9A-0C7C-4271-8460-AEE550BB0B86}" type="datetimeFigureOut">
              <a:rPr lang="en-CA"/>
              <a:pPr/>
              <a:t>2020-11-30</a:t>
            </a:fld>
            <a:endParaRPr lang="en-CA"/>
          </a:p>
        </p:txBody>
      </p:sp>
      <p:sp>
        <p:nvSpPr>
          <p:cNvPr id="9" name="Slide Number Placeholder 17"/>
          <p:cNvSpPr>
            <a:spLocks noGrp="1"/>
          </p:cNvSpPr>
          <p:nvPr>
            <p:ph type="sldNum" sz="quarter" idx="16"/>
          </p:nvPr>
        </p:nvSpPr>
        <p:spPr/>
        <p:txBody>
          <a:bodyPr/>
          <a:lstStyle>
            <a:lvl1pPr>
              <a:defRPr/>
            </a:lvl1pPr>
          </a:lstStyle>
          <a:p>
            <a:fld id="{2BD43F28-91F7-4D63-90A4-535850A904A9}" type="slidenum">
              <a:rPr lang="en-CA"/>
              <a:pPr/>
              <a:t>‹#›</a:t>
            </a:fld>
            <a:endParaRPr lang="en-CA"/>
          </a:p>
        </p:txBody>
      </p:sp>
      <p:sp>
        <p:nvSpPr>
          <p:cNvPr id="10" name="Footer Placeholder 19"/>
          <p:cNvSpPr>
            <a:spLocks noGrp="1"/>
          </p:cNvSpPr>
          <p:nvPr>
            <p:ph type="ftr" sz="quarter" idx="17"/>
          </p:nvPr>
        </p:nvSpPr>
        <p:spPr/>
        <p:txBody>
          <a:bodyPr/>
          <a:lstStyle>
            <a:lvl1pPr>
              <a:defRPr/>
            </a:lvl1pPr>
          </a:lstStyle>
          <a:p>
            <a:pPr>
              <a:defRPr/>
            </a:pPr>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7"/>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8"/>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25" name="Text Placeholder 24"/>
          <p:cNvSpPr>
            <a:spLocks noGrp="1"/>
          </p:cNvSpPr>
          <p:nvPr>
            <p:ph type="body" sz="quarter" idx="13"/>
          </p:nvPr>
        </p:nvSpPr>
        <p:spPr>
          <a:xfrm>
            <a:off x="352426" y="1600199"/>
            <a:ext cx="4572000" cy="3593237"/>
          </a:xfrm>
        </p:spPr>
        <p:txBody>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19" name="Title Placeholder 1"/>
          <p:cNvSpPr>
            <a:spLocks noGrp="1"/>
          </p:cNvSpPr>
          <p:nvPr>
            <p:ph type="title"/>
          </p:nvPr>
        </p:nvSpPr>
        <p:spPr>
          <a:xfrm>
            <a:off x="352425" y="275208"/>
            <a:ext cx="4572000" cy="1324992"/>
          </a:xfrm>
          <a:prstGeom prst="rect">
            <a:avLst/>
          </a:prstGeom>
        </p:spPr>
        <p:txBody>
          <a:bodyPr rtlCol="0">
            <a:normAutofit/>
          </a:bodyPr>
          <a:lstStyle/>
          <a:p>
            <a:r>
              <a:rPr lang="en-US"/>
              <a:t>Click to edit Master title style</a:t>
            </a:r>
            <a:endParaRPr lang="en-US" dirty="0"/>
          </a:p>
        </p:txBody>
      </p:sp>
      <p:sp>
        <p:nvSpPr>
          <p:cNvPr id="8" name="Date Placeholder 12"/>
          <p:cNvSpPr>
            <a:spLocks noGrp="1"/>
          </p:cNvSpPr>
          <p:nvPr>
            <p:ph type="dt" sz="half" idx="14"/>
          </p:nvPr>
        </p:nvSpPr>
        <p:spPr/>
        <p:txBody>
          <a:bodyPr/>
          <a:lstStyle>
            <a:lvl1pPr>
              <a:defRPr/>
            </a:lvl1pPr>
          </a:lstStyle>
          <a:p>
            <a:fld id="{7B05E4E5-D61C-45F8-972E-924CF78C1E12}" type="datetimeFigureOut">
              <a:rPr lang="en-CA"/>
              <a:pPr/>
              <a:t>2020-11-30</a:t>
            </a:fld>
            <a:endParaRPr lang="en-CA"/>
          </a:p>
        </p:txBody>
      </p:sp>
      <p:sp>
        <p:nvSpPr>
          <p:cNvPr id="9" name="Slide Number Placeholder 19"/>
          <p:cNvSpPr>
            <a:spLocks noGrp="1"/>
          </p:cNvSpPr>
          <p:nvPr>
            <p:ph type="sldNum" sz="quarter" idx="15"/>
          </p:nvPr>
        </p:nvSpPr>
        <p:spPr/>
        <p:txBody>
          <a:bodyPr/>
          <a:lstStyle>
            <a:lvl1pPr>
              <a:defRPr/>
            </a:lvl1pPr>
          </a:lstStyle>
          <a:p>
            <a:fld id="{A262FA0A-BCB3-450B-AEBD-DF4852F6E748}" type="slidenum">
              <a:rPr lang="en-CA"/>
              <a:pPr/>
              <a:t>‹#›</a:t>
            </a:fld>
            <a:endParaRPr lang="en-CA"/>
          </a:p>
        </p:txBody>
      </p:sp>
      <p:sp>
        <p:nvSpPr>
          <p:cNvPr id="10" name="Footer Placeholder 20"/>
          <p:cNvSpPr>
            <a:spLocks noGrp="1"/>
          </p:cNvSpPr>
          <p:nvPr>
            <p:ph type="ftr" sz="quarter" idx="16"/>
          </p:nvPr>
        </p:nvSpPr>
        <p:spPr/>
        <p:txBody>
          <a:bodyPr/>
          <a:lstStyle>
            <a:lvl1pPr>
              <a:defRPr/>
            </a:lvl1pPr>
          </a:lstStyle>
          <a:p>
            <a:pPr>
              <a:defRPr/>
            </a:pPr>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52425" y="228600"/>
            <a:ext cx="7680325" cy="1066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 name="Text Placeholder 2"/>
          <p:cNvSpPr>
            <a:spLocks noGrp="1"/>
          </p:cNvSpPr>
          <p:nvPr>
            <p:ph type="body" idx="1"/>
          </p:nvPr>
        </p:nvSpPr>
        <p:spPr>
          <a:xfrm>
            <a:off x="352425" y="1463675"/>
            <a:ext cx="7680325"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425" y="6543675"/>
            <a:ext cx="1466850" cy="247650"/>
          </a:xfrm>
          <a:prstGeom prst="rect">
            <a:avLst/>
          </a:prstGeom>
        </p:spPr>
        <p:txBody>
          <a:bodyPr vert="horz" wrap="square" lIns="91440" tIns="45720" rIns="91440" bIns="45720" numCol="1" anchor="ctr" anchorCtr="0" compatLnSpc="1">
            <a:prstTxWarp prst="textNoShape">
              <a:avLst/>
            </a:prstTxWarp>
            <a:normAutofit/>
          </a:bodyPr>
          <a:lstStyle>
            <a:lvl1pPr>
              <a:defRPr sz="1000" b="1">
                <a:solidFill>
                  <a:srgbClr val="FFFFFF"/>
                </a:solidFill>
              </a:defRPr>
            </a:lvl1pPr>
          </a:lstStyle>
          <a:p>
            <a:fld id="{8F63A4FD-8D43-4A6D-8F74-4B46EBFA0282}" type="datetimeFigureOut">
              <a:rPr lang="en-CA"/>
              <a:pPr/>
              <a:t>2020-11-30</a:t>
            </a:fld>
            <a:endParaRPr lang="en-CA"/>
          </a:p>
        </p:txBody>
      </p:sp>
      <p:sp>
        <p:nvSpPr>
          <p:cNvPr id="5" name="Footer Placeholder 4"/>
          <p:cNvSpPr>
            <a:spLocks noGrp="1"/>
          </p:cNvSpPr>
          <p:nvPr>
            <p:ph type="ftr" sz="quarter" idx="3"/>
          </p:nvPr>
        </p:nvSpPr>
        <p:spPr>
          <a:xfrm>
            <a:off x="1809750" y="6543675"/>
            <a:ext cx="4086225" cy="247650"/>
          </a:xfrm>
          <a:prstGeom prst="rect">
            <a:avLst/>
          </a:prstGeom>
        </p:spPr>
        <p:txBody>
          <a:bodyPr vert="horz" lIns="91440" tIns="45720" rIns="91440" bIns="45720" rtlCol="0" anchor="ctr">
            <a:normAutofit/>
          </a:bodyPr>
          <a:lstStyle>
            <a:lvl1pPr algn="l" fontAlgn="auto">
              <a:spcBef>
                <a:spcPts val="0"/>
              </a:spcBef>
              <a:spcAft>
                <a:spcPts val="0"/>
              </a:spcAft>
              <a:defRPr sz="1000" b="1" i="1">
                <a:solidFill>
                  <a:schemeClr val="tx1">
                    <a:alpha val="65000"/>
                  </a:schemeClr>
                </a:solidFill>
                <a:latin typeface="+mn-lt"/>
                <a:ea typeface="+mn-ea"/>
                <a:cs typeface="+mn-cs"/>
              </a:defRPr>
            </a:lvl1pPr>
          </a:lstStyle>
          <a:p>
            <a:pPr>
              <a:defRPr/>
            </a:pPr>
            <a:endParaRPr lang="en-CA"/>
          </a:p>
        </p:txBody>
      </p:sp>
      <p:sp>
        <p:nvSpPr>
          <p:cNvPr id="6" name="Slide Number Placeholder 5"/>
          <p:cNvSpPr>
            <a:spLocks noGrp="1"/>
          </p:cNvSpPr>
          <p:nvPr>
            <p:ph type="sldNum" sz="quarter" idx="4"/>
          </p:nvPr>
        </p:nvSpPr>
        <p:spPr>
          <a:xfrm>
            <a:off x="7886700" y="6543675"/>
            <a:ext cx="876300" cy="247650"/>
          </a:xfrm>
          <a:prstGeom prst="rect">
            <a:avLst/>
          </a:prstGeom>
        </p:spPr>
        <p:txBody>
          <a:bodyPr vert="horz" wrap="square" lIns="91440" tIns="45720" rIns="91440" bIns="45720" numCol="1" anchor="ctr" anchorCtr="0" compatLnSpc="1">
            <a:prstTxWarp prst="textNoShape">
              <a:avLst/>
            </a:prstTxWarp>
            <a:normAutofit/>
          </a:bodyPr>
          <a:lstStyle>
            <a:lvl1pPr algn="r">
              <a:defRPr sz="1000" b="1">
                <a:solidFill>
                  <a:srgbClr val="FFFFFF"/>
                </a:solidFill>
              </a:defRPr>
            </a:lvl1pPr>
          </a:lstStyle>
          <a:p>
            <a:fld id="{BA377E2F-0E7E-4B48-91F4-5B038ACA0B18}" type="slidenum">
              <a:rPr lang="en-CA"/>
              <a:pPr/>
              <a:t>‹#›</a:t>
            </a:fld>
            <a:endParaRPr lang="en-CA"/>
          </a:p>
        </p:txBody>
      </p:sp>
    </p:spTree>
  </p:cSld>
  <p:clrMap bg1="dk1" tx1="lt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rtl="0" eaLnBrk="0" fontAlgn="base" hangingPunct="0">
        <a:spcBef>
          <a:spcPts val="400"/>
        </a:spcBef>
        <a:spcAft>
          <a:spcPct val="0"/>
        </a:spcAft>
        <a:defRPr sz="4000" kern="1200">
          <a:solidFill>
            <a:schemeClr val="tx1"/>
          </a:solidFill>
          <a:latin typeface="+mj-lt"/>
          <a:ea typeface="ＭＳ Ｐゴシック" charset="0"/>
          <a:cs typeface="Tunga" pitchFamily="2"/>
        </a:defRPr>
      </a:lvl1pPr>
      <a:lvl2pPr algn="l" rtl="0" eaLnBrk="0" fontAlgn="base" hangingPunct="0">
        <a:spcBef>
          <a:spcPts val="400"/>
        </a:spcBef>
        <a:spcAft>
          <a:spcPct val="0"/>
        </a:spcAft>
        <a:defRPr sz="4000">
          <a:solidFill>
            <a:schemeClr val="tx1"/>
          </a:solidFill>
          <a:latin typeface="Corbel" charset="0"/>
          <a:ea typeface="ＭＳ Ｐゴシック" charset="0"/>
          <a:cs typeface="Tunga" charset="0"/>
        </a:defRPr>
      </a:lvl2pPr>
      <a:lvl3pPr algn="l" rtl="0" eaLnBrk="0" fontAlgn="base" hangingPunct="0">
        <a:spcBef>
          <a:spcPts val="400"/>
        </a:spcBef>
        <a:spcAft>
          <a:spcPct val="0"/>
        </a:spcAft>
        <a:defRPr sz="4000">
          <a:solidFill>
            <a:schemeClr val="tx1"/>
          </a:solidFill>
          <a:latin typeface="Corbel" charset="0"/>
          <a:ea typeface="ＭＳ Ｐゴシック" charset="0"/>
          <a:cs typeface="Tunga" charset="0"/>
        </a:defRPr>
      </a:lvl3pPr>
      <a:lvl4pPr algn="l" rtl="0" eaLnBrk="0" fontAlgn="base" hangingPunct="0">
        <a:spcBef>
          <a:spcPts val="400"/>
        </a:spcBef>
        <a:spcAft>
          <a:spcPct val="0"/>
        </a:spcAft>
        <a:defRPr sz="4000">
          <a:solidFill>
            <a:schemeClr val="tx1"/>
          </a:solidFill>
          <a:latin typeface="Corbel" charset="0"/>
          <a:ea typeface="ＭＳ Ｐゴシック" charset="0"/>
          <a:cs typeface="Tunga" charset="0"/>
        </a:defRPr>
      </a:lvl4pPr>
      <a:lvl5pPr algn="l" rtl="0" eaLnBrk="0" fontAlgn="base" hangingPunct="0">
        <a:spcBef>
          <a:spcPts val="400"/>
        </a:spcBef>
        <a:spcAft>
          <a:spcPct val="0"/>
        </a:spcAft>
        <a:defRPr sz="4000">
          <a:solidFill>
            <a:schemeClr val="tx1"/>
          </a:solidFill>
          <a:latin typeface="Corbel" charset="0"/>
          <a:ea typeface="ＭＳ Ｐゴシック" charset="0"/>
          <a:cs typeface="Tunga" charset="0"/>
        </a:defRPr>
      </a:lvl5pPr>
      <a:lvl6pPr marL="457200" algn="l" rtl="0" fontAlgn="base">
        <a:spcBef>
          <a:spcPts val="400"/>
        </a:spcBef>
        <a:spcAft>
          <a:spcPct val="0"/>
        </a:spcAft>
        <a:defRPr sz="4000">
          <a:solidFill>
            <a:schemeClr val="tx1"/>
          </a:solidFill>
          <a:latin typeface="Corbel" charset="0"/>
          <a:ea typeface="ＭＳ Ｐゴシック" charset="0"/>
          <a:cs typeface="Tunga" charset="0"/>
        </a:defRPr>
      </a:lvl6pPr>
      <a:lvl7pPr marL="914400" algn="l" rtl="0" fontAlgn="base">
        <a:spcBef>
          <a:spcPts val="400"/>
        </a:spcBef>
        <a:spcAft>
          <a:spcPct val="0"/>
        </a:spcAft>
        <a:defRPr sz="4000">
          <a:solidFill>
            <a:schemeClr val="tx1"/>
          </a:solidFill>
          <a:latin typeface="Corbel" charset="0"/>
          <a:ea typeface="ＭＳ Ｐゴシック" charset="0"/>
          <a:cs typeface="Tunga" charset="0"/>
        </a:defRPr>
      </a:lvl7pPr>
      <a:lvl8pPr marL="1371600" algn="l" rtl="0" fontAlgn="base">
        <a:spcBef>
          <a:spcPts val="400"/>
        </a:spcBef>
        <a:spcAft>
          <a:spcPct val="0"/>
        </a:spcAft>
        <a:defRPr sz="4000">
          <a:solidFill>
            <a:schemeClr val="tx1"/>
          </a:solidFill>
          <a:latin typeface="Corbel" charset="0"/>
          <a:ea typeface="ＭＳ Ｐゴシック" charset="0"/>
          <a:cs typeface="Tunga" charset="0"/>
        </a:defRPr>
      </a:lvl8pPr>
      <a:lvl9pPr marL="1828800" algn="l" rtl="0" fontAlgn="base">
        <a:spcBef>
          <a:spcPts val="400"/>
        </a:spcBef>
        <a:spcAft>
          <a:spcPct val="0"/>
        </a:spcAft>
        <a:defRPr sz="4000">
          <a:solidFill>
            <a:schemeClr val="tx1"/>
          </a:solidFill>
          <a:latin typeface="Corbel" charset="0"/>
          <a:ea typeface="ＭＳ Ｐゴシック" charset="0"/>
          <a:cs typeface="Tunga" charset="0"/>
        </a:defRPr>
      </a:lvl9pPr>
    </p:titleStyle>
    <p:bodyStyle>
      <a:lvl1pPr marL="342900" indent="-342900" algn="l" rtl="0" eaLnBrk="0" fontAlgn="base" hangingPunct="0">
        <a:spcBef>
          <a:spcPts val="1200"/>
        </a:spcBef>
        <a:spcAft>
          <a:spcPct val="0"/>
        </a:spcAft>
        <a:buClr>
          <a:srgbClr val="838995"/>
        </a:buClr>
        <a:buFont typeface="Arial" charset="0"/>
        <a:defRPr kern="1200" spc="30">
          <a:solidFill>
            <a:schemeClr val="tx1"/>
          </a:solidFill>
          <a:latin typeface="+mn-lt"/>
          <a:ea typeface="ＭＳ Ｐゴシック" charset="0"/>
          <a:cs typeface="Tahoma" pitchFamily="34" charset="0"/>
        </a:defRPr>
      </a:lvl1pPr>
      <a:lvl2pPr marL="171450" indent="-171450" algn="l" rtl="0" eaLnBrk="0" fontAlgn="base" hangingPunct="0">
        <a:spcBef>
          <a:spcPts val="600"/>
        </a:spcBef>
        <a:spcAft>
          <a:spcPct val="0"/>
        </a:spcAft>
        <a:buClr>
          <a:schemeClr val="accent1"/>
        </a:buClr>
        <a:buFont typeface="Arial" charset="0"/>
        <a:buChar char="•"/>
        <a:defRPr sz="1600" kern="1200">
          <a:solidFill>
            <a:schemeClr val="tx1"/>
          </a:solidFill>
          <a:latin typeface="+mn-lt"/>
          <a:ea typeface="Tahoma" charset="0"/>
          <a:cs typeface="Tahoma" pitchFamily="34" charset="0"/>
        </a:defRPr>
      </a:lvl2pPr>
      <a:lvl3pPr marL="344488" indent="-165100" algn="l" rtl="0" eaLnBrk="0" fontAlgn="base" hangingPunct="0">
        <a:spcBef>
          <a:spcPts val="600"/>
        </a:spcBef>
        <a:spcAft>
          <a:spcPct val="0"/>
        </a:spcAft>
        <a:buClr>
          <a:schemeClr val="accent1"/>
        </a:buClr>
        <a:buFont typeface="Arial" charset="0"/>
        <a:buChar char="•"/>
        <a:defRPr sz="1600" kern="1200">
          <a:solidFill>
            <a:schemeClr val="tx1"/>
          </a:solidFill>
          <a:latin typeface="+mn-lt"/>
          <a:ea typeface="Tahoma" charset="0"/>
          <a:cs typeface="Tahoma" pitchFamily="34" charset="0"/>
        </a:defRPr>
      </a:lvl3pPr>
      <a:lvl4pPr marL="517525" indent="-169863" algn="l" rtl="0" eaLnBrk="0" fontAlgn="base" hangingPunct="0">
        <a:spcBef>
          <a:spcPts val="600"/>
        </a:spcBef>
        <a:spcAft>
          <a:spcPct val="0"/>
        </a:spcAft>
        <a:buClr>
          <a:schemeClr val="accent1"/>
        </a:buClr>
        <a:buFont typeface="Arial" charset="0"/>
        <a:buChar char="•"/>
        <a:defRPr sz="1600" kern="1200">
          <a:solidFill>
            <a:schemeClr val="tx1"/>
          </a:solidFill>
          <a:latin typeface="+mn-lt"/>
          <a:ea typeface="Tahoma" charset="0"/>
          <a:cs typeface="Tahoma" pitchFamily="34" charset="0"/>
        </a:defRPr>
      </a:lvl4pPr>
      <a:lvl5pPr marL="688975" indent="-173038" algn="l" rtl="0" eaLnBrk="0" fontAlgn="base" hangingPunct="0">
        <a:spcBef>
          <a:spcPts val="600"/>
        </a:spcBef>
        <a:spcAft>
          <a:spcPct val="0"/>
        </a:spcAft>
        <a:buClr>
          <a:schemeClr val="accent1"/>
        </a:buClr>
        <a:buFont typeface="Arial" charset="0"/>
        <a:buChar char="•"/>
        <a:defRPr sz="1600" kern="1200">
          <a:solidFill>
            <a:schemeClr val="tx1"/>
          </a:solidFill>
          <a:latin typeface="+mn-lt"/>
          <a:ea typeface="Tahoma" charset="0"/>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ed.ted.com/lessons/dna-the-book-of-you-joe-hanso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d.ted.com/lessons/the-twisting-tale-of-dna-judith-hauck" TargetMode="External"/><Relationship Id="rId2" Type="http://schemas.openxmlformats.org/officeDocument/2006/relationships/hyperlink" Target="http://ed.ted.com/lessons/how-to-sequence-the-human-genome-mark-j-kiel" TargetMode="External"/><Relationship Id="rId1" Type="http://schemas.openxmlformats.org/officeDocument/2006/relationships/slideLayout" Target="../slideLayouts/slideLayout7.xml"/><Relationship Id="rId4" Type="http://schemas.openxmlformats.org/officeDocument/2006/relationships/hyperlink" Target="http://ed.ted.com/featured/jOuJyFNt" TargetMode="External"/></Relationships>
</file>

<file path=ppt/slides/_rels/slide10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hyperlink" Target="https://www.youtube.com/watch?v=hRnrIpUMyZQ" TargetMode="External"/><Relationship Id="rId2" Type="http://schemas.openxmlformats.org/officeDocument/2006/relationships/hyperlink" Target="http://ed.ted.com/lessons/where-do-genes-come-from-carl-zimmer" TargetMode="Externa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jAhjPd4uNFY" TargetMode="Externa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8" Type="http://schemas.openxmlformats.org/officeDocument/2006/relationships/hyperlink" Target="http://www.polleverywhere.com/my/polls" TargetMode="External"/><Relationship Id="rId3" Type="http://schemas.openxmlformats.org/officeDocument/2006/relationships/hyperlink" Target="http://www.youtube.com/watch?v=ovV7v2XYJAI" TargetMode="External"/><Relationship Id="rId7" Type="http://schemas.openxmlformats.org/officeDocument/2006/relationships/hyperlink" Target="https://www.youtube.com/watch?v=zBkVCpbNnkU" TargetMode="External"/><Relationship Id="rId2" Type="http://schemas.openxmlformats.org/officeDocument/2006/relationships/hyperlink" Target="https://www.youtube.com/watch?v=zwibgNGe4aY&amp;list=UU_cznB5YZZmvAmeq7Y3EriQ" TargetMode="External"/><Relationship Id="rId1" Type="http://schemas.openxmlformats.org/officeDocument/2006/relationships/slideLayout" Target="../slideLayouts/slideLayout7.xml"/><Relationship Id="rId6" Type="http://schemas.openxmlformats.org/officeDocument/2006/relationships/hyperlink" Target="https://www.youtube.com/watch?v=dX1O9XvHkiU&amp;t=55s" TargetMode="External"/><Relationship Id="rId5" Type="http://schemas.openxmlformats.org/officeDocument/2006/relationships/hyperlink" Target="http://www.youtube.com/watch?v=gkQJ26DAxfs" TargetMode="External"/><Relationship Id="rId4" Type="http://schemas.openxmlformats.org/officeDocument/2006/relationships/hyperlink" Target="http://ed.ted.com/lessons/your-genes-are-not-your-fate-dean-ornish" TargetMode="External"/><Relationship Id="rId9" Type="http://schemas.openxmlformats.org/officeDocument/2006/relationships/hyperlink" Target="https://www.youtube.com/watch?v=jAhjPd4uNFY"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sumanasinc.com/scienceinfocus/sif_genetherapy.html" TargetMode="External"/><Relationship Id="rId2" Type="http://schemas.openxmlformats.org/officeDocument/2006/relationships/hyperlink" Target="http://www.youtube.com/watch?v=t1pN9OHRukw"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6tw_JVz_IEc" TargetMode="External"/><Relationship Id="rId2" Type="http://schemas.openxmlformats.org/officeDocument/2006/relationships/hyperlink" Target="http://www.sumanasinc.com/webcontent/animations/content/plasmidcloning.html"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TnnlSVyRMJY"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sumanasinc.com/webcontent/animations/content/pcr.html"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UcA9W7BbacQ"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K9U2ROBPQb8"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polleverywhere.com/my/polls" TargetMode="External"/><Relationship Id="rId2" Type="http://schemas.openxmlformats.org/officeDocument/2006/relationships/hyperlink" Target="http://www.youtube.com/watch?v=gkQJ26DAxfs" TargetMode="External"/><Relationship Id="rId1" Type="http://schemas.openxmlformats.org/officeDocument/2006/relationships/slideLayout" Target="../slideLayouts/slideLayout7.xml"/><Relationship Id="rId5" Type="http://schemas.openxmlformats.org/officeDocument/2006/relationships/hyperlink" Target="https://www.youtube.com/watch?v=zBkVCpbNnkU" TargetMode="External"/><Relationship Id="rId4" Type="http://schemas.openxmlformats.org/officeDocument/2006/relationships/hyperlink" Target="https://www.youtube.com/watch?v=dX1O9XvHkiU&amp;t=55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s://www.youtube.com/watch?v=oefAI2x2CQM"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FVuAwBGw_pQ" TargetMode="External"/><Relationship Id="rId2" Type="http://schemas.openxmlformats.org/officeDocument/2006/relationships/hyperlink" Target="https://www.youtube.com/watch?v=YjWuVrzvZYA"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ZNcFTRX9i0Y" TargetMode="External"/><Relationship Id="rId2" Type="http://schemas.openxmlformats.org/officeDocument/2006/relationships/hyperlink" Target="http://www.youtube.com/watch?v=J3HVVi2k2No"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hyperlink" Target="https://www.statedclearly.com/videos/what-is-a-gene/"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s://www.youtube.com/watch?v=7PifyYJOvkA" TargetMode="External"/><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johnkyrk.com/DNAreplication.html" TargetMode="Externa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https://www.youtube.com/watch?v=zwibgNGe4aY&amp;list=UU_cznB5YZZmvAmeq7Y3EriQ"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youtube.com/watch?v=vl6Vlf2thvI"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9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5" y="2895600"/>
            <a:ext cx="4572000" cy="1368425"/>
          </a:xfrm>
        </p:spPr>
        <p:txBody>
          <a:bodyPr>
            <a:normAutofit fontScale="92500" lnSpcReduction="20000"/>
          </a:bodyPr>
          <a:lstStyle/>
          <a:p>
            <a:pPr eaLnBrk="1" fontAlgn="auto" hangingPunct="1">
              <a:spcAft>
                <a:spcPts val="0"/>
              </a:spcAft>
              <a:buClr>
                <a:schemeClr val="accent5"/>
              </a:buClr>
              <a:buFont typeface="Arial" pitchFamily="34" charset="0"/>
              <a:buNone/>
              <a:defRPr/>
            </a:pPr>
            <a:r>
              <a:rPr lang="en-CA" sz="2800" dirty="0">
                <a:ea typeface="+mn-ea"/>
              </a:rPr>
              <a:t>Chapter 26 and 28</a:t>
            </a:r>
          </a:p>
          <a:p>
            <a:pPr eaLnBrk="1" fontAlgn="auto" hangingPunct="1">
              <a:spcAft>
                <a:spcPts val="0"/>
              </a:spcAft>
              <a:buClr>
                <a:schemeClr val="accent5"/>
              </a:buClr>
              <a:buFont typeface="Arial" pitchFamily="34" charset="0"/>
              <a:buNone/>
              <a:defRPr/>
            </a:pPr>
            <a:endParaRPr lang="en-CA" sz="2800" dirty="0">
              <a:ea typeface="+mn-ea"/>
            </a:endParaRPr>
          </a:p>
          <a:p>
            <a:pPr eaLnBrk="1" fontAlgn="auto" hangingPunct="1">
              <a:spcAft>
                <a:spcPts val="0"/>
              </a:spcAft>
              <a:buClr>
                <a:schemeClr val="accent5"/>
              </a:buClr>
              <a:defRPr/>
            </a:pPr>
            <a:r>
              <a:rPr lang="en-US" sz="2800" dirty="0">
                <a:hlinkClick r:id="rId2"/>
              </a:rPr>
              <a:t>Ted-Ed “Book of  You” </a:t>
            </a:r>
            <a:endParaRPr lang="en-US" sz="2800" dirty="0"/>
          </a:p>
          <a:p>
            <a:pPr eaLnBrk="1" fontAlgn="auto" hangingPunct="1">
              <a:spcAft>
                <a:spcPts val="0"/>
              </a:spcAft>
              <a:buClr>
                <a:schemeClr val="accent5"/>
              </a:buClr>
              <a:buFont typeface="Arial" pitchFamily="34" charset="0"/>
              <a:buNone/>
              <a:defRPr/>
            </a:pPr>
            <a:endParaRPr lang="en-CA" sz="2800" dirty="0">
              <a:ea typeface="+mn-ea"/>
            </a:endParaRPr>
          </a:p>
        </p:txBody>
      </p:sp>
      <p:sp>
        <p:nvSpPr>
          <p:cNvPr id="2" name="Title 1"/>
          <p:cNvSpPr>
            <a:spLocks noGrp="1"/>
          </p:cNvSpPr>
          <p:nvPr>
            <p:ph type="title"/>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rtlCol="0"/>
          <a:lstStyle/>
          <a:p>
            <a:pPr eaLnBrk="1" fontAlgn="auto" hangingPunct="1">
              <a:spcAft>
                <a:spcPts val="0"/>
              </a:spcAft>
              <a:defRPr/>
            </a:pPr>
            <a:r>
              <a:rPr dirty="0"/>
              <a:t>DNA</a:t>
            </a:r>
            <a:br>
              <a:rPr lang="en-CA" dirty="0"/>
            </a:br>
            <a:endParaRPr lang="en-CA" dirty="0"/>
          </a:p>
        </p:txBody>
      </p:sp>
      <p:pic>
        <p:nvPicPr>
          <p:cNvPr id="133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679450"/>
            <a:ext cx="2441575" cy="4929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1196752"/>
            <a:ext cx="7122078" cy="4154984"/>
          </a:xfrm>
          <a:prstGeom prst="rect">
            <a:avLst/>
          </a:prstGeom>
          <a:noFill/>
        </p:spPr>
        <p:txBody>
          <a:bodyPr wrap="none" rtlCol="0">
            <a:spAutoFit/>
          </a:bodyPr>
          <a:lstStyle/>
          <a:p>
            <a:endParaRPr lang="en-US" sz="4400" dirty="0"/>
          </a:p>
          <a:p>
            <a:r>
              <a:rPr lang="en-US" sz="4400" dirty="0">
                <a:hlinkClick r:id="rId2"/>
              </a:rPr>
              <a:t>Ted-Ed “Human Genome”</a:t>
            </a:r>
            <a:endParaRPr lang="en-US" sz="4400" dirty="0"/>
          </a:p>
          <a:p>
            <a:endParaRPr lang="en-US" sz="4400" dirty="0"/>
          </a:p>
          <a:p>
            <a:r>
              <a:rPr lang="en-US" sz="4400" dirty="0">
                <a:hlinkClick r:id="rId3"/>
              </a:rPr>
              <a:t>Ted-Ed “Twisting Tale”</a:t>
            </a:r>
            <a:endParaRPr lang="en-US" sz="4400" dirty="0"/>
          </a:p>
          <a:p>
            <a:endParaRPr lang="en-US" sz="4400" dirty="0"/>
          </a:p>
          <a:p>
            <a:r>
              <a:rPr lang="en-US" sz="4400" dirty="0">
                <a:hlinkClick r:id="rId4"/>
              </a:rPr>
              <a:t>Ted-Ed “Chicken or  the Egg?”</a:t>
            </a:r>
            <a:endParaRPr lang="en-US" sz="4400"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52425" y="1463675"/>
            <a:ext cx="7680325" cy="4724400"/>
          </a:xfrm>
        </p:spPr>
        <p:txBody>
          <a:bodyPr wrap="square" numCol="1" anchor="t" anchorCtr="0" compatLnSpc="1">
            <a:prstTxWarp prst="textNoShape">
              <a:avLst/>
            </a:prstTxWarp>
          </a:bodyPr>
          <a:lstStyle/>
          <a:p>
            <a:pPr marL="0" indent="0" eaLnBrk="1" hangingPunct="1"/>
            <a:r>
              <a:rPr lang="en-US" sz="2400" b="1">
                <a:ea typeface="ＭＳ Ｐゴシック" charset="-128"/>
              </a:rPr>
              <a:t>i)Flipped-over pieces (</a:t>
            </a:r>
            <a:r>
              <a:rPr lang="ja-JP" altLang="en-US" sz="2400" b="1">
                <a:ea typeface="ＭＳ Ｐゴシック" charset="-128"/>
              </a:rPr>
              <a:t>“</a:t>
            </a:r>
            <a:r>
              <a:rPr lang="en-US" altLang="ja-JP" sz="2400" b="1">
                <a:ea typeface="ＭＳ Ｐゴシック" charset="-128"/>
              </a:rPr>
              <a:t>inversion</a:t>
            </a:r>
            <a:r>
              <a:rPr lang="ja-JP" altLang="en-US" sz="2400" b="1">
                <a:ea typeface="ＭＳ Ｐゴシック" charset="-128"/>
              </a:rPr>
              <a:t>”</a:t>
            </a:r>
            <a:r>
              <a:rPr lang="en-US" altLang="ja-JP" sz="2400" b="1">
                <a:ea typeface="ＭＳ Ｐゴシック" charset="-128"/>
              </a:rPr>
              <a:t>)</a:t>
            </a:r>
          </a:p>
          <a:p>
            <a:pPr marL="0" indent="0" eaLnBrk="1" hangingPunct="1"/>
            <a:endParaRPr lang="en-US" sz="2400" b="1">
              <a:ea typeface="ＭＳ Ｐゴシック" charset="-128"/>
            </a:endParaRPr>
          </a:p>
          <a:p>
            <a:pPr marL="0" indent="0" eaLnBrk="1" hangingPunct="1"/>
            <a:endParaRPr lang="en-US" sz="2400" b="1">
              <a:ea typeface="ＭＳ Ｐゴシック" charset="-128"/>
            </a:endParaRPr>
          </a:p>
          <a:p>
            <a:pPr marL="0" indent="0" eaLnBrk="1" hangingPunct="1"/>
            <a:endParaRPr lang="en-US" sz="2400" b="1">
              <a:ea typeface="ＭＳ Ｐゴシック" charset="-128"/>
            </a:endParaRPr>
          </a:p>
          <a:p>
            <a:pPr marL="0" indent="0" eaLnBrk="1" hangingPunct="1"/>
            <a:r>
              <a:rPr lang="en-US" sz="2400" b="1">
                <a:ea typeface="ＭＳ Ｐゴシック" charset="-128"/>
              </a:rPr>
              <a:t>ii) Exchange of pieces with a non-homologue </a:t>
            </a:r>
            <a:r>
              <a:rPr lang="en-CA" sz="2400">
                <a:ea typeface="ＭＳ Ｐゴシック" charset="-128"/>
              </a:rPr>
              <a:t>  </a:t>
            </a:r>
            <a:r>
              <a:rPr lang="en-US" sz="2400" b="1">
                <a:ea typeface="ＭＳ Ｐゴシック" charset="-128"/>
              </a:rPr>
              <a:t>(</a:t>
            </a:r>
            <a:r>
              <a:rPr lang="ja-JP" altLang="en-US" sz="2400" b="1">
                <a:ea typeface="ＭＳ Ｐゴシック" charset="-128"/>
              </a:rPr>
              <a:t>“</a:t>
            </a:r>
            <a:r>
              <a:rPr lang="en-US" altLang="ja-JP" sz="2400" b="1">
                <a:ea typeface="ＭＳ Ｐゴシック" charset="-128"/>
              </a:rPr>
              <a:t>translocation</a:t>
            </a:r>
            <a:r>
              <a:rPr lang="ja-JP" altLang="en-US" sz="2400" b="1">
                <a:ea typeface="ＭＳ Ｐゴシック" charset="-128"/>
              </a:rPr>
              <a:t>”</a:t>
            </a:r>
            <a:r>
              <a:rPr lang="en-US" altLang="ja-JP" sz="2400" b="1">
                <a:ea typeface="ＭＳ Ｐゴシック" charset="-128"/>
              </a:rPr>
              <a:t>)</a:t>
            </a:r>
            <a:endParaRPr lang="en-CA" altLang="ja-JP" sz="2400">
              <a:ea typeface="ＭＳ Ｐゴシック" charset="-128"/>
            </a:endParaRPr>
          </a:p>
          <a:p>
            <a:pPr marL="0" indent="0" eaLnBrk="1" hangingPunct="1"/>
            <a:r>
              <a:rPr lang="en-US" b="1">
                <a:ea typeface="ＭＳ Ｐゴシック" charset="-128"/>
              </a:rPr>
              <a:t> </a:t>
            </a:r>
            <a:endParaRPr lang="en-CA">
              <a:ea typeface="ＭＳ Ｐゴシック" charset="-128"/>
            </a:endParaRPr>
          </a:p>
        </p:txBody>
      </p:sp>
      <p:pic>
        <p:nvPicPr>
          <p:cNvPr id="1177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000894"/>
            <a:ext cx="2343150" cy="1924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1776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221163"/>
            <a:ext cx="2219325" cy="1781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5" y="1463675"/>
            <a:ext cx="7680325" cy="4724400"/>
          </a:xfrm>
        </p:spPr>
        <p:txBody>
          <a:bodyPr wrap="square" numCol="1" anchor="t" anchorCtr="0" compatLnSpc="1">
            <a:prstTxWarp prst="textNoShape">
              <a:avLst/>
            </a:prstTxWarp>
          </a:bodyPr>
          <a:lstStyle/>
          <a:p>
            <a:pPr marL="0" indent="0" eaLnBrk="1" hangingPunct="1"/>
            <a:r>
              <a:rPr lang="en-US" sz="2800" b="1">
                <a:ea typeface="ＭＳ Ｐゴシック" charset="-128"/>
              </a:rPr>
              <a:t>iii) Exchange of pieces with a homologue</a:t>
            </a:r>
            <a:r>
              <a:rPr lang="en-CA" sz="2800">
                <a:ea typeface="ＭＳ Ｐゴシック" charset="-128"/>
              </a:rPr>
              <a:t>  </a:t>
            </a:r>
            <a:r>
              <a:rPr lang="en-US" sz="2800" b="1">
                <a:ea typeface="ＭＳ Ｐゴシック" charset="-128"/>
              </a:rPr>
              <a:t>(</a:t>
            </a:r>
            <a:r>
              <a:rPr lang="ja-JP" altLang="en-US" sz="2800" b="1">
                <a:ea typeface="ＭＳ Ｐゴシック" charset="-128"/>
              </a:rPr>
              <a:t>“</a:t>
            </a:r>
            <a:r>
              <a:rPr lang="en-US" altLang="ja-JP" sz="2800" b="1">
                <a:ea typeface="ＭＳ Ｐゴシック" charset="-128"/>
              </a:rPr>
              <a:t>duplication</a:t>
            </a:r>
            <a:r>
              <a:rPr lang="ja-JP" altLang="en-US" sz="2800" b="1">
                <a:ea typeface="ＭＳ Ｐゴシック" charset="-128"/>
              </a:rPr>
              <a:t>”</a:t>
            </a:r>
            <a:r>
              <a:rPr lang="en-US" altLang="ja-JP" sz="2800" b="1">
                <a:ea typeface="ＭＳ Ｐゴシック" charset="-128"/>
              </a:rPr>
              <a:t>)</a:t>
            </a:r>
          </a:p>
          <a:p>
            <a:pPr marL="0" indent="0" eaLnBrk="1" hangingPunct="1"/>
            <a:endParaRPr lang="en-US" sz="2800" b="1">
              <a:ea typeface="ＭＳ Ｐゴシック" charset="-128"/>
            </a:endParaRPr>
          </a:p>
          <a:p>
            <a:pPr marL="0" indent="0" eaLnBrk="1" hangingPunct="1"/>
            <a:endParaRPr lang="en-US" sz="2800" b="1">
              <a:ea typeface="ＭＳ Ｐゴシック" charset="-128"/>
            </a:endParaRPr>
          </a:p>
          <a:p>
            <a:pPr marL="0" indent="0" eaLnBrk="1" hangingPunct="1"/>
            <a:endParaRPr lang="en-CA" sz="2800">
              <a:ea typeface="ＭＳ Ｐゴシック" charset="-128"/>
            </a:endParaRPr>
          </a:p>
          <a:p>
            <a:pPr marL="0" indent="0" eaLnBrk="1" hangingPunct="1"/>
            <a:r>
              <a:rPr lang="en-US" sz="2800" b="1">
                <a:ea typeface="ＭＳ Ｐゴシック" charset="-128"/>
              </a:rPr>
              <a:t>iv) Missing pieces from two close breaks that closes up, leaving a missing piece behind (called </a:t>
            </a:r>
            <a:r>
              <a:rPr lang="ja-JP" altLang="en-US" sz="2800" b="1">
                <a:ea typeface="ＭＳ Ｐゴシック" charset="-128"/>
              </a:rPr>
              <a:t>“</a:t>
            </a:r>
            <a:r>
              <a:rPr lang="en-US" altLang="ja-JP" sz="2800" b="1">
                <a:ea typeface="ＭＳ Ｐゴシック" charset="-128"/>
              </a:rPr>
              <a:t>deletion</a:t>
            </a:r>
            <a:r>
              <a:rPr lang="ja-JP" altLang="en-US" sz="2800" b="1">
                <a:ea typeface="ＭＳ Ｐゴシック" charset="-128"/>
              </a:rPr>
              <a:t>”</a:t>
            </a:r>
            <a:r>
              <a:rPr lang="en-US" altLang="ja-JP" sz="2800" b="1">
                <a:ea typeface="ＭＳ Ｐゴシック" charset="-128"/>
              </a:rPr>
              <a:t>)</a:t>
            </a:r>
            <a:endParaRPr lang="en-CA" altLang="ja-JP" sz="2800">
              <a:ea typeface="ＭＳ Ｐゴシック" charset="-128"/>
            </a:endParaRPr>
          </a:p>
          <a:p>
            <a:pPr marL="0" indent="0" eaLnBrk="1" hangingPunct="1"/>
            <a:endParaRPr lang="en-CA">
              <a:ea typeface="ＭＳ Ｐゴシック" charset="-128"/>
            </a:endParaRPr>
          </a:p>
        </p:txBody>
      </p:sp>
      <p:pic>
        <p:nvPicPr>
          <p:cNvPr id="1187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1939925"/>
            <a:ext cx="3727450" cy="233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2"/>
          <p:cNvSpPr>
            <a:spLocks noGrp="1"/>
          </p:cNvSpPr>
          <p:nvPr>
            <p:ph type="title" idx="4294967295"/>
          </p:nvPr>
        </p:nvSpPr>
        <p:spPr>
          <a:xfrm>
            <a:off x="0" y="228600"/>
            <a:ext cx="7680325" cy="1066800"/>
          </a:xfrm>
        </p:spPr>
        <p:txBody>
          <a:bodyPr/>
          <a:lstStyle/>
          <a:p>
            <a:pPr eaLnBrk="1" hangingPunct="1"/>
            <a:r>
              <a:rPr lang="en-US" b="1">
                <a:ea typeface="ＭＳ Ｐゴシック" charset="-128"/>
              </a:rPr>
              <a:t>C.  </a:t>
            </a:r>
            <a:r>
              <a:rPr lang="en-US" b="1" u="sng">
                <a:ea typeface="ＭＳ Ｐゴシック" charset="-128"/>
              </a:rPr>
              <a:t>Gene Mutations</a:t>
            </a:r>
            <a:endParaRPr lang="en-CA">
              <a:ea typeface="ＭＳ Ｐゴシック" charset="-128"/>
            </a:endParaRPr>
          </a:p>
        </p:txBody>
      </p:sp>
      <p:sp>
        <p:nvSpPr>
          <p:cNvPr id="4" name="Rectangle 3"/>
          <p:cNvSpPr>
            <a:spLocks noChangeArrowheads="1"/>
          </p:cNvSpPr>
          <p:nvPr/>
        </p:nvSpPr>
        <p:spPr bwMode="auto">
          <a:xfrm>
            <a:off x="107950" y="1341438"/>
            <a:ext cx="8856663" cy="1168400"/>
          </a:xfrm>
          <a:prstGeom prst="rect">
            <a:avLst/>
          </a:prstGeom>
          <a:noFill/>
          <a:ln w="9525">
            <a:noFill/>
            <a:miter lim="800000"/>
            <a:headEnd/>
            <a:tailEnd/>
          </a:ln>
        </p:spPr>
        <p:txBody>
          <a:bodyPr>
            <a:spAutoFit/>
          </a:bodyPr>
          <a:lstStyle/>
          <a:p>
            <a:r>
              <a:rPr lang="en-US" sz="2800" b="1" dirty="0"/>
              <a:t>1.   GENE (</a:t>
            </a:r>
            <a:r>
              <a:rPr lang="en-US" sz="2800" b="1" dirty="0" err="1"/>
              <a:t>def</a:t>
            </a:r>
            <a:r>
              <a:rPr lang="ja-JP" altLang="en-US" sz="2800" b="1" dirty="0"/>
              <a:t>’</a:t>
            </a:r>
            <a:r>
              <a:rPr lang="en-US" altLang="ja-JP" sz="2800" b="1" dirty="0"/>
              <a:t>n) </a:t>
            </a:r>
            <a:r>
              <a:rPr lang="en-US" altLang="ja-JP" sz="2800" b="1" dirty="0">
                <a:solidFill>
                  <a:srgbClr val="FFC000"/>
                </a:solidFill>
              </a:rPr>
              <a:t>the </a:t>
            </a:r>
            <a:r>
              <a:rPr lang="en-US" altLang="ja-JP" sz="2400" b="1" dirty="0">
                <a:solidFill>
                  <a:srgbClr val="FFC000"/>
                </a:solidFill>
              </a:rPr>
              <a:t>segment of DNA on a chromosome that codes for ONE protein</a:t>
            </a:r>
            <a:endParaRPr lang="en-CA" altLang="ja-JP" sz="2400" dirty="0">
              <a:solidFill>
                <a:srgbClr val="FFC000"/>
              </a:solidFill>
            </a:endParaRPr>
          </a:p>
          <a:p>
            <a:r>
              <a:rPr lang="en-US" b="1" dirty="0"/>
              <a:t>	</a:t>
            </a:r>
            <a:endParaRPr lang="en-CA" dirty="0"/>
          </a:p>
        </p:txBody>
      </p:sp>
      <p:sp>
        <p:nvSpPr>
          <p:cNvPr id="123907" name="AutoShape 2" descr="data:image/jpg;base64,/9j/4AAQSkZJRgABAQAAAQABAAD/2wCEAAkGBhQSERERERQQEBEQFBgRFhAVFxkVGBUSFBIVFRgaEhUZHScqFxkkGhYUIC8iIycpLCw4GB8xQTArNSYrLSkBCQoKBQUFDQUFDSkYEhgpKSkpKSkpKSkpKSkpKSkpKSkpKSkpKSkpKSkpKSkpKSkpKSkpKSkpKSkpKSkpKSkpKf/AABEIANgA6gMBIgACEQEDEQH/xAAcAAEAAwEBAQEBAAAAAAAAAAAABQYHBAMCAQj/xABEEAACAQMDAwIDBgQCBwYHAAABAgMABBEFEiEGEzEiQQcyURQjM2FxgUJ0kbQkUhUWJTSCofBTsbPC0eEINUNjc6Ky/8QAFAEBAAAAAAAAAAAAAAAAAAAAAP/EABQRAQAAAAAAAAAAAAAAAAAAAAD/2gAMAwEAAhEDEQA/ANxpSlApSlApSlApSlApSlApSlApSlApSlApSlApUd1HEz2l0iAs7QSqqjyWMTAAfmTiqpZa0Gea3gvNllBD9pa5YZkhTJBiWSTj0gZLOpZc7eT8oXylZ70/0vLPcfaJJbyO1hmleJTPLm7RinbMqlsiJQpIB5beeAo9WhUClQ8nV9qrFTKAVJUja/kHB/hqQsNQjmQSRMHQkgMPqrFWB+hBBBH5UHRSlKBSlKBSlKBSlKBSlKBVb/1jnnZxYQRTRRsUNzNKYo3dThlg2RuZADwWwFyCBnFefxF1tbazG+QwLcTR2zTD5kidsylMAnf2llC4BOSpqK6f6pnugkVjDbWdtGAkZn3yP21XCgQRFQg4HmU8f0oLFpnUpeUW1zC9pcMpdEZldJlQgOYJVPq25UkMFbBB24zibrLOsupp4gI7sQEI4eK9t0kV7aZduyRoXLb48lgwVssrMMeRWgdNa4t5aW90mAs8YfA52t4ZckDOGDDx7UEnUbrWvJbBNyySyytsjt4l3SSEDc20EgABcksxAH15GZKsm0Xqee7vZ7iLsRBpGhinkVp2FqhwqwxBlEYdk3sxYliRxhVoLo2t30Y7s1lH2Ry6QTmadFx57ZiUSY91RifoGPFT1lepNGksTLJHIAyupyGU+4NVLXNSv7VQ4ntJj57b27xgjGfnSZip4/ykVF9BdaRS3skCjsG5QzPa5BEd5H+K0JHmOVCr545jkJAZjkNIpSlApSlAqH1vqEQssMaNcXcoJjtkIBwON8rH8KIHALn64AY8Vzalr0ksjWthteZSVluWBMNtwD6sfizeoERg/mxUYz36LoKWwcgtLLK2+W4kwZJX8ZcgAAAYAUAKoGABQcPamtrW7uJ5jNcdt5iRkRRlI2KrBGSdqjHk5LHJJ8AZxreg22oWmGv4bR+2ixRGVDv2b333mTuLyPIzkA+nIJDNmtX6htmktLqNAWeSCVFUHBLNGwAB9uSKrWma/cMY43uLWLur3LeSWBj9ohxuDK4uF+9CFS6FVIOcArzQZ38Muo7nS5HtbuRZbQMgUo4lRFfukyQSBsCMbcuvkcnAIw281R+q45GtZJJZ9PmFurTBRE0b4VTvEcpuG2Myb1zj3+lWrQz/AIa38n7mPk+T92vn86DtNQ/Sv4U383d/3ktTBqH6V/Cm/m7v+8loJmlKUClKUClKUClKUClKUFF+LHTzX0en2iusRlvh94V3BQlpdSE7eMnCnAyOccio620bTbRzBJqF3NIDhoFuJFIIwfVHahSvzL5+g/Ou340NImnrPCzI8E6neuAVSeOS1c5Pj0zkAjkEg+1Q3wtGxEVPQuflX0jnb5x9TQe+oWGiybO+99CG5Es7ahEjDI47lx6CpOPf6VJ/DPSFsZL2wilE9svau4JMgtsuBIjAlQA2Gg8jjn88Vy/Eljh+T/0R5/6/9q//APD5b4l1NhgKOygX6H75uB7Dmg0L4j64bTTLuZch+320IOCJJSI1IP1Bbd+1Zd8PryKIRrJLBFjGBJIkfAXGcMR+VaP8RNJF6tpYM7Rx3M5eVlHPZgieU8nhcuIhk+MjzX3p0uj2oCQvpcOwbOJIQ3HB3sTknjkk5NBy9XTrLbiSJkljIwJEIdTgEHDLkf8AOsx+HUO7X7c/5Enb9u2y/wDm/wCVavrfQttco01qIre5cb0uocKJCefvtnE0beDnPBJHNVv4PdNsJLrUJAqlybWNVIcYjkzKyyDhlLgAEHkJ/QNRpSubUdSjt42mndIo0GWdjgD/ANSfAA5Pig6GbAyeAOc1WGv5dQJS1doLLkPfLw83HK2eRwvPM35YXPzD8Wxl1HDXSPb2PlbJuJJ+OGvMH0pz+D54G4/wC0KoAAHAHAA+lBz6dp0cEaQwokUSDCoowB7n9STkk+TnNdNKUCss+KnTUkdnKYGUx4IigziRJpbq2l225/jXMLFUHqBbC5GFGmXt4sUckr5CRI0jEDJ2opY4HvwDWd2dzdyX8k5jWeeOHYqu2yC0eQI5RW/jkXLBsepvBKLgAKVb9SXsH2O2voLJnluHh3qiGcywLHsSZhheZXhJYNnhsn67xp9r24o487u2ipu8Z2qFzj28VnWpdKqsclxNE8sqO900sk0ewBkP2hYogcRq8e4e5yEJLbRWhaTIWghZjuZokLNwcsUBJyOPP0oOo1D9K/hTfzd3/eS1MGq5pliZrO8hV2haae9jEqfMhe5mUMvI5Gc+fagsmaZqhRdD3qLGkd1FbxRsp7Nuhh3hYkjLNLgszEoWw+8Hfgk7Qa8/9RtREYUalKx4z6pFLNicEiQlin4kRxgg9vkUGg0qHl0Em/hvNwAjt5Lcpg5YySRODn6DYf61MUClKUClKUClKUFW+J+mmfSr1F+ZYxMB9TA6zY/ft4/eqJ0BrMcYUATTyY39mCNpnwVVhuwNqA/VyBzWwzRhlZT4YFT+hGDVX+HcUUGmxoBHD2DJDMflzNBI0cjyE/xHZuOT78cAUFW6/v3aNnktb62XGS8kcboACCS7wSSbAAPLYH6+3f8AA7Se3YPPkk3c7yAc4CIe0uBnHOwnIAzkA5wKuf8Ap62fKrPbSEg+gSI2ePGAea4egLNYtMsVUAA26SYHjMq9w4GTxlzQZ/8AG+7/AMVp8THbGY52f1bVZWaEbXGQCvoBweKl9B6lsUtChns0IGABtCj8twGB5+vHvjyZ6DTY7rU7qWaNJRZRw2sRcbgkrq08pQHgMUltwTjwBz5FWnaMY9vpQYNZ6zdw30dvpjgpeFlEQPcgUPuZpo0B2ptzv9OFOMEHNbhpGmJbQQ28fEcEaxLnztRQoJ/M4yaq3R+hwNd3WpQxxxJITbQ9sbVeNGHcmwOGMki4DAcrGp5zU1rHUBRxb2yfaLtwCI8lUiQ5+8uZAD204bAwWYjAB5IDp1rXUtlUsHkkkO2KCMbpJXwTtjX9ASScAAZJAqP07QZJZUur4q8yHdFbKSYbbIxlc/iTcsDIQPOAFHnp0Xp4Qs08zfaLuQbXuWAGF89uFf8A6UQPIUfqSx5qYoFKUoFKUoIvqk/4K89v8NN/4LVSIXRUWN7fS3mQ9kwmF57hnC7t21VJdWB39zwQwJIzWjzsArFsbQCWz4245zn2xWRy2V80Mk+khe60G2RmdvuzJIZTb2gkyC0SlV9lU7gBuyqB961pszXNpEtvYQytMv8AhYYoyBH2ZGMty5XLKjiJsLhcjGXJUjV7S2EcaRrkiNQgJ84UADP58Vjvwl+JTmR7PUUCTRrHF9qZQkmA+xEui2CTukAU48uc+c1tFB+GofpX8Kb+bu/7yWpg1D9K/hTfzd3/AHktBM0pSgUpSgUpSgUpSgUpSgVjfW+lxw62j3BU2lxGLnty+qFZl2wyFIiCGcqsR8Fjuxz4rZKq3V0SJc6ZduFxFcNAXYZCLcwOoOcHae6kIB4+bGfVyGX/ABU0Oa6ia7t7KWG3h9RkkSOByqkDcsRbfj9VB/L67pawBI0Rc4RQoz5woAGf6VB/EEf7NvPyiLH8gpDE/oACf2r81nqgbezZFLm8mUmJEIdUB4E07DhYlPOT83gZJoM0sdfhl1bUVuriZbZbp8xLJKqfdqkRkl7HlR20ALnaoUeOa/LHV521E2OnTl7W9VwzLKZ1gQFd00TuWKuEyAN2MsvGa1G1t7bS7QBmWOOMeqVsBpZDkknHLyOxJwOSTgCubpTRD3JtRniSK6vAB2woBht1JKRuQMtIcguSTyAPCLQfBu3b/AaYFiS1CwSXbDcluEUARwofxpgoGQTtXIJJPpMzouhxWseyIEljvklY7pJZD5eZ/Lufr+wwABXBb6pJBdG2uW3x3DM1rcYAyfUzW8gHG9QCVOPUoP8AEpLT9ApSlApSlApSlByaucW85Gc9p/AyfkPge9Urpp4mhSGOC/L26Ro6Q3hCDMYKtGrXSntsOVbaMj960Csv63jmsYt8e+MWi3D293HwFjZGdIJvoqvtUKwKMAn8QwA6upOmIZFM72eoK0ewyStLHMWt4pkmdG3TuzDCHAUZz481c+mLhpLK0eRg7vbxMzjkMxiUlgfoTk/vWUaT8XFuIYllbULeW4ljtu4DGIBvZRK6zFAV2KS2M5GV58kar0nCUsbJSpQrbQrsPlcRKMHzyPFBKGofpX8Kb+bu/wC8lrqn123RijzwIy8FWkQEH8wTxXJ0k4MEjAgq11dMrDkFTdykEH3BHvQTVKUoFKUoFKUoFKUoFKUoFV7r3/cm/wDz2v8AewVYarXVzd57SyUbnlnjuHGeEtrWVJnZ8exZUjA9y/5GgshFc1jpcUO4QxRQhjlhGipkj67QM17yyhVLMQFUFiT4AAySah9B6riumKIk8TdtJ1EqbC8MhYK6DJyMr74IyOOaDn1ZO9qNlCwylukt6QcEGUbYIv6d2VvyIWrHVfuRt1WBj4ms5ox5+aOaB8ePdWJ/4TVgoOLWNJjuYmhlB2tghlO1kdWDK8bD5XVgCD9RUf07qzlntLor9stwCWA2i4hONs8YwOD8rAfKwI8FSZ2ojqHRTMElhYR3Vud8MpzjJxujkAIzE4UKw/Q+VFBL0qN0HWhcxbtpilRjFNAxy0UygbkY+/kEMOGBUjg1JUClKUClKUCs81nqtLicQz7o9OeJmwue5djcyAYXnsttYhV5cEMSF4N41X8CbJKjtv6h5HoPIqh9Nbe1Fcg6iszQrEzxW8TLGqeYYi8TFI0YEbcjlSSM0EDr3TaXZWd5IIYYrlLlLRWDS9k7EkVselHCIpVV3DOQSeANW0C8aa1tpWwWlhjkYjwWZFY4/LJrPOouuHjWLszagYnnhgknkSCPasssit2F7GZW2wzANkLnaQW8VoXT1o0VpbRP88UEcbc7vUkaqfV/FyPPvQSGKUpQKUpQKUpQKUpQKUpQKUpQfLuACSQABkk8AAe5P0qu9HoZu7qMgIa+2mJTjKWSA9hTgnBbc8pHsZcfw1HfF7XPs2mycbjcSR24UnAZXbdIrEcgGJJAcfWoDQ9e+0xmSe8vpJWzsjso5RCgHtGIInyB43M7ftQXTrwk2M0anBuGitM/QXVxFbk8fQSk49/y81+aiAmo6fgKA0N1AB4wMQSDH1H3RGPzz7Vj951Vdi/tLQzXT29xeWytHcowbMV3G42GRFYEMozj9/atA+MupyW9vZSwOY5ReBBIACVEltcRsVyCM7WOD7UE/wBW/dvY3WDiC6RHI89q6BtyMfxDuSQEjz6c+1WKsqfo+1l0uSRoY2uXUkXUhZ5hIUwrmZm3Eg4OM448VoHS2rfabO1uPeaFHI84cqNw/Zsj9qCVpSlBXtdsXhk+32ys8igLcW6+biBd2No95k3Er/mGU9wVmbC/SeNJomEkcihlceCD/wB36HkV0VVZh/o6cyDjT7p8yD2tbmRlUSDniGRj6uPSx3eGYgLVSlKBSlKDznjDKysMqwKkH3UjBH9KyG41iC1CTajmW0ltY5Vt1DH7QwZY4JLmMvseZoow5B2qMYO4opGsaoAYZg27aY3zt5bGw52j3OPFULTI4ZrNoLo6ce4F78c57blwihDxj0hAvbZf4QpB96D86L6istXn+0M6d+EqYrBht7Xa3lJME/fOO4/qHCZxjPqOkVh/+oMNpcpcWV1ZqjywKyLcKWgUXUUjyRtIfWAisCp5xnlskVsWh3rTW1vM4CvLDHIyjwGdAxA/LJNB8XeuxxuUZbklccpbXEi8jPDpGQfPsa6NP1FJ07kZYruZPUrIQyOUYMrgEEMpHIroNQ/Sv4U383d/3ktBM0pSgUpSgUpSgUpSgUpSgpvUaW018v2024tdPg7zCcr2zPcyFIy4fjKpDJjP/aj6V3p15ZKoxI4TA2kQThce209vGPHis31u6WfW7pjiQQMkCZO4KyRDeUHgNuZhnkjBHjg6Nq8zfZFOW8NyCc/9fvQR/UutWl9aIYJbe5AurI4VlZlDahbocr5QkFhyB5IqJ+O/+52f89H/AOFNWWz/APzfTz7m9gBPuR34vJ9xwPNbN8UdBN6mn2quIjJeg9zG7aI7W4kJA9zhTjPGcUHlZj/ZfH0H/wDNcPwS1nfBd2hzutLgsB7CO4y4A/4xL/UVYYPh7CEEcs9/OgAGx7mRFO0Y5SIoPPNRtj0lDpeoQzWoZIdQzaSQliwWVUeaN1LknkRyKRn+IcfQL3SlKBXxNCrqyOAyOCrKRkMpGCCD5BFfdKCs6PObOVbCYsYX4s525yqrzbyN7yIASpPLL9SrE2auHWdIS5haGTcA2CrqcPHIpyjxt/C6sAwP1FcPT2sOzSWtzgXduAWIG1ZoWZhHPEMnCttIK59LAjxgkJylKUCss69nn0u17sCEvbFFt7kKXH2XfzbXYHlVDelm4OByHGW1OqFr/VBd7YyN2NOuDIOCe5cIuFBynKo24FQh3MCCcDK0FS0b4nXM9vDNO09us1xFatILZFhxI+JGjuC3p2oJD8pwceeSNU6Ss+1ZWsZBTbEvoP8ABkbtnPsudv8Aw1R+qLeO8toED21lZ2U0c4tg6GaSKEEEII3xCQpbavqJOM7fFX/QLp5LW2kkwZJIY3cgbQXaNSxCnxyTx7UHcahemZAsM7MQqrdXZJJwABdzEkn2FTRqD6et1kt7iNxuR7m8Rl+qtdTAj+hNB02vU1vJH3llVYcgCZw0Ub5zjtvIAJAcHlSRXq2vW4DsZ7cLFw7GRMISzJ6zn0+pWHPupHtVcb4VWhABa4baERNzKwSOKOSJU2shDr25WX1hiRjnik/wpsnznvAkls7lOCZbiQ+kqVYH7TMpDAjBAxxmgsN1r8EcscMj7ZJiFTKttZmDFVEmNu4hGwCcnFSNQjdKp9oguBJMGtoxCkY2dsJ/FhCh2MwCgsm04UDxxU3QKUpQKUpQKUrxvGxG5HBCsc/ng0H8/dJNLc3l5NbwXNyHuZZCVCqFDSsVEkkjBQcEcZJ88VqGo3dy0Hb/ANHXg2g8rLasefOFE2T+lTXQsCpptiEVVBtoWIAxlniVmJ/MsSSfckmp2g/mkWjNrWnIyywsbuN9ssbxthZFb5WAyPTjIOK2j4i6ytmlneSbiltdBmVRuJEltcRYUccneAOf+VdXVtqrzaWGAz9uBD49S9u0uZvSfbJiUH8ifyxG/F7RTdad2kIWRrm2WMtwu+S5SEb+D6fvCeB7ftQcnTvVt7fsWRra0jPKxmJrh8f/AHH7qDPj5Rjn34JhevuqrqCN45+zcKuJY5o4mhkiuIj3InCmRg6b0AOCDhm+bBFWXQfhikKKJbm8lIHKxytbR5x7CEqx9/mdv++vXV/hVZ3CMrG7Vm8SfariQg/XEsjA+3ke1BarG8WWOOWM7klRZFb6qwDA/wBCK96qvw5tmgtGsXbe+nzPbF8Y3JxLEcZOMxSx/wBP3q1UClKUCofqLRWmCSwFY7u2JeCVh6ckYaOXgkxOOGxyOGHKipilBHaFrS3MW8Bo5FJjlgbG+GVfmRwPfwQfBBBHBFSNV3XrJ4JPt9spd1ULcW6+biBSDlRn8aMbiv8AmBZPdSs3Y3yTRpLEyyRyKHV15DKRkEUHxqiAwzAtsBjcF/8AKCh5/bzWfaFeoY4p2vNOWTshRFNC7fZkCBWiRe+oTbtwx2gkqc8AAaPcRqyMr4KMpDA+NpGDn9qxnqLUEtYra4uJt0E/3yWwPM8MTRiF5484kmeFtrEgL6VzyuQFn1LWmMTOktpJaoY+/dwW7IoiaVVdbeXvP3JCCR6FO3PkNtBuXTlu0dpaxyDa6QRKy+cMsagjPvg5FVLonqu31dllEip9nO5NOwAUK5VZJSR94RkFdmFTIzlsEX6g/DUP0r+FN/N3f95LUwah+lfwpv5u7/vJaCZpSlApSlApSlApSlAr4lj3KVPhgQf0PFfdKDLNA+JRjht7CGATXFrGLaZ5JOzEkkBMJAYKxfIj3ZC45HvkCx6j1Zd26LLNa2rR8EiG5kaTbzkor26KxGPBYZ+vNVrU+hu1qzuky2sd9iSNmiMqm6Oe7GGLgK5A3qGBBywAO0ipvqPpa+aFts9vdbV4heIW7HAb5JkYhTgjhlxx5GSaD7Xq62v7jSxbSq7JPJO8R9MkYSyuI8SRHlfVMOTxx75qb63szJYXQXmRIzNGPP3sOJY//wB0XxzVI+CfSGxJNSlVlku/TCrDlbcchv8AjPOR7AfWtTNBWL/4g28faSPfczzIkq28O0sEkUMrSszBYhgjlmGfbNcmp9X3kCCWSzt9nnYLvLkYJyPuduOPdvrVK034fS2+p3FtHNDZxyk3FvIyGR3jJOUhDYUvHkA7ixAKnaQau2t9Hu0Ld3UrlVRSd8sdp21A8l9sKenj/MP1oOLozq2C61G5MBI+028crwthXint3aF+4oOMlJIMMM5CHn0gVfqzP4O9ItAbu9kKP9pbtwuEKboI2b7wBuVVzggH2VTyCDWmUClKUClKUCqrL/s6cvnGn3UmXz4tblyxMmcemGRiA2ThWIPAdsWqvO4t1kRo3VXR1KMjDIZWGCGB8ggkYoPHVEDQTKTgNG4J+gKEE1RdH6aa7sUMn+jZ0u40kcyQSM27t4A3d4FdgJVcY249jmp/SJ2tZVsJ2LxuCbSdjkui5LQSknmRFxgn5158oxqrWttbWLul3Dbyxq6wNvjjZ43Y7LeQFh6opkAy2cLIknnLbQ47T4aHTpA8UoEMku7uIGzaSlGWNuWJeEuVDZ9jhsqWI07R74zW8ExXYZokkK5ztLoGIz74ziqtrMVnHGFFjFFJcMtvEzW0QHdmOwHwcgZ3Hg8Kan+kcfYLLaML9mhwOeF7KYHPPjHmg7b2y7mPXLHj/s2K5/XHmmnaesKbE3YLPISxLEvI5diSfqzGumlApSlApSlApSlApSlApSlBzajp0c8TwzKHjkGCp/XIII5VgQCCOQQCORUBL0bLIO1PfXVxakjdA6xAyIB8kksaKzIT5HlhkEkE1aKUHzHGFAVQAFGABwABwAB9K+qUoOPVNIhuU7dxFHMmc7XUNhsEZXPytgnkcjNRcPQ1sHVnE9wEIZI7ieW4SNhnBSOV2G7ngnJHsRVgpQKUpQKUpQKUpQKUpQcOs6OlzE0Um4AkMrqdrxyIQyPG38LqwBB/L3GRVE620I3enSx3pFveRnsLcKpK3PbVbgFUXkxsFLEY+7KSeQpJ0monUulre4k7squzhSgIllUBSCCAquAMgkHA5zQZfoPZisbGyv7mR7q83wA7/VbWyzFmWM+wLwImeSTgDIQAbHDEFVVUBVUBQo8AAYAH5YqPsemraHZ24YwY2Z1dhvdWf5iJHy2T+tSdApSlApSlApSlApSlApSlArh1zUvs9tPcbd/YieXZnG7YhbGfbOPNd1fLoCCCAQRgg8gg+QRQVjVNcurUW/cWC5M0xQiJTGdi2VxO23uSEZDQjBJ5BIwDzXrD1ujd51hnNvboJJLn0bQDaJdj0Ftx9DgfL5IH1I77Xpa2jAVIUAVt4zliG7TQ+SScCN2QDwAcDFdFro0MaPGkaKkoAdMZDBYkhAYHyO2iLj6Cgr9x8QVRW3W0++JZXmjDRExRwQwTsc78Oe3cREBT7ke1ek/XqIrloZg8HdaeMFD2o7eOKSV927DgJPEQFyTuI9jUmnStqEKdlCpSSM5ySyTKqyBmJy25UQcnwoHgV9XHTNtISXhjYmQyk4+ZyqId3+YFUQFTwdoyDigj7jrVY2mV4ZU7bbEDFVaVvtEduNiEghGeSPD/AC4YEkZGeab4gqCii3nZjhWUNGNkrXhsghJb1ffjG4cY9X5VMv0zbs0jNEGMwKtuLMMMyu2wE4TLKrHbjlQfIFfsfTVsu3EKDaEAPOfu5u+pJzye768nknk5oIyDrqN5YYhFOXkwJAAG7JNxJberBO4CWKQErwAu7xVmqNHTlvuR+0gaNmdTz8zSNKSwz6vvGZxnOCcjBqSoFKUoFKUoFKUoPC+lKxyMPKozD9QpIqhydXXiJbhTFPLMljMAVCf707rJExHC52HY2PrnOMnQmUEEEAg8EH3B+tcFp0/bRKEjggRVZZAqooAdPlbx5HsfagqcvXcn2ZZIwJZZbqfYgUgm0tpiXBUA/eFAsQz4eRc4wau1leLLHHLGQ0cqLIjD+JHUMpH6gg18Q6bEjb0jjV/X6goB+9cPJyP8zAMfqRmvS2tljVUjVURBhUUYAH0AHig9aUpQKUpQKUpQKUpQKUpQKUpQKUpQKUpQKUpQK576/jhQyTSRwxr5kdgij9WNdFUb4jaVK8+mXKwvd29nO8k9sgV2O9FWN1Rvn2EE4HPP7gLhp+pRToJIJI5ozwJI2DqSPPKmumsZt7fUxb6u1payWjSzxSR7IhbyyQFpTIY13Ed0LsHHPJ98V7xWeqtFbJv1JY31JAX9STJZsGEm9ixYxg4IMgB8+Rig1+lYvt1o2Fup+3YS8lWcjd9pNv6DEQw9bJkyZIyfHsK9NVttXFnZbpNSd1WbesaBHfyYhcPFKWR/YEhl+XcM7shslKiulhN9jthciRZxEokEjK7hsc73UAMfzx/U81K0ClKUClKUClKUClKUClKUClKUClKUClKUClKUClKUClKUClKUClKUClKUClKUClKUClKUClKUClKUClKUClKUH//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CA"/>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2060575"/>
            <a:ext cx="2228850" cy="2057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23909" name="Rectangle 5"/>
          <p:cNvSpPr>
            <a:spLocks noChangeArrowheads="1"/>
          </p:cNvSpPr>
          <p:nvPr/>
        </p:nvSpPr>
        <p:spPr bwMode="auto">
          <a:xfrm>
            <a:off x="141288" y="4437063"/>
            <a:ext cx="8534400" cy="954087"/>
          </a:xfrm>
          <a:prstGeom prst="rect">
            <a:avLst/>
          </a:prstGeom>
          <a:noFill/>
          <a:ln w="9525">
            <a:noFill/>
            <a:miter lim="800000"/>
            <a:headEnd/>
            <a:tailEnd/>
          </a:ln>
        </p:spPr>
        <p:txBody>
          <a:bodyPr>
            <a:spAutoFit/>
          </a:bodyPr>
          <a:lstStyle/>
          <a:p>
            <a:r>
              <a:rPr lang="en-US" sz="2800" b="1" dirty="0"/>
              <a:t>2. Gene Mutation (</a:t>
            </a:r>
            <a:r>
              <a:rPr lang="en-US" sz="2800" b="1" dirty="0" err="1"/>
              <a:t>def</a:t>
            </a:r>
            <a:r>
              <a:rPr lang="ja-JP" altLang="en-US" sz="2800" b="1" dirty="0"/>
              <a:t>’</a:t>
            </a:r>
            <a:r>
              <a:rPr lang="en-US" altLang="ja-JP" sz="2800" b="1" dirty="0"/>
              <a:t>n) </a:t>
            </a:r>
            <a:r>
              <a:rPr lang="en-US" altLang="ja-JP" sz="2800" b="1" dirty="0">
                <a:solidFill>
                  <a:srgbClr val="FFC000"/>
                </a:solidFill>
              </a:rPr>
              <a:t>change in the</a:t>
            </a:r>
            <a:r>
              <a:rPr lang="en-CA" altLang="ja-JP" sz="2800" dirty="0">
                <a:solidFill>
                  <a:srgbClr val="FFC000"/>
                </a:solidFill>
              </a:rPr>
              <a:t>  </a:t>
            </a:r>
            <a:r>
              <a:rPr lang="en-US" altLang="ja-JP" sz="2800" b="1" dirty="0">
                <a:solidFill>
                  <a:srgbClr val="FFC000"/>
                </a:solidFill>
              </a:rPr>
              <a:t>nucleotide sequence of a gene</a:t>
            </a:r>
            <a:endParaRPr lang="en-CA" sz="2800"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3795"/>
                                        </p:tgtEl>
                                        <p:attrNameLst>
                                          <p:attrName>style.visibility</p:attrName>
                                        </p:attrNameLst>
                                      </p:cBhvr>
                                      <p:to>
                                        <p:strVal val="visible"/>
                                      </p:to>
                                    </p:set>
                                    <p:anim calcmode="lin" valueType="num">
                                      <p:cBhvr additive="base">
                                        <p:cTn id="11" dur="500" fill="hold"/>
                                        <p:tgtEl>
                                          <p:spTgt spid="33795"/>
                                        </p:tgtEl>
                                        <p:attrNameLst>
                                          <p:attrName>ppt_x</p:attrName>
                                        </p:attrNameLst>
                                      </p:cBhvr>
                                      <p:tavLst>
                                        <p:tav tm="0">
                                          <p:val>
                                            <p:strVal val="#ppt_x"/>
                                          </p:val>
                                        </p:tav>
                                        <p:tav tm="100000">
                                          <p:val>
                                            <p:strVal val="#ppt_x"/>
                                          </p:val>
                                        </p:tav>
                                      </p:tavLst>
                                    </p:anim>
                                    <p:anim calcmode="lin" valueType="num">
                                      <p:cBhvr additive="base">
                                        <p:cTn id="12" dur="500" fill="hold"/>
                                        <p:tgtEl>
                                          <p:spTgt spid="337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1"/>
          <p:cNvSpPr>
            <a:spLocks noChangeArrowheads="1"/>
          </p:cNvSpPr>
          <p:nvPr/>
        </p:nvSpPr>
        <p:spPr bwMode="auto">
          <a:xfrm>
            <a:off x="0" y="260350"/>
            <a:ext cx="8893175" cy="2062163"/>
          </a:xfrm>
          <a:prstGeom prst="rect">
            <a:avLst/>
          </a:prstGeom>
          <a:noFill/>
          <a:ln w="9525">
            <a:noFill/>
            <a:miter lim="800000"/>
            <a:headEnd/>
            <a:tailEnd/>
          </a:ln>
        </p:spPr>
        <p:txBody>
          <a:bodyPr>
            <a:spAutoFit/>
          </a:bodyPr>
          <a:lstStyle/>
          <a:p>
            <a:r>
              <a:rPr lang="en-CA" sz="3200" dirty="0"/>
              <a:t>3.  The human genome (all the DNA in all </a:t>
            </a:r>
            <a:r>
              <a:rPr lang="en-CA" sz="3200" dirty="0">
                <a:solidFill>
                  <a:srgbClr val="FFC000"/>
                </a:solidFill>
              </a:rPr>
              <a:t>46</a:t>
            </a:r>
            <a:r>
              <a:rPr lang="en-CA" sz="3200" dirty="0"/>
              <a:t> chromosomes in one human cell) is approximately </a:t>
            </a:r>
            <a:r>
              <a:rPr lang="en-CA" sz="3200" dirty="0">
                <a:solidFill>
                  <a:srgbClr val="FFC000"/>
                </a:solidFill>
              </a:rPr>
              <a:t>3</a:t>
            </a:r>
            <a:r>
              <a:rPr lang="en-CA" sz="3200" dirty="0"/>
              <a:t> billion base pairs --  only </a:t>
            </a:r>
            <a:r>
              <a:rPr lang="en-CA" sz="3200" dirty="0">
                <a:solidFill>
                  <a:srgbClr val="FFC000"/>
                </a:solidFill>
              </a:rPr>
              <a:t>10 - 15 </a:t>
            </a:r>
            <a:r>
              <a:rPr lang="en-CA" sz="3200" dirty="0"/>
              <a:t>% of this DNA is actual genes</a:t>
            </a:r>
          </a:p>
        </p:txBody>
      </p:sp>
      <p:pic>
        <p:nvPicPr>
          <p:cNvPr id="1208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916113"/>
            <a:ext cx="2890837" cy="4537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11188" y="476250"/>
            <a:ext cx="8208962" cy="6124754"/>
          </a:xfrm>
          <a:prstGeom prst="rect">
            <a:avLst/>
          </a:prstGeom>
          <a:noFill/>
          <a:ln w="9525">
            <a:noFill/>
            <a:miter lim="800000"/>
            <a:headEnd/>
            <a:tailEnd/>
          </a:ln>
        </p:spPr>
        <p:txBody>
          <a:bodyPr>
            <a:spAutoFit/>
          </a:bodyPr>
          <a:lstStyle/>
          <a:p>
            <a:pPr marL="514350" indent="-514350">
              <a:buAutoNum type="arabicPeriod" startAt="4"/>
            </a:pPr>
            <a:r>
              <a:rPr lang="en-CA" sz="2800" dirty="0"/>
              <a:t>Types of gene mutation:</a:t>
            </a:r>
          </a:p>
          <a:p>
            <a:r>
              <a:rPr lang="en-CA" sz="2800" dirty="0"/>
              <a:t>a) </a:t>
            </a:r>
            <a:r>
              <a:rPr lang="en-CA" sz="2800" dirty="0">
                <a:solidFill>
                  <a:srgbClr val="FFC000"/>
                </a:solidFill>
              </a:rPr>
              <a:t>FRAMESHIFT</a:t>
            </a:r>
            <a:r>
              <a:rPr lang="en-CA" sz="2800" dirty="0"/>
              <a:t> mutations: caused by insertions </a:t>
            </a:r>
          </a:p>
          <a:p>
            <a:r>
              <a:rPr lang="en-CA" sz="2800" dirty="0"/>
              <a:t>	or deletions in the base-pair sequence</a:t>
            </a:r>
          </a:p>
          <a:p>
            <a:r>
              <a:rPr lang="en-CA" sz="2800" dirty="0"/>
              <a:t>	</a:t>
            </a:r>
          </a:p>
          <a:p>
            <a:r>
              <a:rPr lang="en-CA" sz="2800" dirty="0"/>
              <a:t>	</a:t>
            </a:r>
            <a:r>
              <a:rPr lang="en-CA" sz="2800" dirty="0" err="1"/>
              <a:t>i</a:t>
            </a:r>
            <a:r>
              <a:rPr lang="en-CA" sz="2800" dirty="0"/>
              <a:t>) effect how the codons are read:</a:t>
            </a:r>
          </a:p>
          <a:p>
            <a:endParaRPr lang="en-CA" sz="2800" dirty="0"/>
          </a:p>
          <a:p>
            <a:r>
              <a:rPr lang="en-CA" sz="2800" dirty="0"/>
              <a:t>		e.g.:	</a:t>
            </a:r>
            <a:r>
              <a:rPr lang="en-CA" sz="2800" dirty="0">
                <a:solidFill>
                  <a:srgbClr val="FFC000"/>
                </a:solidFill>
              </a:rPr>
              <a:t>THE MAN BIT THE DOG</a:t>
            </a:r>
          </a:p>
          <a:p>
            <a:endParaRPr lang="en-CA" sz="2800" dirty="0"/>
          </a:p>
          <a:p>
            <a:r>
              <a:rPr lang="en-CA" sz="2800" dirty="0"/>
              <a:t> 	</a:t>
            </a:r>
            <a:r>
              <a:rPr lang="en-CA" sz="2800" dirty="0">
                <a:solidFill>
                  <a:srgbClr val="FFC000"/>
                </a:solidFill>
              </a:rPr>
              <a:t>delete the first H, and this becomes:</a:t>
            </a:r>
          </a:p>
          <a:p>
            <a:endParaRPr lang="en-CA" sz="2800" dirty="0">
              <a:solidFill>
                <a:srgbClr val="FFC000"/>
              </a:solidFill>
            </a:endParaRPr>
          </a:p>
          <a:p>
            <a:r>
              <a:rPr lang="en-CA" sz="2800" dirty="0">
                <a:solidFill>
                  <a:srgbClr val="FFC000"/>
                </a:solidFill>
              </a:rPr>
              <a:t>		TEM  ANB  ITT  HED  OG_</a:t>
            </a:r>
          </a:p>
          <a:p>
            <a:endParaRPr lang="en-CA" sz="2800" dirty="0"/>
          </a:p>
          <a:p>
            <a:r>
              <a:rPr lang="en-CA" sz="2800" dirty="0"/>
              <a:t>	ii) result: a completely </a:t>
            </a:r>
            <a:r>
              <a:rPr lang="en-CA" sz="2800" dirty="0">
                <a:solidFill>
                  <a:srgbClr val="FFC000"/>
                </a:solidFill>
              </a:rPr>
              <a:t>non-functioning protein</a:t>
            </a:r>
            <a:r>
              <a:rPr lang="en-CA" sz="2800" dirty="0"/>
              <a:t>; 		all amino acids are </a:t>
            </a:r>
            <a:r>
              <a:rPr lang="en-CA" sz="2800" dirty="0">
                <a:solidFill>
                  <a:srgbClr val="FFC000"/>
                </a:solidFill>
              </a:rPr>
              <a:t>wrong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 calcmode="lin" valueType="num">
                                      <p:cBhvr additive="base">
                                        <p:cTn id="3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anim calcmode="lin" valueType="num">
                                      <p:cBhvr additive="base">
                                        <p:cTn id="39"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 calcmode="lin" valueType="num">
                                      <p:cBhvr additive="base">
                                        <p:cTn id="43"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2" descr="http://t3.gstatic.com/images?q=tbn:ANd9GcScO5McKzf0YjzlNnwaOUbOphYMp3Tss3FyhzBUM_8h9_SUuvvu"/>
          <p:cNvPicPr>
            <a:picLocks noChangeAspect="1" noChangeArrowheads="1"/>
          </p:cNvPicPr>
          <p:nvPr/>
        </p:nvPicPr>
        <p:blipFill>
          <a:blip r:embed="rId2"/>
          <a:srcRect/>
          <a:stretch>
            <a:fillRect/>
          </a:stretch>
        </p:blipFill>
        <p:spPr bwMode="auto">
          <a:xfrm>
            <a:off x="1476375" y="260350"/>
            <a:ext cx="6624638" cy="6224588"/>
          </a:xfrm>
          <a:prstGeom prst="rect">
            <a:avLst/>
          </a:prstGeom>
          <a:noFill/>
          <a:ln w="9525">
            <a:noFill/>
            <a:miter lim="800000"/>
            <a:headEnd/>
            <a:tailEnd/>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1"/>
          <p:cNvSpPr>
            <a:spLocks noChangeArrowheads="1"/>
          </p:cNvSpPr>
          <p:nvPr/>
        </p:nvSpPr>
        <p:spPr bwMode="auto">
          <a:xfrm>
            <a:off x="0" y="260350"/>
            <a:ext cx="9144000" cy="1077913"/>
          </a:xfrm>
          <a:prstGeom prst="rect">
            <a:avLst/>
          </a:prstGeom>
          <a:noFill/>
          <a:ln w="9525">
            <a:noFill/>
            <a:miter lim="800000"/>
            <a:headEnd/>
            <a:tailEnd/>
          </a:ln>
        </p:spPr>
        <p:txBody>
          <a:bodyPr>
            <a:spAutoFit/>
          </a:bodyPr>
          <a:lstStyle/>
          <a:p>
            <a:r>
              <a:rPr lang="en-US" sz="3200" b="1" dirty="0"/>
              <a:t>b) </a:t>
            </a:r>
            <a:r>
              <a:rPr lang="en-US" sz="3200" b="1" dirty="0">
                <a:solidFill>
                  <a:srgbClr val="FFC000"/>
                </a:solidFill>
              </a:rPr>
              <a:t>POINT</a:t>
            </a:r>
            <a:r>
              <a:rPr lang="en-US" sz="3200" b="1" dirty="0"/>
              <a:t> mutations: a change in a </a:t>
            </a:r>
            <a:r>
              <a:rPr lang="en-US" sz="3200" b="1" dirty="0">
                <a:solidFill>
                  <a:srgbClr val="FFC000"/>
                </a:solidFill>
              </a:rPr>
              <a:t>single </a:t>
            </a:r>
            <a:r>
              <a:rPr lang="en-CA" sz="3200" dirty="0"/>
              <a:t> </a:t>
            </a:r>
            <a:r>
              <a:rPr lang="en-US" sz="3200" b="1" dirty="0"/>
              <a:t>nucleotide, resulting in a change of one codon</a:t>
            </a:r>
            <a:endParaRPr lang="en-CA" sz="3200" dirty="0"/>
          </a:p>
        </p:txBody>
      </p:sp>
      <p:sp>
        <p:nvSpPr>
          <p:cNvPr id="3" name="Rectangle 2"/>
          <p:cNvSpPr>
            <a:spLocks noChangeArrowheads="1"/>
          </p:cNvSpPr>
          <p:nvPr/>
        </p:nvSpPr>
        <p:spPr bwMode="auto">
          <a:xfrm>
            <a:off x="323850" y="1628775"/>
            <a:ext cx="8640763" cy="2678113"/>
          </a:xfrm>
          <a:prstGeom prst="rect">
            <a:avLst/>
          </a:prstGeom>
          <a:noFill/>
          <a:ln w="9525">
            <a:noFill/>
            <a:miter lim="800000"/>
            <a:headEnd/>
            <a:tailEnd/>
          </a:ln>
        </p:spPr>
        <p:txBody>
          <a:bodyPr>
            <a:spAutoFit/>
          </a:bodyPr>
          <a:lstStyle/>
          <a:p>
            <a:r>
              <a:rPr lang="en-US" sz="2800" b="1" dirty="0" err="1"/>
              <a:t>i</a:t>
            </a:r>
            <a:r>
              <a:rPr lang="en-US" sz="2800" b="1" dirty="0"/>
              <a:t>) results vary…</a:t>
            </a:r>
            <a:endParaRPr lang="en-CA" sz="2800" dirty="0"/>
          </a:p>
          <a:p>
            <a:r>
              <a:rPr lang="en-US" sz="2800" b="1" dirty="0"/>
              <a:t>	1) </a:t>
            </a:r>
            <a:r>
              <a:rPr lang="en-US" sz="2800" b="1" u="sng" dirty="0">
                <a:solidFill>
                  <a:srgbClr val="FFC000"/>
                </a:solidFill>
              </a:rPr>
              <a:t>SILENT</a:t>
            </a:r>
            <a:r>
              <a:rPr lang="en-US" sz="2800" b="1" u="sng" dirty="0"/>
              <a:t> mutation</a:t>
            </a:r>
            <a:r>
              <a:rPr lang="en-US" sz="2800" b="1" dirty="0"/>
              <a:t>: no effect on protein</a:t>
            </a:r>
            <a:endParaRPr lang="en-CA" sz="2800" dirty="0"/>
          </a:p>
          <a:p>
            <a:r>
              <a:rPr lang="en-US" sz="2800" b="1" dirty="0"/>
              <a:t>							</a:t>
            </a:r>
          </a:p>
          <a:p>
            <a:r>
              <a:rPr lang="en-US" sz="2800" b="1" dirty="0"/>
              <a:t>		e.g.:  </a:t>
            </a:r>
            <a:r>
              <a:rPr lang="en-US" sz="2800" b="1" dirty="0">
                <a:solidFill>
                  <a:srgbClr val="FFC000"/>
                </a:solidFill>
              </a:rPr>
              <a:t>AC</a:t>
            </a:r>
            <a:r>
              <a:rPr lang="en-US" sz="2800" b="1" u="sng" dirty="0">
                <a:solidFill>
                  <a:srgbClr val="FFC000"/>
                </a:solidFill>
              </a:rPr>
              <a:t>U</a:t>
            </a:r>
            <a:r>
              <a:rPr lang="en-US" sz="2800" b="1" dirty="0">
                <a:solidFill>
                  <a:srgbClr val="FFC000"/>
                </a:solidFill>
              </a:rPr>
              <a:t> </a:t>
            </a:r>
            <a:r>
              <a:rPr lang="en-US" sz="2800" b="1" dirty="0">
                <a:solidFill>
                  <a:srgbClr val="FFC000"/>
                </a:solidFill>
                <a:sym typeface="Wingdings" charset="2"/>
              </a:rPr>
              <a:t></a:t>
            </a:r>
            <a:r>
              <a:rPr lang="en-US" sz="2800" b="1" dirty="0">
                <a:solidFill>
                  <a:srgbClr val="FFC000"/>
                </a:solidFill>
              </a:rPr>
              <a:t> AC</a:t>
            </a:r>
            <a:r>
              <a:rPr lang="en-US" sz="2800" b="1" u="sng" dirty="0">
                <a:solidFill>
                  <a:srgbClr val="FFC000"/>
                </a:solidFill>
              </a:rPr>
              <a:t>G</a:t>
            </a:r>
            <a:r>
              <a:rPr lang="en-US" sz="2800" b="1" dirty="0">
                <a:solidFill>
                  <a:srgbClr val="FFC000"/>
                </a:solidFill>
              </a:rPr>
              <a:t> or AC</a:t>
            </a:r>
            <a:r>
              <a:rPr lang="en-US" sz="2800" b="1" u="sng" dirty="0">
                <a:solidFill>
                  <a:srgbClr val="FFC000"/>
                </a:solidFill>
              </a:rPr>
              <a:t>C</a:t>
            </a:r>
            <a:r>
              <a:rPr lang="en-US" sz="2800" b="1" dirty="0">
                <a:solidFill>
                  <a:srgbClr val="FFC000"/>
                </a:solidFill>
              </a:rPr>
              <a:t> or AC</a:t>
            </a:r>
            <a:r>
              <a:rPr lang="en-US" sz="2800" b="1" u="sng" dirty="0">
                <a:solidFill>
                  <a:srgbClr val="FFC000"/>
                </a:solidFill>
              </a:rPr>
              <a:t>A</a:t>
            </a:r>
            <a:endParaRPr lang="en-CA" sz="2800" dirty="0">
              <a:solidFill>
                <a:srgbClr val="FFC000"/>
              </a:solidFill>
            </a:endParaRPr>
          </a:p>
          <a:p>
            <a:r>
              <a:rPr lang="en-US" sz="2800" b="1" dirty="0"/>
              <a:t> </a:t>
            </a:r>
          </a:p>
          <a:p>
            <a:pPr marL="914400" lvl="1" indent="-457200">
              <a:buFont typeface="Arial" charset="0"/>
              <a:buChar char="•"/>
            </a:pPr>
            <a:r>
              <a:rPr lang="en-US" sz="2800" b="1" dirty="0">
                <a:solidFill>
                  <a:srgbClr val="FFC000"/>
                </a:solidFill>
              </a:rPr>
              <a:t>Because all 4 code for amino acid Threonine</a:t>
            </a:r>
            <a:endParaRPr lang="en-CA" sz="2800" dirty="0">
              <a:solidFill>
                <a:srgbClr val="FFC000"/>
              </a:solidFill>
            </a:endParaRPr>
          </a:p>
        </p:txBody>
      </p:sp>
      <p:sp>
        <p:nvSpPr>
          <p:cNvPr id="4" name="Rectangle 3"/>
          <p:cNvSpPr>
            <a:spLocks noChangeArrowheads="1"/>
          </p:cNvSpPr>
          <p:nvPr/>
        </p:nvSpPr>
        <p:spPr bwMode="auto">
          <a:xfrm>
            <a:off x="0" y="4005263"/>
            <a:ext cx="8964613" cy="2524125"/>
          </a:xfrm>
          <a:prstGeom prst="rect">
            <a:avLst/>
          </a:prstGeom>
          <a:noFill/>
          <a:ln w="9525">
            <a:noFill/>
            <a:miter lim="800000"/>
            <a:headEnd/>
            <a:tailEnd/>
          </a:ln>
        </p:spPr>
        <p:txBody>
          <a:bodyPr>
            <a:spAutoFit/>
          </a:bodyPr>
          <a:lstStyle/>
          <a:p>
            <a:r>
              <a:rPr lang="en-US" b="1" dirty="0"/>
              <a:t>			</a:t>
            </a:r>
            <a:endParaRPr lang="en-CA" dirty="0"/>
          </a:p>
          <a:p>
            <a:r>
              <a:rPr lang="en-US" b="1" dirty="0"/>
              <a:t>	</a:t>
            </a:r>
            <a:r>
              <a:rPr lang="en-US" sz="2800" b="1" dirty="0"/>
              <a:t>     2) </a:t>
            </a:r>
            <a:r>
              <a:rPr lang="en-US" sz="2800" b="1" u="sng" dirty="0">
                <a:solidFill>
                  <a:srgbClr val="FFC000"/>
                </a:solidFill>
              </a:rPr>
              <a:t>NONSENSE</a:t>
            </a:r>
            <a:r>
              <a:rPr lang="en-US" sz="2800" b="1" u="sng" dirty="0"/>
              <a:t> </a:t>
            </a:r>
            <a:r>
              <a:rPr lang="en-US" sz="2800" b="1" dirty="0"/>
              <a:t>mutation: shortens protein</a:t>
            </a:r>
          </a:p>
          <a:p>
            <a:endParaRPr lang="en-CA" sz="2800" dirty="0"/>
          </a:p>
          <a:p>
            <a:r>
              <a:rPr lang="en-US" sz="2800" b="1" dirty="0"/>
              <a:t>		e.g.: 	</a:t>
            </a:r>
            <a:r>
              <a:rPr lang="en-US" sz="2800" b="1" dirty="0">
                <a:solidFill>
                  <a:srgbClr val="FFC000"/>
                </a:solidFill>
              </a:rPr>
              <a:t>UCG 		</a:t>
            </a:r>
            <a:r>
              <a:rPr lang="en-US" sz="2800" b="1" dirty="0">
                <a:solidFill>
                  <a:srgbClr val="FFC000"/>
                </a:solidFill>
                <a:sym typeface="Wingdings" charset="2"/>
              </a:rPr>
              <a:t></a:t>
            </a:r>
            <a:r>
              <a:rPr lang="en-US" sz="2800" b="1" dirty="0">
                <a:solidFill>
                  <a:srgbClr val="FFC000"/>
                </a:solidFill>
              </a:rPr>
              <a:t> 	UCA						[cysteine] 	  [stop codon!]</a:t>
            </a:r>
            <a:endParaRPr lang="en-CA" sz="2800" dirty="0">
              <a:solidFill>
                <a:srgbClr val="FFC000"/>
              </a:solidFill>
            </a:endParaRPr>
          </a:p>
          <a:p>
            <a:pPr marL="1371600" lvl="2" indent="-457200">
              <a:buFont typeface="Arial" charset="0"/>
              <a:buChar char="•"/>
            </a:pPr>
            <a:r>
              <a:rPr lang="en-US" sz="2800" b="1" dirty="0"/>
              <a:t>very serious; makes protein non-functional!</a:t>
            </a:r>
            <a:endParaRPr lang="en-CA"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1"/>
          <p:cNvSpPr>
            <a:spLocks noChangeArrowheads="1"/>
          </p:cNvSpPr>
          <p:nvPr/>
        </p:nvSpPr>
        <p:spPr bwMode="auto">
          <a:xfrm>
            <a:off x="323850" y="476250"/>
            <a:ext cx="8569325" cy="5970588"/>
          </a:xfrm>
          <a:prstGeom prst="rect">
            <a:avLst/>
          </a:prstGeom>
          <a:noFill/>
          <a:ln w="9525">
            <a:noFill/>
            <a:miter lim="800000"/>
            <a:headEnd/>
            <a:tailEnd/>
          </a:ln>
        </p:spPr>
        <p:txBody>
          <a:bodyPr>
            <a:spAutoFit/>
          </a:bodyPr>
          <a:lstStyle/>
          <a:p>
            <a:r>
              <a:rPr lang="en-US" b="1" dirty="0"/>
              <a:t> </a:t>
            </a:r>
            <a:endParaRPr lang="en-CA" dirty="0"/>
          </a:p>
          <a:p>
            <a:r>
              <a:rPr lang="en-US" sz="2800" b="1" dirty="0"/>
              <a:t>	3. </a:t>
            </a:r>
            <a:r>
              <a:rPr lang="en-US" sz="2800" b="1" u="sng" dirty="0">
                <a:solidFill>
                  <a:srgbClr val="FFC000"/>
                </a:solidFill>
              </a:rPr>
              <a:t>MISSENSE</a:t>
            </a:r>
            <a:r>
              <a:rPr lang="en-US" sz="2800" b="1" u="sng" dirty="0"/>
              <a:t> mutation: </a:t>
            </a:r>
            <a:r>
              <a:rPr lang="en-US" sz="2800" b="1" dirty="0"/>
              <a:t>substitution of one 			amino acid for another</a:t>
            </a:r>
            <a:endParaRPr lang="en-CA" sz="2800" dirty="0"/>
          </a:p>
          <a:p>
            <a:r>
              <a:rPr lang="en-US" sz="2800" b="1" dirty="0"/>
              <a:t> </a:t>
            </a:r>
            <a:endParaRPr lang="en-CA" sz="2800" dirty="0"/>
          </a:p>
          <a:p>
            <a:r>
              <a:rPr lang="en-US" sz="2800" b="1" dirty="0"/>
              <a:t>	e.g.: 	</a:t>
            </a:r>
            <a:r>
              <a:rPr lang="en-US" sz="2800" b="1" dirty="0">
                <a:solidFill>
                  <a:srgbClr val="FFC000"/>
                </a:solidFill>
              </a:rPr>
              <a:t>GUA		 </a:t>
            </a:r>
            <a:r>
              <a:rPr lang="en-US" sz="2800" b="1" dirty="0">
                <a:solidFill>
                  <a:srgbClr val="FFC000"/>
                </a:solidFill>
                <a:sym typeface="Wingdings" charset="2"/>
              </a:rPr>
              <a:t></a:t>
            </a:r>
            <a:r>
              <a:rPr lang="en-US" sz="2800" b="1" dirty="0">
                <a:solidFill>
                  <a:srgbClr val="FFC000"/>
                </a:solidFill>
              </a:rPr>
              <a:t>   	GAA</a:t>
            </a:r>
            <a:endParaRPr lang="en-CA" sz="2800" dirty="0">
              <a:solidFill>
                <a:srgbClr val="FFC000"/>
              </a:solidFill>
            </a:endParaRPr>
          </a:p>
          <a:p>
            <a:r>
              <a:rPr lang="en-US" sz="2800" b="1" dirty="0">
                <a:solidFill>
                  <a:srgbClr val="FFC000"/>
                </a:solidFill>
              </a:rPr>
              <a:t>	 	 [</a:t>
            </a:r>
            <a:r>
              <a:rPr lang="en-US" sz="2800" b="1" dirty="0" err="1">
                <a:solidFill>
                  <a:srgbClr val="FFC000"/>
                </a:solidFill>
              </a:rPr>
              <a:t>valine</a:t>
            </a:r>
            <a:r>
              <a:rPr lang="en-US" sz="2800" b="1" dirty="0">
                <a:solidFill>
                  <a:srgbClr val="FFC000"/>
                </a:solidFill>
              </a:rPr>
              <a:t>]		[glutamate]</a:t>
            </a:r>
            <a:endParaRPr lang="en-CA" sz="2800" dirty="0">
              <a:solidFill>
                <a:srgbClr val="FFC000"/>
              </a:solidFill>
            </a:endParaRPr>
          </a:p>
          <a:p>
            <a:r>
              <a:rPr lang="en-US" sz="2800" b="1" dirty="0"/>
              <a:t>				</a:t>
            </a:r>
            <a:endParaRPr lang="en-CA" sz="2800" dirty="0"/>
          </a:p>
          <a:p>
            <a:r>
              <a:rPr lang="en-US" sz="2800" b="1" dirty="0"/>
              <a:t>effect: variable … if the amino acids have similar chemical properties, or are  located in a noncritical area of the protein, there will be little to no effect.  </a:t>
            </a:r>
            <a:endParaRPr lang="en-CA" sz="2800" dirty="0"/>
          </a:p>
          <a:p>
            <a:r>
              <a:rPr lang="en-US" sz="2800" b="1" dirty="0"/>
              <a:t>	</a:t>
            </a:r>
            <a:r>
              <a:rPr lang="en-US" sz="2800" b="1" dirty="0">
                <a:hlinkClick r:id="rId2"/>
              </a:rPr>
              <a:t> TED-ED Gene Mutations through time</a:t>
            </a:r>
            <a:endParaRPr lang="en-US" sz="2800" b="1" dirty="0"/>
          </a:p>
          <a:p>
            <a:r>
              <a:rPr lang="en-US" sz="2800" b="1" dirty="0"/>
              <a:t>If they are quite different and/or in critical area, can cause disease (the above substitution causes sickle-cell </a:t>
            </a:r>
            <a:r>
              <a:rPr lang="en-US" sz="2800" b="1" dirty="0" err="1"/>
              <a:t>anaemia</a:t>
            </a:r>
            <a:r>
              <a:rPr lang="en-US" sz="2800" b="1" dirty="0"/>
              <a:t>!) </a:t>
            </a:r>
            <a:r>
              <a:rPr lang="en-US" sz="2800" b="1" dirty="0">
                <a:hlinkClick r:id="rId3"/>
              </a:rPr>
              <a:t>TED –ED Sickle Cell</a:t>
            </a:r>
            <a:endParaRPr lang="en-CA" sz="2800"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1"/>
          <p:cNvSpPr>
            <a:spLocks noChangeArrowheads="1"/>
          </p:cNvSpPr>
          <p:nvPr/>
        </p:nvSpPr>
        <p:spPr bwMode="auto">
          <a:xfrm>
            <a:off x="323850" y="620713"/>
            <a:ext cx="8640763" cy="584200"/>
          </a:xfrm>
          <a:prstGeom prst="rect">
            <a:avLst/>
          </a:prstGeom>
          <a:noFill/>
          <a:ln w="9525">
            <a:noFill/>
            <a:miter lim="800000"/>
            <a:headEnd/>
            <a:tailEnd/>
          </a:ln>
        </p:spPr>
        <p:txBody>
          <a:bodyPr>
            <a:spAutoFit/>
          </a:bodyPr>
          <a:lstStyle/>
          <a:p>
            <a:r>
              <a:rPr lang="en-US" sz="3200" b="1"/>
              <a:t>II.   </a:t>
            </a:r>
            <a:r>
              <a:rPr lang="en-US" sz="3200" b="1" u="sng"/>
              <a:t>MUTATIONS: LOCATIONS/CAUSES</a:t>
            </a:r>
            <a:endParaRPr lang="en-CA" sz="3200"/>
          </a:p>
        </p:txBody>
      </p:sp>
      <p:sp>
        <p:nvSpPr>
          <p:cNvPr id="130050" name="Rectangle 2"/>
          <p:cNvSpPr>
            <a:spLocks noChangeArrowheads="1"/>
          </p:cNvSpPr>
          <p:nvPr/>
        </p:nvSpPr>
        <p:spPr bwMode="auto">
          <a:xfrm>
            <a:off x="323850" y="1243013"/>
            <a:ext cx="8640763" cy="1384300"/>
          </a:xfrm>
          <a:prstGeom prst="rect">
            <a:avLst/>
          </a:prstGeom>
          <a:noFill/>
          <a:ln w="9525">
            <a:noFill/>
            <a:miter lim="800000"/>
            <a:headEnd/>
            <a:tailEnd/>
          </a:ln>
        </p:spPr>
        <p:txBody>
          <a:bodyPr>
            <a:spAutoFit/>
          </a:bodyPr>
          <a:lstStyle/>
          <a:p>
            <a:r>
              <a:rPr lang="en-CA" sz="2800" dirty="0"/>
              <a:t>A.   Germinal (in tissue that gives rise to </a:t>
            </a:r>
            <a:r>
              <a:rPr lang="en-CA" sz="2800" dirty="0">
                <a:solidFill>
                  <a:srgbClr val="FFC000"/>
                </a:solidFill>
              </a:rPr>
              <a:t>sperm</a:t>
            </a:r>
            <a:r>
              <a:rPr lang="en-CA" sz="2800" dirty="0"/>
              <a:t> or </a:t>
            </a:r>
            <a:r>
              <a:rPr lang="en-CA" sz="2800" dirty="0">
                <a:solidFill>
                  <a:srgbClr val="FFC000"/>
                </a:solidFill>
              </a:rPr>
              <a:t>eggs</a:t>
            </a:r>
            <a:r>
              <a:rPr lang="en-CA" sz="2800" dirty="0"/>
              <a:t>)</a:t>
            </a:r>
          </a:p>
          <a:p>
            <a:r>
              <a:rPr lang="en-CA" sz="2800" dirty="0"/>
              <a:t>	1.   Can be passed on to </a:t>
            </a:r>
            <a:r>
              <a:rPr lang="en-CA" sz="2800" dirty="0">
                <a:solidFill>
                  <a:srgbClr val="FFC000"/>
                </a:solidFill>
              </a:rPr>
              <a:t>offspring</a:t>
            </a:r>
            <a:r>
              <a:rPr lang="en-CA" sz="2800" dirty="0"/>
              <a:t> </a:t>
            </a:r>
          </a:p>
          <a:p>
            <a:r>
              <a:rPr lang="en-CA" sz="2800" dirty="0"/>
              <a:t>		e.g.:  Queen Victoria &amp; haemophilia</a:t>
            </a:r>
          </a:p>
        </p:txBody>
      </p:sp>
      <p:pic>
        <p:nvPicPr>
          <p:cNvPr id="1259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744788"/>
            <a:ext cx="5106988" cy="3829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31775" y="93663"/>
            <a:ext cx="8893175" cy="1385887"/>
          </a:xfrm>
          <a:prstGeom prst="rect">
            <a:avLst/>
          </a:prstGeom>
          <a:noFill/>
          <a:ln w="9525">
            <a:noFill/>
            <a:miter lim="800000"/>
            <a:headEnd/>
            <a:tailEnd/>
          </a:ln>
        </p:spPr>
        <p:txBody>
          <a:bodyPr>
            <a:spAutoFit/>
          </a:bodyPr>
          <a:lstStyle/>
          <a:p>
            <a:r>
              <a:rPr lang="en-US" sz="2800" b="1" dirty="0"/>
              <a:t>B.   Somatic Mutation (in </a:t>
            </a:r>
            <a:r>
              <a:rPr lang="en-US" sz="2800" b="1" dirty="0">
                <a:solidFill>
                  <a:srgbClr val="FFC000"/>
                </a:solidFill>
              </a:rPr>
              <a:t>body </a:t>
            </a:r>
            <a:r>
              <a:rPr lang="en-US" sz="2800" b="1" dirty="0"/>
              <a:t>tissues)</a:t>
            </a:r>
            <a:endParaRPr lang="en-CA" sz="2800" dirty="0"/>
          </a:p>
          <a:p>
            <a:r>
              <a:rPr lang="en-US" sz="2800" b="1" dirty="0"/>
              <a:t>	1.  Not </a:t>
            </a:r>
            <a:r>
              <a:rPr lang="en-US" sz="2800" b="1" dirty="0">
                <a:solidFill>
                  <a:srgbClr val="FFC000"/>
                </a:solidFill>
              </a:rPr>
              <a:t>inheritable</a:t>
            </a:r>
            <a:endParaRPr lang="en-CA" sz="2800" dirty="0">
              <a:solidFill>
                <a:srgbClr val="FFC000"/>
              </a:solidFill>
            </a:endParaRPr>
          </a:p>
          <a:p>
            <a:r>
              <a:rPr lang="en-US" sz="2800" b="1" dirty="0"/>
              <a:t>	2.  Responsible for many </a:t>
            </a:r>
            <a:r>
              <a:rPr lang="en-US" sz="2800" b="1" dirty="0">
                <a:solidFill>
                  <a:srgbClr val="FFC000"/>
                </a:solidFill>
              </a:rPr>
              <a:t>cancers</a:t>
            </a:r>
            <a:endParaRPr lang="en-CA" sz="2800" dirty="0">
              <a:solidFill>
                <a:srgbClr val="FFC000"/>
              </a:solidFill>
            </a:endParaRPr>
          </a:p>
        </p:txBody>
      </p:sp>
      <p:sp>
        <p:nvSpPr>
          <p:cNvPr id="3" name="Rectangle 2"/>
          <p:cNvSpPr>
            <a:spLocks noChangeArrowheads="1"/>
          </p:cNvSpPr>
          <p:nvPr/>
        </p:nvSpPr>
        <p:spPr bwMode="auto">
          <a:xfrm>
            <a:off x="234950" y="1579563"/>
            <a:ext cx="8496300" cy="2247900"/>
          </a:xfrm>
          <a:prstGeom prst="rect">
            <a:avLst/>
          </a:prstGeom>
          <a:noFill/>
          <a:ln w="9525">
            <a:noFill/>
            <a:miter lim="800000"/>
            <a:headEnd/>
            <a:tailEnd/>
          </a:ln>
        </p:spPr>
        <p:txBody>
          <a:bodyPr>
            <a:spAutoFit/>
          </a:bodyPr>
          <a:lstStyle/>
          <a:p>
            <a:r>
              <a:rPr lang="en-CA" sz="2800" b="1" dirty="0"/>
              <a:t>C. Replication errors</a:t>
            </a:r>
          </a:p>
          <a:p>
            <a:r>
              <a:rPr lang="en-CA" sz="2800" b="1" dirty="0"/>
              <a:t>	1.  Pretty rare; enzyme (</a:t>
            </a:r>
            <a:r>
              <a:rPr lang="en-CA" sz="2800" b="1" dirty="0">
                <a:solidFill>
                  <a:srgbClr val="FFC000"/>
                </a:solidFill>
              </a:rPr>
              <a:t>DNA polymerase</a:t>
            </a:r>
            <a:r>
              <a:rPr lang="en-CA" sz="2800" b="1" dirty="0"/>
              <a:t>) that 	carries out replication also </a:t>
            </a:r>
            <a:r>
              <a:rPr lang="en-CA" altLang="en-US" sz="2800" b="1" dirty="0"/>
              <a:t>“</a:t>
            </a:r>
            <a:r>
              <a:rPr lang="en-CA" sz="2800" b="1" dirty="0">
                <a:solidFill>
                  <a:srgbClr val="FFC000"/>
                </a:solidFill>
              </a:rPr>
              <a:t>proofreads</a:t>
            </a:r>
            <a:r>
              <a:rPr lang="en-CA" altLang="en-US" sz="2800" b="1" dirty="0"/>
              <a:t>”</a:t>
            </a:r>
            <a:r>
              <a:rPr lang="en-CA" sz="2800" b="1" dirty="0"/>
              <a:t> and 	makes corrections; only about 1 per 109 base 	pairs 	replicated!</a:t>
            </a:r>
          </a:p>
        </p:txBody>
      </p:sp>
      <p:sp>
        <p:nvSpPr>
          <p:cNvPr id="4" name="Rectangle 3"/>
          <p:cNvSpPr>
            <a:spLocks noChangeArrowheads="1"/>
          </p:cNvSpPr>
          <p:nvPr/>
        </p:nvSpPr>
        <p:spPr bwMode="auto">
          <a:xfrm>
            <a:off x="250825" y="3827463"/>
            <a:ext cx="8480425" cy="2800350"/>
          </a:xfrm>
          <a:prstGeom prst="rect">
            <a:avLst/>
          </a:prstGeom>
          <a:noFill/>
          <a:ln w="9525">
            <a:noFill/>
            <a:miter lim="800000"/>
            <a:headEnd/>
            <a:tailEnd/>
          </a:ln>
        </p:spPr>
        <p:txBody>
          <a:bodyPr>
            <a:spAutoFit/>
          </a:bodyPr>
          <a:lstStyle/>
          <a:p>
            <a:r>
              <a:rPr lang="en-CA" sz="2800" b="1" dirty="0"/>
              <a:t>D. MUTAGENS (</a:t>
            </a:r>
            <a:r>
              <a:rPr lang="en-CA" sz="2800" b="1" dirty="0" err="1"/>
              <a:t>def</a:t>
            </a:r>
            <a:r>
              <a:rPr lang="en-CA" altLang="en-US" sz="2800" b="1" dirty="0" err="1"/>
              <a:t>’</a:t>
            </a:r>
            <a:r>
              <a:rPr lang="en-CA" sz="2800" b="1" dirty="0" err="1"/>
              <a:t>n</a:t>
            </a:r>
            <a:r>
              <a:rPr lang="en-CA" sz="2800" b="1" dirty="0"/>
              <a:t>): </a:t>
            </a:r>
            <a:r>
              <a:rPr lang="en-CA" sz="2800" b="1" dirty="0">
                <a:solidFill>
                  <a:srgbClr val="FFC000"/>
                </a:solidFill>
              </a:rPr>
              <a:t>environmental substances 					that  cause mutations</a:t>
            </a:r>
          </a:p>
          <a:p>
            <a:r>
              <a:rPr lang="en-CA" sz="2800" b="1" dirty="0"/>
              <a:t>	1.  </a:t>
            </a:r>
            <a:r>
              <a:rPr lang="en-CA" sz="2800" b="1" dirty="0">
                <a:solidFill>
                  <a:srgbClr val="FFC000"/>
                </a:solidFill>
              </a:rPr>
              <a:t>Radiation</a:t>
            </a:r>
            <a:r>
              <a:rPr lang="en-CA" sz="2800" b="1" dirty="0"/>
              <a:t>:  X-rays, UV rays, exposure to </a:t>
            </a:r>
          </a:p>
          <a:p>
            <a:r>
              <a:rPr lang="en-CA" sz="2800" b="1" dirty="0"/>
              <a:t>	radioactive elements </a:t>
            </a:r>
          </a:p>
          <a:p>
            <a:r>
              <a:rPr lang="en-CA" sz="2800" b="1" dirty="0"/>
              <a:t>	2.  </a:t>
            </a:r>
            <a:r>
              <a:rPr lang="en-CA" sz="2800" b="1" dirty="0">
                <a:solidFill>
                  <a:srgbClr val="FFC000"/>
                </a:solidFill>
              </a:rPr>
              <a:t>Chemicals</a:t>
            </a:r>
            <a:r>
              <a:rPr lang="en-CA" sz="2800" b="1" dirty="0"/>
              <a:t>: </a:t>
            </a:r>
            <a:r>
              <a:rPr lang="en-CA" sz="3600" b="1" dirty="0"/>
              <a:t>generally</a:t>
            </a:r>
            <a:r>
              <a:rPr lang="en-CA" sz="2800" b="1" dirty="0"/>
              <a:t> organic chemicals; </a:t>
            </a:r>
          </a:p>
          <a:p>
            <a:r>
              <a:rPr lang="en-CA" sz="2800" b="1" dirty="0"/>
              <a:t>	pesticides, cigarette smoke, etc</a:t>
            </a:r>
            <a:r>
              <a:rPr lang="en-CA" b="1"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442913" y="333375"/>
            <a:ext cx="6669087" cy="768350"/>
          </a:xfrm>
          <a:prstGeom prst="rect">
            <a:avLst/>
          </a:prstGeom>
          <a:noFill/>
          <a:ln w="9525">
            <a:noFill/>
            <a:miter lim="800000"/>
            <a:headEnd/>
            <a:tailEnd/>
          </a:ln>
        </p:spPr>
        <p:txBody>
          <a:bodyPr wrap="none">
            <a:spAutoFit/>
          </a:bodyPr>
          <a:lstStyle/>
          <a:p>
            <a:r>
              <a:rPr lang="en-CA" sz="4400" b="1"/>
              <a:t>D3-D4:  Recombinant DNA</a:t>
            </a:r>
          </a:p>
        </p:txBody>
      </p:sp>
      <p:sp>
        <p:nvSpPr>
          <p:cNvPr id="3" name="Rectangle 2"/>
          <p:cNvSpPr/>
          <p:nvPr/>
        </p:nvSpPr>
        <p:spPr>
          <a:xfrm>
            <a:off x="442913" y="1028700"/>
            <a:ext cx="8377237" cy="5632311"/>
          </a:xfrm>
          <a:prstGeom prst="rect">
            <a:avLst/>
          </a:prstGeom>
        </p:spPr>
        <p:txBody>
          <a:bodyPr>
            <a:spAutoFit/>
          </a:bodyPr>
          <a:lstStyle/>
          <a:p>
            <a:pPr fontAlgn="auto">
              <a:spcBef>
                <a:spcPts val="0"/>
              </a:spcBef>
              <a:spcAft>
                <a:spcPts val="0"/>
              </a:spcAft>
              <a:defRPr/>
            </a:pPr>
            <a:r>
              <a:rPr lang="en-CA" sz="4400" dirty="0">
                <a:latin typeface="+mn-lt"/>
                <a:ea typeface="+mn-ea"/>
              </a:rPr>
              <a:t>I.  </a:t>
            </a:r>
            <a:r>
              <a:rPr lang="en-CA" sz="4000" dirty="0">
                <a:latin typeface="+mn-lt"/>
                <a:ea typeface="+mn-ea"/>
              </a:rPr>
              <a:t>Recombinant DNA     </a:t>
            </a:r>
            <a:r>
              <a:rPr lang="en-CA" sz="2400" dirty="0">
                <a:latin typeface="+mn-lt"/>
                <a:ea typeface="+mn-ea"/>
                <a:hlinkClick r:id="rId2"/>
              </a:rPr>
              <a:t>In a Nutshell: CRSPR</a:t>
            </a:r>
            <a:endParaRPr lang="en-CA" sz="2400" dirty="0">
              <a:latin typeface="+mn-lt"/>
              <a:ea typeface="+mn-ea"/>
            </a:endParaRPr>
          </a:p>
          <a:p>
            <a:pPr marL="342900" indent="-342900" fontAlgn="auto">
              <a:spcBef>
                <a:spcPts val="0"/>
              </a:spcBef>
              <a:spcAft>
                <a:spcPts val="0"/>
              </a:spcAft>
              <a:buFontTx/>
              <a:buAutoNum type="alphaUcPeriod"/>
              <a:defRPr/>
            </a:pPr>
            <a:r>
              <a:rPr lang="en-CA" sz="3200" dirty="0">
                <a:latin typeface="+mn-lt"/>
                <a:ea typeface="+mn-ea"/>
              </a:rPr>
              <a:t>Use of various techniques and </a:t>
            </a:r>
            <a:r>
              <a:rPr lang="en-CA" sz="3200" dirty="0">
                <a:solidFill>
                  <a:srgbClr val="FFC000"/>
                </a:solidFill>
                <a:latin typeface="+mn-lt"/>
                <a:ea typeface="+mn-ea"/>
              </a:rPr>
              <a:t>enzymes</a:t>
            </a:r>
            <a:r>
              <a:rPr lang="en-CA" sz="3200" dirty="0">
                <a:latin typeface="+mn-lt"/>
                <a:ea typeface="+mn-ea"/>
              </a:rPr>
              <a:t> to recombine DNA from different organisms</a:t>
            </a:r>
          </a:p>
          <a:p>
            <a:pPr marL="342900" indent="-342900" fontAlgn="auto">
              <a:spcBef>
                <a:spcPts val="0"/>
              </a:spcBef>
              <a:spcAft>
                <a:spcPts val="0"/>
              </a:spcAft>
              <a:buFontTx/>
              <a:buAutoNum type="alphaUcPeriod"/>
              <a:defRPr/>
            </a:pPr>
            <a:endParaRPr lang="en-CA" sz="3200" dirty="0">
              <a:latin typeface="+mn-lt"/>
              <a:ea typeface="+mn-ea"/>
            </a:endParaRPr>
          </a:p>
          <a:p>
            <a:pPr marL="514350" indent="-514350" fontAlgn="auto">
              <a:spcBef>
                <a:spcPts val="0"/>
              </a:spcBef>
              <a:spcAft>
                <a:spcPts val="0"/>
              </a:spcAft>
              <a:buFontTx/>
              <a:buAutoNum type="alphaUcPeriod" startAt="2"/>
              <a:defRPr/>
            </a:pPr>
            <a:r>
              <a:rPr lang="en-CA" sz="3200" dirty="0">
                <a:latin typeface="+mn-lt"/>
                <a:ea typeface="+mn-ea"/>
              </a:rPr>
              <a:t>Genes from one species can be </a:t>
            </a:r>
            <a:r>
              <a:rPr lang="en-CA" sz="3200" dirty="0">
                <a:solidFill>
                  <a:srgbClr val="FFC000"/>
                </a:solidFill>
                <a:latin typeface="+mn-lt"/>
                <a:ea typeface="+mn-ea"/>
              </a:rPr>
              <a:t>cut out </a:t>
            </a:r>
            <a:r>
              <a:rPr lang="en-CA" sz="3200" dirty="0">
                <a:latin typeface="+mn-lt"/>
                <a:ea typeface="+mn-ea"/>
              </a:rPr>
              <a:t>and </a:t>
            </a:r>
            <a:r>
              <a:rPr lang="en-CA" sz="3200" dirty="0">
                <a:solidFill>
                  <a:srgbClr val="FFC000"/>
                </a:solidFill>
                <a:latin typeface="+mn-lt"/>
                <a:ea typeface="+mn-ea"/>
              </a:rPr>
              <a:t>inserted</a:t>
            </a:r>
            <a:r>
              <a:rPr lang="en-CA" sz="3200" dirty="0">
                <a:latin typeface="+mn-lt"/>
                <a:ea typeface="+mn-ea"/>
              </a:rPr>
              <a:t> into the DNA of an entirely different species</a:t>
            </a:r>
          </a:p>
          <a:p>
            <a:pPr fontAlgn="auto">
              <a:spcBef>
                <a:spcPts val="0"/>
              </a:spcBef>
              <a:spcAft>
                <a:spcPts val="0"/>
              </a:spcAft>
              <a:defRPr/>
            </a:pPr>
            <a:endParaRPr lang="en-CA" sz="3200" dirty="0">
              <a:latin typeface="+mn-lt"/>
              <a:ea typeface="+mn-ea"/>
            </a:endParaRPr>
          </a:p>
          <a:p>
            <a:pPr fontAlgn="auto">
              <a:spcBef>
                <a:spcPts val="0"/>
              </a:spcBef>
              <a:spcAft>
                <a:spcPts val="0"/>
              </a:spcAft>
              <a:defRPr/>
            </a:pPr>
            <a:r>
              <a:rPr lang="en-CA" sz="3200" dirty="0">
                <a:latin typeface="+mn-lt"/>
                <a:ea typeface="+mn-ea"/>
              </a:rPr>
              <a:t>C.    The new gene can then be </a:t>
            </a:r>
            <a:r>
              <a:rPr lang="en-CA" sz="3200" dirty="0">
                <a:solidFill>
                  <a:srgbClr val="FFC000"/>
                </a:solidFill>
                <a:latin typeface="+mn-lt"/>
                <a:ea typeface="+mn-ea"/>
              </a:rPr>
              <a:t>expressed</a:t>
            </a:r>
            <a:r>
              <a:rPr lang="en-CA" sz="3200" dirty="0">
                <a:latin typeface="+mn-lt"/>
                <a:ea typeface="+mn-ea"/>
              </a:rPr>
              <a:t> by the </a:t>
            </a:r>
          </a:p>
          <a:p>
            <a:pPr fontAlgn="auto">
              <a:spcBef>
                <a:spcPts val="0"/>
              </a:spcBef>
              <a:spcAft>
                <a:spcPts val="0"/>
              </a:spcAft>
              <a:defRPr/>
            </a:pPr>
            <a:r>
              <a:rPr lang="en-CA" sz="3200" dirty="0">
                <a:latin typeface="+mn-lt"/>
                <a:ea typeface="+mn-ea"/>
              </a:rPr>
              <a:t>recipient species</a:t>
            </a:r>
          </a:p>
          <a:p>
            <a:pPr fontAlgn="auto">
              <a:spcBef>
                <a:spcPts val="0"/>
              </a:spcBef>
              <a:spcAft>
                <a:spcPts val="0"/>
              </a:spcAft>
              <a:defRPr/>
            </a:pPr>
            <a:endParaRPr lang="en-CA" sz="2800" dirty="0">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92150"/>
            <a:ext cx="9144000" cy="1077913"/>
          </a:xfrm>
          <a:prstGeom prst="rect">
            <a:avLst/>
          </a:prstGeom>
        </p:spPr>
        <p:txBody>
          <a:bodyPr>
            <a:spAutoFit/>
          </a:bodyPr>
          <a:lstStyle/>
          <a:p>
            <a:pPr fontAlgn="auto">
              <a:spcBef>
                <a:spcPts val="0"/>
              </a:spcBef>
              <a:spcAft>
                <a:spcPts val="0"/>
              </a:spcAft>
              <a:defRPr/>
            </a:pPr>
            <a:r>
              <a:rPr lang="en-US" sz="3200" b="1" dirty="0">
                <a:latin typeface="+mn-lt"/>
                <a:ea typeface="+mn-ea"/>
              </a:rPr>
              <a:t>III.	</a:t>
            </a:r>
            <a:r>
              <a:rPr lang="en-US" sz="3200" b="1" u="sng" cap="all" dirty="0">
                <a:latin typeface="+mn-lt"/>
                <a:ea typeface="+mn-ea"/>
              </a:rPr>
              <a:t>How Mutations cause Genetic </a:t>
            </a:r>
            <a:r>
              <a:rPr lang="en-US" sz="3200" b="1" cap="all" dirty="0">
                <a:latin typeface="+mn-lt"/>
                <a:ea typeface="+mn-ea"/>
              </a:rPr>
              <a:t>	</a:t>
            </a:r>
            <a:r>
              <a:rPr lang="en-US" sz="3200" b="1" u="sng" cap="all" dirty="0">
                <a:latin typeface="+mn-lt"/>
                <a:ea typeface="+mn-ea"/>
              </a:rPr>
              <a:t>Disorders</a:t>
            </a:r>
            <a:endParaRPr lang="en-CA" sz="3200" dirty="0">
              <a:latin typeface="+mn-lt"/>
              <a:ea typeface="+mn-ea"/>
            </a:endParaRPr>
          </a:p>
        </p:txBody>
      </p:sp>
      <p:sp>
        <p:nvSpPr>
          <p:cNvPr id="132098" name="Rectangle 2"/>
          <p:cNvSpPr>
            <a:spLocks noChangeArrowheads="1"/>
          </p:cNvSpPr>
          <p:nvPr/>
        </p:nvSpPr>
        <p:spPr bwMode="auto">
          <a:xfrm>
            <a:off x="179388" y="1774825"/>
            <a:ext cx="8713787" cy="954088"/>
          </a:xfrm>
          <a:prstGeom prst="rect">
            <a:avLst/>
          </a:prstGeom>
          <a:noFill/>
          <a:ln w="9525">
            <a:noFill/>
            <a:miter lim="800000"/>
            <a:headEnd/>
            <a:tailEnd/>
          </a:ln>
        </p:spPr>
        <p:txBody>
          <a:bodyPr>
            <a:spAutoFit/>
          </a:bodyPr>
          <a:lstStyle/>
          <a:p>
            <a:r>
              <a:rPr lang="en-US" sz="2800" b="1"/>
              <a:t>A.  Normally, chemical reactions occur in "pathways"…</a:t>
            </a:r>
            <a:endParaRPr lang="en-CA" sz="2800"/>
          </a:p>
          <a:p>
            <a:r>
              <a:rPr lang="en-US" sz="2800" b="1"/>
              <a:t> </a:t>
            </a:r>
            <a:endParaRPr lang="en-CA" sz="2800"/>
          </a:p>
        </p:txBody>
      </p:sp>
      <p:pic>
        <p:nvPicPr>
          <p:cNvPr id="132099" name="Picture 2" descr="E15"/>
          <p:cNvPicPr>
            <a:picLocks noChangeAspect="1" noChangeArrowheads="1"/>
          </p:cNvPicPr>
          <p:nvPr/>
        </p:nvPicPr>
        <p:blipFill>
          <a:blip r:embed="rId2"/>
          <a:srcRect/>
          <a:stretch>
            <a:fillRect/>
          </a:stretch>
        </p:blipFill>
        <p:spPr bwMode="auto">
          <a:xfrm>
            <a:off x="1042988" y="2725738"/>
            <a:ext cx="6269037" cy="900112"/>
          </a:xfrm>
          <a:prstGeom prst="rect">
            <a:avLst/>
          </a:prstGeom>
          <a:noFill/>
          <a:ln w="9525">
            <a:noFill/>
            <a:miter lim="800000"/>
            <a:headEnd/>
            <a:tailEnd/>
          </a:ln>
        </p:spPr>
      </p:pic>
      <p:sp>
        <p:nvSpPr>
          <p:cNvPr id="128005" name="Rectangle 3"/>
          <p:cNvSpPr>
            <a:spLocks noChangeArrowheads="1"/>
          </p:cNvSpPr>
          <p:nvPr/>
        </p:nvSpPr>
        <p:spPr bwMode="auto">
          <a:xfrm>
            <a:off x="90488" y="4292600"/>
            <a:ext cx="8963025" cy="1385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tabLst>
                <a:tab pos="76200" algn="l"/>
                <a:tab pos="152400" algn="l"/>
                <a:tab pos="533400" algn="l"/>
                <a:tab pos="790575" algn="l"/>
                <a:tab pos="1106488" algn="l"/>
              </a:tabLst>
            </a:pPr>
            <a:r>
              <a:rPr lang="en-US" sz="2800" b="1" dirty="0">
                <a:latin typeface="Garamond" charset="0"/>
              </a:rPr>
              <a:t>	B.	If Enzyme BC is mutated  </a:t>
            </a:r>
            <a:r>
              <a:rPr lang="en-US" sz="2400" b="1" dirty="0">
                <a:latin typeface="Garamond" charset="0"/>
              </a:rPr>
              <a:t>(nonfunctional)</a:t>
            </a:r>
            <a:r>
              <a:rPr lang="en-US" sz="2800" b="1" dirty="0">
                <a:latin typeface="Garamond" charset="0"/>
              </a:rPr>
              <a:t> then</a:t>
            </a:r>
            <a:endParaRPr lang="en-CA" sz="1200" dirty="0">
              <a:latin typeface="Arial" charset="0"/>
            </a:endParaRPr>
          </a:p>
          <a:p>
            <a:pPr eaLnBrk="0" hangingPunct="0">
              <a:tabLst>
                <a:tab pos="76200" algn="l"/>
                <a:tab pos="152400" algn="l"/>
                <a:tab pos="533400" algn="l"/>
                <a:tab pos="790575" algn="l"/>
                <a:tab pos="1106488" algn="l"/>
              </a:tabLst>
            </a:pPr>
            <a:r>
              <a:rPr lang="en-US" sz="2800" b="1" dirty="0">
                <a:latin typeface="Garamond" charset="0"/>
              </a:rPr>
              <a:t>			 compounds C and D would not be made,</a:t>
            </a:r>
            <a:endParaRPr lang="en-CA" sz="1200" dirty="0">
              <a:latin typeface="Arial" charset="0"/>
            </a:endParaRPr>
          </a:p>
          <a:p>
            <a:pPr eaLnBrk="0" hangingPunct="0">
              <a:tabLst>
                <a:tab pos="76200" algn="l"/>
                <a:tab pos="152400" algn="l"/>
                <a:tab pos="533400" algn="l"/>
                <a:tab pos="790575" algn="l"/>
                <a:tab pos="1106488" algn="l"/>
              </a:tabLst>
            </a:pPr>
            <a:r>
              <a:rPr lang="en-US" sz="2800" b="1" dirty="0">
                <a:latin typeface="Garamond" charset="0"/>
              </a:rPr>
              <a:t>			and clot </a:t>
            </a:r>
            <a:r>
              <a:rPr lang="en-US" sz="2800" b="1" dirty="0" err="1">
                <a:latin typeface="Garamond" charset="0"/>
              </a:rPr>
              <a:t>doesn</a:t>
            </a:r>
            <a:r>
              <a:rPr lang="en-CA" sz="2800" b="1" dirty="0">
                <a:latin typeface="Garamond" charset="0"/>
              </a:rPr>
              <a:t>’</a:t>
            </a:r>
            <a:r>
              <a:rPr lang="en-US" altLang="ja-JP" sz="2800" b="1" dirty="0">
                <a:latin typeface="Garamond" charset="0"/>
              </a:rPr>
              <a:t>t form -- </a:t>
            </a:r>
            <a:r>
              <a:rPr lang="en-US" altLang="ja-JP" sz="2800" b="1" dirty="0" err="1">
                <a:solidFill>
                  <a:srgbClr val="FFC000"/>
                </a:solidFill>
                <a:latin typeface="Garamond" charset="0"/>
              </a:rPr>
              <a:t>Haemophilia</a:t>
            </a:r>
            <a:endParaRPr lang="en-US" sz="2000" dirty="0">
              <a:solidFill>
                <a:srgbClr val="FFC000"/>
              </a:solidFill>
              <a:latin typeface="Arial"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1"/>
          <p:cNvSpPr>
            <a:spLocks noChangeArrowheads="1"/>
          </p:cNvSpPr>
          <p:nvPr/>
        </p:nvSpPr>
        <p:spPr bwMode="auto">
          <a:xfrm>
            <a:off x="323850" y="549275"/>
            <a:ext cx="4627563" cy="584200"/>
          </a:xfrm>
          <a:prstGeom prst="rect">
            <a:avLst/>
          </a:prstGeom>
          <a:noFill/>
          <a:ln w="9525">
            <a:noFill/>
            <a:miter lim="800000"/>
            <a:headEnd/>
            <a:tailEnd/>
          </a:ln>
        </p:spPr>
        <p:txBody>
          <a:bodyPr wrap="none">
            <a:spAutoFit/>
          </a:bodyPr>
          <a:lstStyle/>
          <a:p>
            <a:r>
              <a:rPr lang="en-US" sz="3200" b="1"/>
              <a:t>Working Example, cont</a:t>
            </a:r>
            <a:r>
              <a:rPr lang="ja-JP" altLang="en-US" sz="3200" b="1"/>
              <a:t>’</a:t>
            </a:r>
            <a:r>
              <a:rPr lang="en-US" altLang="ja-JP" sz="3200" b="1"/>
              <a:t>d</a:t>
            </a:r>
            <a:endParaRPr lang="en-CA" sz="3200"/>
          </a:p>
        </p:txBody>
      </p:sp>
      <p:sp>
        <p:nvSpPr>
          <p:cNvPr id="133122" name="Rectangle 2"/>
          <p:cNvSpPr>
            <a:spLocks noChangeArrowheads="1"/>
          </p:cNvSpPr>
          <p:nvPr/>
        </p:nvSpPr>
        <p:spPr bwMode="auto">
          <a:xfrm>
            <a:off x="468313" y="1412875"/>
            <a:ext cx="8207375" cy="800100"/>
          </a:xfrm>
          <a:prstGeom prst="rect">
            <a:avLst/>
          </a:prstGeom>
          <a:noFill/>
          <a:ln w="9525">
            <a:noFill/>
            <a:miter lim="800000"/>
            <a:headEnd/>
            <a:tailEnd/>
          </a:ln>
        </p:spPr>
        <p:txBody>
          <a:bodyPr>
            <a:spAutoFit/>
          </a:bodyPr>
          <a:lstStyle/>
          <a:p>
            <a:r>
              <a:rPr lang="en-US" sz="2800" b="1"/>
              <a:t>Given the following DNA nucleotide sequence:</a:t>
            </a:r>
            <a:endParaRPr lang="en-CA" sz="2800"/>
          </a:p>
          <a:p>
            <a:r>
              <a:rPr lang="en-US" b="1"/>
              <a:t> </a:t>
            </a:r>
            <a:endParaRPr lang="en-CA"/>
          </a:p>
        </p:txBody>
      </p:sp>
      <p:sp>
        <p:nvSpPr>
          <p:cNvPr id="133123" name="Rectangle 3"/>
          <p:cNvSpPr>
            <a:spLocks noChangeArrowheads="1"/>
          </p:cNvSpPr>
          <p:nvPr/>
        </p:nvSpPr>
        <p:spPr bwMode="auto">
          <a:xfrm>
            <a:off x="2662238" y="2219325"/>
            <a:ext cx="3819525" cy="646113"/>
          </a:xfrm>
          <a:prstGeom prst="rect">
            <a:avLst/>
          </a:prstGeom>
          <a:noFill/>
          <a:ln w="9525">
            <a:noFill/>
            <a:miter lim="800000"/>
            <a:headEnd/>
            <a:tailEnd/>
          </a:ln>
        </p:spPr>
        <p:txBody>
          <a:bodyPr wrap="none">
            <a:spAutoFit/>
          </a:bodyPr>
          <a:lstStyle/>
          <a:p>
            <a:r>
              <a:rPr lang="en-US" sz="3600" b="1"/>
              <a:t>TGTCAACGTACTG</a:t>
            </a:r>
            <a:endParaRPr lang="en-CA" sz="3600"/>
          </a:p>
        </p:txBody>
      </p:sp>
      <p:sp>
        <p:nvSpPr>
          <p:cNvPr id="133124" name="Rectangle 4"/>
          <p:cNvSpPr>
            <a:spLocks noChangeArrowheads="1"/>
          </p:cNvSpPr>
          <p:nvPr/>
        </p:nvSpPr>
        <p:spPr bwMode="auto">
          <a:xfrm>
            <a:off x="468313" y="3429000"/>
            <a:ext cx="8675687" cy="1816100"/>
          </a:xfrm>
          <a:prstGeom prst="rect">
            <a:avLst/>
          </a:prstGeom>
          <a:noFill/>
          <a:ln w="9525">
            <a:noFill/>
            <a:miter lim="800000"/>
            <a:headEnd/>
            <a:tailEnd/>
          </a:ln>
        </p:spPr>
        <p:txBody>
          <a:bodyPr>
            <a:spAutoFit/>
          </a:bodyPr>
          <a:lstStyle/>
          <a:p>
            <a:r>
              <a:rPr lang="en-US" sz="2800" b="1"/>
              <a:t>For each mutation below:</a:t>
            </a:r>
            <a:endParaRPr lang="en-CA" sz="2800"/>
          </a:p>
          <a:p>
            <a:r>
              <a:rPr lang="en-US" sz="2800" b="1"/>
              <a:t>	a)  work out the NEW amino acid sequence</a:t>
            </a:r>
            <a:endParaRPr lang="en-CA" sz="2800"/>
          </a:p>
          <a:p>
            <a:r>
              <a:rPr lang="en-US" sz="2800" b="1"/>
              <a:t>	b) identify the type of mutation</a:t>
            </a:r>
            <a:endParaRPr lang="en-CA" sz="2800"/>
          </a:p>
          <a:p>
            <a:r>
              <a:rPr lang="en-US" sz="2800" b="1"/>
              <a:t>	c) predict the consequences for protein function</a:t>
            </a:r>
            <a:endParaRPr lang="en-CA" sz="280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4"/>
          </p:nvPr>
        </p:nvSpPr>
        <p:spPr>
          <a:xfrm>
            <a:off x="4900613" y="2011363"/>
            <a:ext cx="3886200" cy="3736975"/>
          </a:xfrm>
        </p:spPr>
        <p:txBody>
          <a:bodyPr wrap="square" numCol="1" anchor="t" anchorCtr="0" compatLnSpc="1">
            <a:prstTxWarp prst="textNoShape">
              <a:avLst/>
            </a:prstTxWarp>
          </a:bodyPr>
          <a:lstStyle/>
          <a:p>
            <a:pPr marL="0" indent="0" eaLnBrk="1" hangingPunct="1">
              <a:lnSpc>
                <a:spcPct val="90000"/>
              </a:lnSpc>
              <a:buFont typeface="Arial" charset="0"/>
              <a:buAutoNum type="arabicPeriod"/>
            </a:pPr>
            <a:r>
              <a:rPr lang="en-CA" sz="2400" dirty="0">
                <a:ea typeface="ＭＳ Ｐゴシック" charset="-128"/>
              </a:rPr>
              <a:t>mRNA:</a:t>
            </a:r>
          </a:p>
          <a:p>
            <a:pPr marL="0" indent="0" eaLnBrk="1" hangingPunct="1">
              <a:lnSpc>
                <a:spcPct val="90000"/>
              </a:lnSpc>
            </a:pPr>
            <a:r>
              <a:rPr lang="en-CA" sz="2800" dirty="0">
                <a:ea typeface="ＭＳ Ｐゴシック" charset="-128"/>
              </a:rPr>
              <a:t>ACAGUCUGCAUGAC</a:t>
            </a:r>
          </a:p>
          <a:p>
            <a:pPr marL="0" indent="0" eaLnBrk="1" hangingPunct="1">
              <a:lnSpc>
                <a:spcPct val="90000"/>
              </a:lnSpc>
            </a:pPr>
            <a:r>
              <a:rPr lang="en-CA" sz="2800" dirty="0">
                <a:ea typeface="ＭＳ Ｐゴシック" charset="-128"/>
              </a:rPr>
              <a:t>2.  Separate into codons</a:t>
            </a:r>
          </a:p>
          <a:p>
            <a:pPr marL="0" indent="0" eaLnBrk="1" hangingPunct="1">
              <a:lnSpc>
                <a:spcPct val="90000"/>
              </a:lnSpc>
            </a:pPr>
            <a:r>
              <a:rPr lang="en-CA" sz="2800" dirty="0">
                <a:ea typeface="ＭＳ Ｐゴシック" charset="-128"/>
              </a:rPr>
              <a:t>ACA GUC UGC AUG AU</a:t>
            </a:r>
          </a:p>
          <a:p>
            <a:pPr marL="0" indent="0" eaLnBrk="1" hangingPunct="1">
              <a:lnSpc>
                <a:spcPct val="90000"/>
              </a:lnSpc>
            </a:pPr>
            <a:r>
              <a:rPr lang="en-CA" sz="2800" dirty="0">
                <a:ea typeface="ＭＳ Ｐゴシック" charset="-128"/>
              </a:rPr>
              <a:t>3. Find A.A.s to match code</a:t>
            </a:r>
          </a:p>
          <a:p>
            <a:pPr marL="0" indent="0" eaLnBrk="1" hangingPunct="1">
              <a:lnSpc>
                <a:spcPct val="90000"/>
              </a:lnSpc>
            </a:pPr>
            <a:r>
              <a:rPr lang="en-CA" sz="2800" dirty="0" err="1">
                <a:ea typeface="ＭＳ Ｐゴシック" charset="-128"/>
              </a:rPr>
              <a:t>Thr</a:t>
            </a:r>
            <a:r>
              <a:rPr lang="en-CA" sz="2800" dirty="0">
                <a:ea typeface="ＭＳ Ｐゴシック" charset="-128"/>
              </a:rPr>
              <a:t> – Val- </a:t>
            </a:r>
            <a:r>
              <a:rPr lang="en-CA" sz="2800" dirty="0" err="1">
                <a:ea typeface="ＭＳ Ｐゴシック" charset="-128"/>
              </a:rPr>
              <a:t>Cys</a:t>
            </a:r>
            <a:r>
              <a:rPr lang="en-CA" sz="2800" dirty="0">
                <a:ea typeface="ＭＳ Ｐゴシック" charset="-128"/>
              </a:rPr>
              <a:t>- Met…..</a:t>
            </a:r>
          </a:p>
          <a:p>
            <a:pPr marL="0" indent="0" eaLnBrk="1" hangingPunct="1">
              <a:lnSpc>
                <a:spcPct val="90000"/>
              </a:lnSpc>
            </a:pPr>
            <a:endParaRPr lang="en-CA" sz="2800" dirty="0">
              <a:ea typeface="ＭＳ Ｐゴシック" charset="-128"/>
            </a:endParaRPr>
          </a:p>
        </p:txBody>
      </p:sp>
      <p:sp>
        <p:nvSpPr>
          <p:cNvPr id="134150" name="TextBox 10"/>
          <p:cNvSpPr txBox="1">
            <a:spLocks noChangeArrowheads="1"/>
          </p:cNvSpPr>
          <p:nvPr/>
        </p:nvSpPr>
        <p:spPr bwMode="auto">
          <a:xfrm>
            <a:off x="395288" y="6092825"/>
            <a:ext cx="8569325" cy="831850"/>
          </a:xfrm>
          <a:prstGeom prst="rect">
            <a:avLst/>
          </a:prstGeom>
          <a:noFill/>
          <a:ln w="9525">
            <a:noFill/>
            <a:miter lim="800000"/>
            <a:headEnd/>
            <a:tailEnd/>
          </a:ln>
        </p:spPr>
        <p:txBody>
          <a:bodyPr>
            <a:spAutoFit/>
          </a:bodyPr>
          <a:lstStyle/>
          <a:p>
            <a:r>
              <a:rPr lang="en-CA" sz="2400" dirty="0"/>
              <a:t>This is a frame shift mutation that results in the protein not terminating.  The result is likely a non functional protein.</a:t>
            </a:r>
          </a:p>
        </p:txBody>
      </p:sp>
      <p:sp>
        <p:nvSpPr>
          <p:cNvPr id="9" name="Text Placeholder 8"/>
          <p:cNvSpPr>
            <a:spLocks noGrp="1"/>
          </p:cNvSpPr>
          <p:nvPr>
            <p:ph type="body" sz="half" idx="15"/>
          </p:nvPr>
        </p:nvSpPr>
        <p:spPr>
          <a:xfrm>
            <a:off x="4900613" y="1463675"/>
            <a:ext cx="3886200" cy="509588"/>
          </a:xfrm>
        </p:spPr>
        <p:txBody>
          <a:bodyPr>
            <a:normAutofit fontScale="92500" lnSpcReduction="10000"/>
          </a:bodyPr>
          <a:lstStyle/>
          <a:p>
            <a:pPr eaLnBrk="1" fontAlgn="auto" hangingPunct="1">
              <a:spcAft>
                <a:spcPts val="0"/>
              </a:spcAft>
              <a:buClr>
                <a:schemeClr val="accent5"/>
              </a:buClr>
              <a:buFont typeface="Arial" pitchFamily="34" charset="0"/>
              <a:buNone/>
              <a:defRPr/>
            </a:pPr>
            <a:r>
              <a:rPr lang="en-US" sz="3200" b="1" i="0" dirty="0">
                <a:ea typeface="+mn-ea"/>
              </a:rPr>
              <a:t>TGTCAGACGTACTG</a:t>
            </a:r>
            <a:endParaRPr lang="en-CA" sz="3200" i="0" dirty="0">
              <a:ea typeface="+mn-ea"/>
            </a:endParaRPr>
          </a:p>
          <a:p>
            <a:pPr eaLnBrk="1" fontAlgn="auto" hangingPunct="1">
              <a:spcAft>
                <a:spcPts val="0"/>
              </a:spcAft>
              <a:buClr>
                <a:schemeClr val="accent5"/>
              </a:buClr>
              <a:buFont typeface="Arial" pitchFamily="34" charset="0"/>
              <a:buNone/>
              <a:defRPr/>
            </a:pPr>
            <a:endParaRPr lang="en-CA" dirty="0">
              <a:ea typeface="+mn-ea"/>
            </a:endParaRPr>
          </a:p>
        </p:txBody>
      </p:sp>
      <p:sp>
        <p:nvSpPr>
          <p:cNvPr id="7" name="Content Placeholder 6"/>
          <p:cNvSpPr>
            <a:spLocks noGrp="1"/>
          </p:cNvSpPr>
          <p:nvPr>
            <p:ph sz="quarter" idx="13"/>
          </p:nvPr>
        </p:nvSpPr>
        <p:spPr>
          <a:xfrm>
            <a:off x="352425" y="2011363"/>
            <a:ext cx="3886200" cy="3736975"/>
          </a:xfrm>
        </p:spPr>
        <p:txBody>
          <a:bodyPr wrap="square" numCol="1" anchor="t" anchorCtr="0" compatLnSpc="1">
            <a:prstTxWarp prst="textNoShape">
              <a:avLst/>
            </a:prstTxWarp>
          </a:bodyPr>
          <a:lstStyle/>
          <a:p>
            <a:pPr marL="0" indent="0" eaLnBrk="1" hangingPunct="1">
              <a:lnSpc>
                <a:spcPct val="90000"/>
              </a:lnSpc>
              <a:buFont typeface="Arial" charset="0"/>
              <a:buAutoNum type="arabicPeriod"/>
            </a:pPr>
            <a:r>
              <a:rPr lang="en-CA" sz="2400" dirty="0">
                <a:ea typeface="ＭＳ Ｐゴシック" charset="-128"/>
              </a:rPr>
              <a:t>mRNA:</a:t>
            </a:r>
          </a:p>
          <a:p>
            <a:pPr marL="0" indent="0" eaLnBrk="1" hangingPunct="1">
              <a:lnSpc>
                <a:spcPct val="90000"/>
              </a:lnSpc>
            </a:pPr>
            <a:r>
              <a:rPr lang="en-CA" sz="2800" dirty="0">
                <a:ea typeface="ＭＳ Ｐゴシック" charset="-128"/>
              </a:rPr>
              <a:t>ACAGUUGCAUGAC</a:t>
            </a:r>
          </a:p>
          <a:p>
            <a:pPr marL="0" indent="0" eaLnBrk="1" hangingPunct="1">
              <a:lnSpc>
                <a:spcPct val="90000"/>
              </a:lnSpc>
              <a:buFont typeface="Arial" charset="0"/>
              <a:buAutoNum type="arabicPeriod" startAt="2"/>
            </a:pPr>
            <a:r>
              <a:rPr lang="en-CA" sz="2800" dirty="0">
                <a:ea typeface="ＭＳ Ｐゴシック" charset="-128"/>
              </a:rPr>
              <a:t>Separate into codons</a:t>
            </a:r>
          </a:p>
          <a:p>
            <a:pPr marL="0" indent="0" eaLnBrk="1" hangingPunct="1">
              <a:lnSpc>
                <a:spcPct val="90000"/>
              </a:lnSpc>
            </a:pPr>
            <a:r>
              <a:rPr lang="en-CA" sz="2800" dirty="0">
                <a:ea typeface="ＭＳ Ｐゴシック" charset="-128"/>
              </a:rPr>
              <a:t>ACA  GUU  GCA  UGA  C</a:t>
            </a:r>
          </a:p>
          <a:p>
            <a:pPr marL="0" indent="0" eaLnBrk="1" hangingPunct="1">
              <a:lnSpc>
                <a:spcPct val="90000"/>
              </a:lnSpc>
            </a:pPr>
            <a:r>
              <a:rPr lang="en-CA" sz="2800" dirty="0">
                <a:ea typeface="ＭＳ Ｐゴシック" charset="-128"/>
              </a:rPr>
              <a:t>3. Find A.A.s to match code</a:t>
            </a:r>
          </a:p>
          <a:p>
            <a:pPr marL="0" indent="0" eaLnBrk="1" hangingPunct="1">
              <a:lnSpc>
                <a:spcPct val="90000"/>
              </a:lnSpc>
            </a:pPr>
            <a:r>
              <a:rPr lang="en-CA" sz="2800" dirty="0" err="1">
                <a:ea typeface="ＭＳ Ｐゴシック" charset="-128"/>
              </a:rPr>
              <a:t>Thr</a:t>
            </a:r>
            <a:r>
              <a:rPr lang="en-CA" sz="2800" dirty="0">
                <a:ea typeface="ＭＳ Ｐゴシック" charset="-128"/>
              </a:rPr>
              <a:t> – Val – Ala- Stop</a:t>
            </a:r>
          </a:p>
        </p:txBody>
      </p:sp>
      <p:sp>
        <p:nvSpPr>
          <p:cNvPr id="6" name="Text Placeholder 5"/>
          <p:cNvSpPr>
            <a:spLocks noGrp="1"/>
          </p:cNvSpPr>
          <p:nvPr>
            <p:ph type="body" sz="half" idx="2"/>
          </p:nvPr>
        </p:nvSpPr>
        <p:spPr>
          <a:xfrm>
            <a:off x="330200" y="1484313"/>
            <a:ext cx="3886200" cy="509587"/>
          </a:xfrm>
        </p:spPr>
        <p:txBody>
          <a:bodyPr>
            <a:normAutofit fontScale="92500" lnSpcReduction="10000"/>
          </a:bodyPr>
          <a:lstStyle/>
          <a:p>
            <a:pPr eaLnBrk="1" fontAlgn="auto" hangingPunct="1">
              <a:spcAft>
                <a:spcPts val="0"/>
              </a:spcAft>
              <a:buClr>
                <a:schemeClr val="accent5"/>
              </a:buClr>
              <a:buFont typeface="Arial" pitchFamily="34" charset="0"/>
              <a:buNone/>
              <a:defRPr/>
            </a:pPr>
            <a:r>
              <a:rPr lang="en-US" sz="3200" b="1" i="0" dirty="0">
                <a:ea typeface="+mn-ea"/>
              </a:rPr>
              <a:t>TGTCAACGTACTG</a:t>
            </a:r>
            <a:endParaRPr lang="en-CA" sz="3200" i="0" dirty="0">
              <a:ea typeface="+mn-ea"/>
            </a:endParaRPr>
          </a:p>
          <a:p>
            <a:pPr eaLnBrk="1" fontAlgn="auto" hangingPunct="1">
              <a:spcAft>
                <a:spcPts val="0"/>
              </a:spcAft>
              <a:buClr>
                <a:schemeClr val="accent5"/>
              </a:buClr>
              <a:buFont typeface="Arial" pitchFamily="34" charset="0"/>
              <a:buNone/>
              <a:defRPr/>
            </a:pPr>
            <a:endParaRPr lang="en-CA" dirty="0">
              <a:ea typeface="+mn-ea"/>
            </a:endParaRPr>
          </a:p>
        </p:txBody>
      </p:sp>
      <p:sp>
        <p:nvSpPr>
          <p:cNvPr id="5" name="Title 4"/>
          <p:cNvSpPr>
            <a:spLocks noGrp="1"/>
          </p:cNvSpPr>
          <p:nvPr>
            <p:ph type="title"/>
          </p:nvPr>
        </p:nvSpPr>
        <p:spPr>
          <a:xfrm>
            <a:off x="547688" y="228600"/>
            <a:ext cx="7681912" cy="1066800"/>
          </a:xfrm>
        </p:spPr>
        <p:txBody>
          <a:bodyPr rtlCol="0">
            <a:normAutofit fontScale="90000"/>
          </a:bodyPr>
          <a:lstStyle/>
          <a:p>
            <a:pPr eaLnBrk="1" fontAlgn="auto" hangingPunct="1">
              <a:spcAft>
                <a:spcPts val="0"/>
              </a:spcAft>
              <a:defRPr/>
            </a:pPr>
            <a:r>
              <a:rPr lang="en-US" b="1" dirty="0">
                <a:ea typeface="+mj-ea"/>
              </a:rPr>
              <a:t>1.  a G is inserted in between the double As</a:t>
            </a:r>
            <a:endParaRPr lang="en-CA" dirty="0">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xEl>
                                              <p:pRg st="4" end="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415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6" grpId="0" build="p"/>
      <p:bldP spid="5"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4900613" y="2011363"/>
            <a:ext cx="3886200" cy="3736975"/>
          </a:xfrm>
        </p:spPr>
        <p:txBody>
          <a:bodyPr wrap="square" numCol="1" anchor="t" anchorCtr="0" compatLnSpc="1">
            <a:prstTxWarp prst="textNoShape">
              <a:avLst/>
            </a:prstTxWarp>
          </a:bodyPr>
          <a:lstStyle/>
          <a:p>
            <a:pPr marL="0" indent="0" eaLnBrk="1" hangingPunct="1">
              <a:lnSpc>
                <a:spcPct val="90000"/>
              </a:lnSpc>
              <a:buFont typeface="Arial" charset="0"/>
              <a:buAutoNum type="arabicPeriod"/>
            </a:pPr>
            <a:r>
              <a:rPr lang="en-CA" sz="2400" dirty="0">
                <a:ea typeface="ＭＳ Ｐゴシック" charset="-128"/>
              </a:rPr>
              <a:t>mRNA:</a:t>
            </a:r>
          </a:p>
          <a:p>
            <a:pPr marL="0" indent="0" eaLnBrk="1" hangingPunct="1">
              <a:lnSpc>
                <a:spcPct val="90000"/>
              </a:lnSpc>
            </a:pPr>
            <a:r>
              <a:rPr lang="en-CA" sz="2800" dirty="0">
                <a:ea typeface="ＭＳ Ｐゴシック" charset="-128"/>
              </a:rPr>
              <a:t>ACGUUGCAUGAC</a:t>
            </a:r>
          </a:p>
          <a:p>
            <a:pPr marL="0" indent="0" eaLnBrk="1" hangingPunct="1">
              <a:lnSpc>
                <a:spcPct val="90000"/>
              </a:lnSpc>
              <a:buFont typeface="Arial" charset="0"/>
              <a:buAutoNum type="arabicPeriod" startAt="2"/>
            </a:pPr>
            <a:r>
              <a:rPr lang="en-CA" sz="2800" dirty="0">
                <a:ea typeface="ＭＳ Ｐゴシック" charset="-128"/>
              </a:rPr>
              <a:t>Separate into codons</a:t>
            </a:r>
          </a:p>
          <a:p>
            <a:pPr marL="0" indent="0" eaLnBrk="1" hangingPunct="1">
              <a:lnSpc>
                <a:spcPct val="90000"/>
              </a:lnSpc>
            </a:pPr>
            <a:r>
              <a:rPr lang="en-CA" sz="2800" dirty="0">
                <a:ea typeface="ＭＳ Ｐゴシック" charset="-128"/>
              </a:rPr>
              <a:t>ACG  UUG  CAU  GAC</a:t>
            </a:r>
          </a:p>
          <a:p>
            <a:pPr marL="0" indent="0" eaLnBrk="1" hangingPunct="1">
              <a:lnSpc>
                <a:spcPct val="90000"/>
              </a:lnSpc>
            </a:pPr>
            <a:r>
              <a:rPr lang="en-CA" sz="2800" dirty="0">
                <a:ea typeface="ＭＳ Ｐゴシック" charset="-128"/>
              </a:rPr>
              <a:t>3. Find A.A.s to match code</a:t>
            </a:r>
          </a:p>
          <a:p>
            <a:pPr marL="0" indent="0" eaLnBrk="1" hangingPunct="1">
              <a:lnSpc>
                <a:spcPct val="90000"/>
              </a:lnSpc>
            </a:pPr>
            <a:r>
              <a:rPr lang="en-CA" sz="2800" dirty="0" err="1">
                <a:ea typeface="ＭＳ Ｐゴシック" charset="-128"/>
              </a:rPr>
              <a:t>Thr</a:t>
            </a:r>
            <a:r>
              <a:rPr lang="en-CA" sz="2800" dirty="0">
                <a:ea typeface="ＭＳ Ｐゴシック" charset="-128"/>
              </a:rPr>
              <a:t> –</a:t>
            </a:r>
            <a:r>
              <a:rPr lang="en-CA" sz="2800" dirty="0" err="1">
                <a:ea typeface="ＭＳ Ｐゴシック" charset="-128"/>
              </a:rPr>
              <a:t>Leu</a:t>
            </a:r>
            <a:r>
              <a:rPr lang="en-CA" sz="2800" dirty="0">
                <a:ea typeface="ＭＳ Ｐゴシック" charset="-128"/>
              </a:rPr>
              <a:t> – His- Asp</a:t>
            </a:r>
          </a:p>
          <a:p>
            <a:pPr marL="0" indent="0" eaLnBrk="1" hangingPunct="1">
              <a:lnSpc>
                <a:spcPct val="90000"/>
              </a:lnSpc>
            </a:pPr>
            <a:endParaRPr lang="en-CA" dirty="0">
              <a:ea typeface="ＭＳ Ｐゴシック" charset="-128"/>
            </a:endParaRPr>
          </a:p>
        </p:txBody>
      </p:sp>
      <p:sp>
        <p:nvSpPr>
          <p:cNvPr id="135174" name="Rectangle 6"/>
          <p:cNvSpPr>
            <a:spLocks noChangeArrowheads="1"/>
          </p:cNvSpPr>
          <p:nvPr/>
        </p:nvSpPr>
        <p:spPr bwMode="auto">
          <a:xfrm>
            <a:off x="395536" y="5661248"/>
            <a:ext cx="8569325" cy="831850"/>
          </a:xfrm>
          <a:prstGeom prst="rect">
            <a:avLst/>
          </a:prstGeom>
          <a:noFill/>
          <a:ln w="9525">
            <a:noFill/>
            <a:miter lim="800000"/>
            <a:headEnd/>
            <a:tailEnd/>
          </a:ln>
        </p:spPr>
        <p:txBody>
          <a:bodyPr>
            <a:spAutoFit/>
          </a:bodyPr>
          <a:lstStyle/>
          <a:p>
            <a:r>
              <a:rPr lang="en-CA" sz="2400" dirty="0"/>
              <a:t>This is a deletion mutation that results in the protein not terminating.  The result is likely a non functional protein.</a:t>
            </a:r>
          </a:p>
        </p:txBody>
      </p:sp>
      <p:sp>
        <p:nvSpPr>
          <p:cNvPr id="3" name="Text Placeholder 2"/>
          <p:cNvSpPr>
            <a:spLocks noGrp="1"/>
          </p:cNvSpPr>
          <p:nvPr>
            <p:ph type="body" sz="half" idx="15"/>
          </p:nvPr>
        </p:nvSpPr>
        <p:spPr>
          <a:xfrm>
            <a:off x="4900613" y="1463675"/>
            <a:ext cx="3886200" cy="509588"/>
          </a:xfrm>
        </p:spPr>
        <p:txBody>
          <a:bodyPr>
            <a:normAutofit lnSpcReduction="10000"/>
          </a:bodyPr>
          <a:lstStyle/>
          <a:p>
            <a:pPr eaLnBrk="1" fontAlgn="auto" hangingPunct="1">
              <a:spcAft>
                <a:spcPts val="0"/>
              </a:spcAft>
              <a:buClr>
                <a:schemeClr val="accent5"/>
              </a:buClr>
              <a:buFont typeface="Arial" pitchFamily="34" charset="0"/>
              <a:buNone/>
              <a:defRPr/>
            </a:pPr>
            <a:r>
              <a:rPr lang="en-US" sz="2800" b="1" i="0" dirty="0">
                <a:ea typeface="+mn-ea"/>
              </a:rPr>
              <a:t>TGCAACGTACTG</a:t>
            </a:r>
            <a:endParaRPr lang="en-CA" sz="2800" i="0" dirty="0">
              <a:ea typeface="+mn-ea"/>
            </a:endParaRPr>
          </a:p>
          <a:p>
            <a:pPr eaLnBrk="1" fontAlgn="auto" hangingPunct="1">
              <a:spcAft>
                <a:spcPts val="0"/>
              </a:spcAft>
              <a:buClr>
                <a:schemeClr val="accent5"/>
              </a:buClr>
              <a:buFont typeface="Arial" pitchFamily="34" charset="0"/>
              <a:buNone/>
              <a:defRPr/>
            </a:pPr>
            <a:endParaRPr lang="en-CA" sz="3200" dirty="0">
              <a:ea typeface="+mn-ea"/>
            </a:endParaRPr>
          </a:p>
        </p:txBody>
      </p:sp>
      <p:sp>
        <p:nvSpPr>
          <p:cNvPr id="5" name="Content Placeholder 4"/>
          <p:cNvSpPr>
            <a:spLocks noGrp="1"/>
          </p:cNvSpPr>
          <p:nvPr>
            <p:ph sz="quarter" idx="13"/>
          </p:nvPr>
        </p:nvSpPr>
        <p:spPr>
          <a:xfrm>
            <a:off x="352425" y="2011363"/>
            <a:ext cx="3886200" cy="3736975"/>
          </a:xfrm>
        </p:spPr>
        <p:txBody>
          <a:bodyPr wrap="square" numCol="1" anchor="t" anchorCtr="0" compatLnSpc="1">
            <a:prstTxWarp prst="textNoShape">
              <a:avLst/>
            </a:prstTxWarp>
          </a:bodyPr>
          <a:lstStyle/>
          <a:p>
            <a:pPr marL="0" indent="0" eaLnBrk="1" hangingPunct="1">
              <a:lnSpc>
                <a:spcPct val="90000"/>
              </a:lnSpc>
              <a:buFont typeface="Arial" charset="0"/>
              <a:buAutoNum type="arabicPeriod"/>
            </a:pPr>
            <a:r>
              <a:rPr lang="en-CA" sz="2400" dirty="0">
                <a:ea typeface="ＭＳ Ｐゴシック" charset="-128"/>
              </a:rPr>
              <a:t>mRNA:</a:t>
            </a:r>
          </a:p>
          <a:p>
            <a:pPr marL="0" indent="0" eaLnBrk="1" hangingPunct="1">
              <a:lnSpc>
                <a:spcPct val="90000"/>
              </a:lnSpc>
            </a:pPr>
            <a:r>
              <a:rPr lang="en-CA" sz="2800" dirty="0">
                <a:ea typeface="ＭＳ Ｐゴシック" charset="-128"/>
              </a:rPr>
              <a:t>ACAGUUGCAUGAC</a:t>
            </a:r>
          </a:p>
          <a:p>
            <a:pPr marL="0" indent="0" eaLnBrk="1" hangingPunct="1">
              <a:lnSpc>
                <a:spcPct val="90000"/>
              </a:lnSpc>
              <a:buFont typeface="Arial" charset="0"/>
              <a:buAutoNum type="arabicPeriod" startAt="2"/>
            </a:pPr>
            <a:r>
              <a:rPr lang="en-CA" sz="2800" dirty="0">
                <a:ea typeface="ＭＳ Ｐゴシック" charset="-128"/>
              </a:rPr>
              <a:t>Separate into codons</a:t>
            </a:r>
          </a:p>
          <a:p>
            <a:pPr marL="0" indent="0" eaLnBrk="1" hangingPunct="1">
              <a:lnSpc>
                <a:spcPct val="90000"/>
              </a:lnSpc>
            </a:pPr>
            <a:r>
              <a:rPr lang="en-CA" sz="2800" dirty="0">
                <a:ea typeface="ＭＳ Ｐゴシック" charset="-128"/>
              </a:rPr>
              <a:t>ACA  GUU  GCA  UGA  C</a:t>
            </a:r>
          </a:p>
          <a:p>
            <a:pPr marL="0" indent="0" eaLnBrk="1" hangingPunct="1">
              <a:lnSpc>
                <a:spcPct val="90000"/>
              </a:lnSpc>
            </a:pPr>
            <a:r>
              <a:rPr lang="en-CA" sz="2800" dirty="0">
                <a:ea typeface="ＭＳ Ｐゴシック" charset="-128"/>
              </a:rPr>
              <a:t>3. Find A.A.s to match code</a:t>
            </a:r>
          </a:p>
          <a:p>
            <a:pPr marL="0" indent="0" eaLnBrk="1" hangingPunct="1">
              <a:lnSpc>
                <a:spcPct val="90000"/>
              </a:lnSpc>
            </a:pPr>
            <a:r>
              <a:rPr lang="en-CA" sz="2800" dirty="0" err="1">
                <a:ea typeface="ＭＳ Ｐゴシック" charset="-128"/>
              </a:rPr>
              <a:t>Thr</a:t>
            </a:r>
            <a:r>
              <a:rPr lang="en-CA" sz="2800" dirty="0">
                <a:ea typeface="ＭＳ Ｐゴシック" charset="-128"/>
              </a:rPr>
              <a:t> – Val – </a:t>
            </a:r>
            <a:r>
              <a:rPr lang="en-CA" sz="2800" dirty="0" err="1">
                <a:ea typeface="ＭＳ Ｐゴシック" charset="-128"/>
              </a:rPr>
              <a:t>Ala</a:t>
            </a:r>
            <a:r>
              <a:rPr lang="en-CA" sz="2800" dirty="0">
                <a:ea typeface="ＭＳ Ｐゴシック" charset="-128"/>
              </a:rPr>
              <a:t>- Stop</a:t>
            </a:r>
          </a:p>
          <a:p>
            <a:pPr marL="0" indent="0" eaLnBrk="1" hangingPunct="1">
              <a:lnSpc>
                <a:spcPct val="90000"/>
              </a:lnSpc>
            </a:pPr>
            <a:endParaRPr lang="en-CA" sz="2400" dirty="0">
              <a:ea typeface="ＭＳ Ｐゴシック" charset="-128"/>
            </a:endParaRPr>
          </a:p>
        </p:txBody>
      </p:sp>
      <p:sp>
        <p:nvSpPr>
          <p:cNvPr id="2" name="Text Placeholder 1"/>
          <p:cNvSpPr>
            <a:spLocks noGrp="1"/>
          </p:cNvSpPr>
          <p:nvPr>
            <p:ph type="body" sz="half" idx="2"/>
          </p:nvPr>
        </p:nvSpPr>
        <p:spPr>
          <a:xfrm>
            <a:off x="352425" y="1463675"/>
            <a:ext cx="3886200" cy="509588"/>
          </a:xfrm>
        </p:spPr>
        <p:txBody>
          <a:bodyPr>
            <a:normAutofit lnSpcReduction="10000"/>
          </a:bodyPr>
          <a:lstStyle/>
          <a:p>
            <a:pPr eaLnBrk="1" fontAlgn="auto" hangingPunct="1">
              <a:spcAft>
                <a:spcPts val="0"/>
              </a:spcAft>
              <a:buClr>
                <a:schemeClr val="accent5"/>
              </a:buClr>
              <a:buFont typeface="Arial" pitchFamily="34" charset="0"/>
              <a:buNone/>
              <a:defRPr/>
            </a:pPr>
            <a:r>
              <a:rPr lang="en-US" sz="2800" b="1" i="0" dirty="0">
                <a:ea typeface="+mn-ea"/>
              </a:rPr>
              <a:t>TGTCAACGTACTG</a:t>
            </a:r>
            <a:endParaRPr lang="en-CA" sz="2800" i="0" dirty="0">
              <a:ea typeface="+mn-ea"/>
            </a:endParaRPr>
          </a:p>
          <a:p>
            <a:pPr eaLnBrk="1" fontAlgn="auto" hangingPunct="1">
              <a:spcAft>
                <a:spcPts val="0"/>
              </a:spcAft>
              <a:buClr>
                <a:schemeClr val="accent5"/>
              </a:buClr>
              <a:buFont typeface="Arial" pitchFamily="34" charset="0"/>
              <a:buNone/>
              <a:defRPr/>
            </a:pPr>
            <a:endParaRPr lang="en-CA" sz="2800" dirty="0">
              <a:ea typeface="+mn-ea"/>
            </a:endParaRPr>
          </a:p>
        </p:txBody>
      </p:sp>
      <p:sp>
        <p:nvSpPr>
          <p:cNvPr id="6" name="Title 5"/>
          <p:cNvSpPr>
            <a:spLocks noGrp="1"/>
          </p:cNvSpPr>
          <p:nvPr>
            <p:ph type="title"/>
          </p:nvPr>
        </p:nvSpPr>
        <p:spPr/>
        <p:txBody>
          <a:bodyPr rtlCol="0">
            <a:normAutofit fontScale="90000"/>
          </a:bodyPr>
          <a:lstStyle/>
          <a:p>
            <a:pPr eaLnBrk="1" fontAlgn="auto" hangingPunct="1">
              <a:spcAft>
                <a:spcPts val="0"/>
              </a:spcAft>
              <a:defRPr/>
            </a:pPr>
            <a:r>
              <a:rPr lang="en-CA" dirty="0">
                <a:ea typeface="+mj-ea"/>
              </a:rPr>
              <a:t>The second T from the left is deleted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5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4" grpId="0"/>
      <p:bldP spid="3" grpId="0" build="p"/>
      <p:bldP spid="2" grpId="0" build="p"/>
      <p:bldP spid="6"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4572000" y="1844675"/>
            <a:ext cx="4102100" cy="3736975"/>
          </a:xfrm>
        </p:spPr>
        <p:txBody>
          <a:bodyPr wrap="square" numCol="1" anchor="t" anchorCtr="0" compatLnSpc="1">
            <a:prstTxWarp prst="textNoShape">
              <a:avLst/>
            </a:prstTxWarp>
            <a:noAutofit/>
          </a:bodyPr>
          <a:lstStyle/>
          <a:p>
            <a:pPr marL="0" indent="0" eaLnBrk="1" hangingPunct="1">
              <a:buFont typeface="Arial" charset="0"/>
              <a:buAutoNum type="arabicPeriod"/>
            </a:pPr>
            <a:r>
              <a:rPr lang="en-CA" sz="2800" dirty="0">
                <a:ea typeface="ＭＳ Ｐゴシック" charset="-128"/>
              </a:rPr>
              <a:t>mRNA:</a:t>
            </a:r>
          </a:p>
          <a:p>
            <a:pPr marL="0" indent="0" eaLnBrk="1" hangingPunct="1"/>
            <a:r>
              <a:rPr lang="en-CA" sz="2800" dirty="0">
                <a:ea typeface="ＭＳ Ｐゴシック" charset="-128"/>
              </a:rPr>
              <a:t>ACAGUUGCGUGAC</a:t>
            </a:r>
          </a:p>
          <a:p>
            <a:pPr marL="0" indent="0" eaLnBrk="1" hangingPunct="1">
              <a:buFont typeface="Arial" charset="0"/>
              <a:buAutoNum type="arabicPeriod" startAt="2"/>
            </a:pPr>
            <a:r>
              <a:rPr lang="en-CA" sz="2800" dirty="0">
                <a:ea typeface="ＭＳ Ｐゴシック" charset="-128"/>
              </a:rPr>
              <a:t>Separate into codons</a:t>
            </a:r>
          </a:p>
          <a:p>
            <a:pPr marL="0" indent="0" eaLnBrk="1" hangingPunct="1"/>
            <a:r>
              <a:rPr lang="en-CA" sz="2800" dirty="0">
                <a:ea typeface="ＭＳ Ｐゴシック" charset="-128"/>
              </a:rPr>
              <a:t>ACA  GUU  GCG  UGA  C</a:t>
            </a:r>
          </a:p>
          <a:p>
            <a:pPr marL="0" indent="0" eaLnBrk="1" hangingPunct="1"/>
            <a:r>
              <a:rPr lang="en-CA" sz="2800" dirty="0">
                <a:ea typeface="ＭＳ Ｐゴシック" charset="-128"/>
              </a:rPr>
              <a:t>3. Find A.A.s to match code</a:t>
            </a:r>
          </a:p>
          <a:p>
            <a:pPr marL="0" indent="0" eaLnBrk="1" hangingPunct="1"/>
            <a:r>
              <a:rPr lang="en-CA" sz="2800" dirty="0" err="1">
                <a:ea typeface="ＭＳ Ｐゴシック" charset="-128"/>
              </a:rPr>
              <a:t>Thr</a:t>
            </a:r>
            <a:r>
              <a:rPr lang="en-CA" sz="2800" dirty="0">
                <a:ea typeface="ＭＳ Ｐゴシック" charset="-128"/>
              </a:rPr>
              <a:t> – Val – </a:t>
            </a:r>
            <a:r>
              <a:rPr lang="en-CA" sz="2800" dirty="0" err="1">
                <a:ea typeface="ＭＳ Ｐゴシック" charset="-128"/>
              </a:rPr>
              <a:t>Ala</a:t>
            </a:r>
            <a:r>
              <a:rPr lang="en-CA" sz="2800" dirty="0">
                <a:ea typeface="ＭＳ Ｐゴシック" charset="-128"/>
              </a:rPr>
              <a:t>- Stop</a:t>
            </a:r>
          </a:p>
          <a:p>
            <a:pPr marL="0" indent="0" eaLnBrk="1" hangingPunct="1"/>
            <a:endParaRPr lang="en-CA" dirty="0">
              <a:ea typeface="ＭＳ Ｐゴシック" charset="-128"/>
            </a:endParaRPr>
          </a:p>
        </p:txBody>
      </p:sp>
      <p:sp>
        <p:nvSpPr>
          <p:cNvPr id="136198" name="Rectangle 6"/>
          <p:cNvSpPr>
            <a:spLocks noChangeArrowheads="1"/>
          </p:cNvSpPr>
          <p:nvPr/>
        </p:nvSpPr>
        <p:spPr bwMode="auto">
          <a:xfrm>
            <a:off x="215900" y="5691188"/>
            <a:ext cx="8783638" cy="1200150"/>
          </a:xfrm>
          <a:prstGeom prst="rect">
            <a:avLst/>
          </a:prstGeom>
          <a:noFill/>
          <a:ln w="9525">
            <a:noFill/>
            <a:miter lim="800000"/>
            <a:headEnd/>
            <a:tailEnd/>
          </a:ln>
        </p:spPr>
        <p:txBody>
          <a:bodyPr>
            <a:spAutoFit/>
          </a:bodyPr>
          <a:lstStyle/>
          <a:p>
            <a:r>
              <a:rPr lang="en-CA" sz="2400" dirty="0"/>
              <a:t>This is a silent missense  mutation that results in the protein terminating as originally because although the DNA sequence changed, the amino acids encoded remained identical</a:t>
            </a:r>
            <a:r>
              <a:rPr lang="en-CA" dirty="0"/>
              <a:t>.</a:t>
            </a:r>
          </a:p>
        </p:txBody>
      </p:sp>
      <p:sp>
        <p:nvSpPr>
          <p:cNvPr id="3" name="Text Placeholder 2"/>
          <p:cNvSpPr>
            <a:spLocks noGrp="1"/>
          </p:cNvSpPr>
          <p:nvPr>
            <p:ph type="body" sz="half" idx="15"/>
          </p:nvPr>
        </p:nvSpPr>
        <p:spPr>
          <a:xfrm>
            <a:off x="4900613" y="1463675"/>
            <a:ext cx="3886200" cy="509588"/>
          </a:xfrm>
        </p:spPr>
        <p:txBody>
          <a:bodyPr>
            <a:normAutofit lnSpcReduction="10000"/>
          </a:bodyPr>
          <a:lstStyle/>
          <a:p>
            <a:pPr eaLnBrk="1" fontAlgn="auto" hangingPunct="1">
              <a:spcAft>
                <a:spcPts val="0"/>
              </a:spcAft>
              <a:buClr>
                <a:schemeClr val="accent5"/>
              </a:buClr>
              <a:buFont typeface="Arial" pitchFamily="34" charset="0"/>
              <a:buNone/>
              <a:defRPr/>
            </a:pPr>
            <a:r>
              <a:rPr lang="en-US" sz="2800" b="1" i="0" dirty="0">
                <a:ea typeface="+mn-ea"/>
              </a:rPr>
              <a:t>TGTCAACGCACTG</a:t>
            </a:r>
            <a:endParaRPr lang="en-CA" sz="2800" i="0" dirty="0">
              <a:ea typeface="+mn-ea"/>
            </a:endParaRPr>
          </a:p>
          <a:p>
            <a:pPr eaLnBrk="1" fontAlgn="auto" hangingPunct="1">
              <a:spcAft>
                <a:spcPts val="0"/>
              </a:spcAft>
              <a:buClr>
                <a:schemeClr val="accent5"/>
              </a:buClr>
              <a:buFont typeface="Arial" pitchFamily="34" charset="0"/>
              <a:buNone/>
              <a:defRPr/>
            </a:pPr>
            <a:endParaRPr lang="en-CA" dirty="0">
              <a:ea typeface="+mn-ea"/>
            </a:endParaRPr>
          </a:p>
        </p:txBody>
      </p:sp>
      <p:sp>
        <p:nvSpPr>
          <p:cNvPr id="5" name="Content Placeholder 4"/>
          <p:cNvSpPr>
            <a:spLocks noGrp="1"/>
          </p:cNvSpPr>
          <p:nvPr>
            <p:ph sz="quarter" idx="13"/>
          </p:nvPr>
        </p:nvSpPr>
        <p:spPr>
          <a:xfrm>
            <a:off x="395288" y="1844675"/>
            <a:ext cx="3886200" cy="3736975"/>
          </a:xfrm>
        </p:spPr>
        <p:txBody>
          <a:bodyPr wrap="square" numCol="1" anchor="t" anchorCtr="0" compatLnSpc="1">
            <a:prstTxWarp prst="textNoShape">
              <a:avLst/>
            </a:prstTxWarp>
            <a:noAutofit/>
          </a:bodyPr>
          <a:lstStyle/>
          <a:p>
            <a:pPr marL="0" indent="0" eaLnBrk="1" hangingPunct="1">
              <a:buFont typeface="Arial" charset="0"/>
              <a:buAutoNum type="arabicPeriod"/>
            </a:pPr>
            <a:r>
              <a:rPr lang="en-CA" sz="2400" dirty="0">
                <a:ea typeface="ＭＳ Ｐゴシック" charset="-128"/>
              </a:rPr>
              <a:t>mRNA:</a:t>
            </a:r>
          </a:p>
          <a:p>
            <a:pPr marL="0" indent="0" eaLnBrk="1" hangingPunct="1"/>
            <a:r>
              <a:rPr lang="en-CA" sz="2800" dirty="0">
                <a:ea typeface="ＭＳ Ｐゴシック" charset="-128"/>
              </a:rPr>
              <a:t>ACAGUUGCAUGAC</a:t>
            </a:r>
          </a:p>
          <a:p>
            <a:pPr marL="0" indent="0" eaLnBrk="1" hangingPunct="1">
              <a:buFont typeface="Arial" charset="0"/>
              <a:buAutoNum type="arabicPeriod" startAt="2"/>
            </a:pPr>
            <a:r>
              <a:rPr lang="en-CA" sz="2800" dirty="0">
                <a:ea typeface="ＭＳ Ｐゴシック" charset="-128"/>
              </a:rPr>
              <a:t>Separate into codons</a:t>
            </a:r>
          </a:p>
          <a:p>
            <a:pPr marL="0" indent="0" eaLnBrk="1" hangingPunct="1"/>
            <a:r>
              <a:rPr lang="en-CA" sz="2800" dirty="0">
                <a:ea typeface="ＭＳ Ｐゴシック" charset="-128"/>
              </a:rPr>
              <a:t>ACA  GUU  GCA  UGA  C</a:t>
            </a:r>
          </a:p>
          <a:p>
            <a:pPr marL="0" indent="0" eaLnBrk="1" hangingPunct="1"/>
            <a:r>
              <a:rPr lang="en-CA" sz="2800" dirty="0">
                <a:ea typeface="ＭＳ Ｐゴシック" charset="-128"/>
              </a:rPr>
              <a:t>3. Find A.A.s to match code</a:t>
            </a:r>
          </a:p>
          <a:p>
            <a:pPr marL="0" indent="0" eaLnBrk="1" hangingPunct="1"/>
            <a:r>
              <a:rPr lang="en-CA" sz="2800" dirty="0" err="1">
                <a:ea typeface="ＭＳ Ｐゴシック" charset="-128"/>
              </a:rPr>
              <a:t>Thr</a:t>
            </a:r>
            <a:r>
              <a:rPr lang="en-CA" sz="2800" dirty="0">
                <a:ea typeface="ＭＳ Ｐゴシック" charset="-128"/>
              </a:rPr>
              <a:t> – Val – </a:t>
            </a:r>
            <a:r>
              <a:rPr lang="en-CA" sz="2800" dirty="0" err="1">
                <a:ea typeface="ＭＳ Ｐゴシック" charset="-128"/>
              </a:rPr>
              <a:t>Ala</a:t>
            </a:r>
            <a:r>
              <a:rPr lang="en-CA" sz="2800" dirty="0">
                <a:ea typeface="ＭＳ Ｐゴシック" charset="-128"/>
              </a:rPr>
              <a:t>- Stop</a:t>
            </a:r>
          </a:p>
        </p:txBody>
      </p:sp>
      <p:sp>
        <p:nvSpPr>
          <p:cNvPr id="2" name="Text Placeholder 1"/>
          <p:cNvSpPr>
            <a:spLocks noGrp="1"/>
          </p:cNvSpPr>
          <p:nvPr>
            <p:ph type="body" sz="half" idx="2"/>
          </p:nvPr>
        </p:nvSpPr>
        <p:spPr>
          <a:xfrm>
            <a:off x="352425" y="1463675"/>
            <a:ext cx="3886200" cy="509588"/>
          </a:xfrm>
        </p:spPr>
        <p:txBody>
          <a:bodyPr>
            <a:normAutofit lnSpcReduction="10000"/>
          </a:bodyPr>
          <a:lstStyle/>
          <a:p>
            <a:pPr eaLnBrk="1" fontAlgn="auto" hangingPunct="1">
              <a:spcAft>
                <a:spcPts val="0"/>
              </a:spcAft>
              <a:buClr>
                <a:schemeClr val="accent5"/>
              </a:buClr>
              <a:buFont typeface="Arial" pitchFamily="34" charset="0"/>
              <a:buNone/>
              <a:defRPr/>
            </a:pPr>
            <a:r>
              <a:rPr lang="en-US" sz="2800" b="1" i="0" dirty="0">
                <a:ea typeface="+mn-ea"/>
              </a:rPr>
              <a:t>TGTCAACGTACTG</a:t>
            </a:r>
            <a:endParaRPr lang="en-CA" sz="2800" i="0" dirty="0">
              <a:ea typeface="+mn-ea"/>
            </a:endParaRPr>
          </a:p>
          <a:p>
            <a:pPr eaLnBrk="1" fontAlgn="auto" hangingPunct="1">
              <a:spcAft>
                <a:spcPts val="0"/>
              </a:spcAft>
              <a:buClr>
                <a:schemeClr val="accent5"/>
              </a:buClr>
              <a:buFont typeface="Arial" pitchFamily="34" charset="0"/>
              <a:buNone/>
              <a:defRPr/>
            </a:pPr>
            <a:endParaRPr lang="en-CA" dirty="0">
              <a:ea typeface="+mn-ea"/>
            </a:endParaRPr>
          </a:p>
        </p:txBody>
      </p:sp>
      <p:sp>
        <p:nvSpPr>
          <p:cNvPr id="6" name="Title 5"/>
          <p:cNvSpPr>
            <a:spLocks noGrp="1"/>
          </p:cNvSpPr>
          <p:nvPr>
            <p:ph type="title"/>
          </p:nvPr>
        </p:nvSpPr>
        <p:spPr>
          <a:xfrm>
            <a:off x="352425" y="228600"/>
            <a:ext cx="8107363" cy="1066800"/>
          </a:xfrm>
        </p:spPr>
        <p:txBody>
          <a:bodyPr rtlCol="0">
            <a:normAutofit fontScale="90000"/>
          </a:bodyPr>
          <a:lstStyle/>
          <a:p>
            <a:pPr eaLnBrk="1" fontAlgn="auto" hangingPunct="1">
              <a:spcAft>
                <a:spcPts val="0"/>
              </a:spcAft>
              <a:defRPr/>
            </a:pPr>
            <a:r>
              <a:rPr lang="en-CA" dirty="0">
                <a:ea typeface="+mj-ea"/>
              </a:rPr>
              <a:t>The third T from the left is changed to a 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6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8" grpId="0"/>
      <p:bldP spid="3" grpId="0" build="p"/>
      <p:bldP spid="2" grpId="0" build="p"/>
      <p:bldP spid="6"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1268760"/>
            <a:ext cx="3903432" cy="1138773"/>
          </a:xfrm>
          <a:prstGeom prst="rect">
            <a:avLst/>
          </a:prstGeom>
          <a:noFill/>
        </p:spPr>
        <p:txBody>
          <a:bodyPr wrap="none" rtlCol="0">
            <a:spAutoFit/>
          </a:bodyPr>
          <a:lstStyle/>
          <a:p>
            <a:r>
              <a:rPr lang="en-US" sz="3200" u="sng" dirty="0">
                <a:latin typeface="Calibri"/>
                <a:cs typeface="Calibri"/>
              </a:rPr>
              <a:t>Protein Synthesis Quiz</a:t>
            </a:r>
          </a:p>
          <a:p>
            <a:endParaRPr lang="en-US" dirty="0"/>
          </a:p>
          <a:p>
            <a:r>
              <a:rPr lang="en-US" dirty="0">
                <a:hlinkClick r:id="rId2"/>
              </a:rPr>
              <a:t>Stated Clearly Video</a:t>
            </a:r>
            <a:endParaRPr lang="en-US" dirty="0"/>
          </a:p>
        </p:txBody>
      </p:sp>
      <p:sp>
        <p:nvSpPr>
          <p:cNvPr id="8" name="TextBox 7"/>
          <p:cNvSpPr txBox="1"/>
          <p:nvPr/>
        </p:nvSpPr>
        <p:spPr>
          <a:xfrm>
            <a:off x="1187624" y="3212976"/>
            <a:ext cx="2790187" cy="3354765"/>
          </a:xfrm>
          <a:prstGeom prst="rect">
            <a:avLst/>
          </a:prstGeom>
          <a:noFill/>
        </p:spPr>
        <p:txBody>
          <a:bodyPr wrap="none" rtlCol="0">
            <a:spAutoFit/>
          </a:bodyPr>
          <a:lstStyle/>
          <a:p>
            <a:r>
              <a:rPr lang="en-US" sz="3200" u="sng" dirty="0">
                <a:latin typeface="Calibri"/>
                <a:cs typeface="Calibri"/>
              </a:rPr>
              <a:t>Ethics Lesson</a:t>
            </a:r>
          </a:p>
          <a:p>
            <a:endParaRPr lang="en-US" dirty="0">
              <a:latin typeface="Calibri"/>
              <a:cs typeface="Calibri"/>
            </a:endParaRPr>
          </a:p>
          <a:p>
            <a:r>
              <a:rPr lang="en-US" dirty="0">
                <a:latin typeface="Calibri"/>
                <a:cs typeface="Calibri"/>
              </a:rPr>
              <a:t>Show some of these videos:</a:t>
            </a:r>
          </a:p>
          <a:p>
            <a:r>
              <a:rPr lang="en-US" dirty="0">
                <a:latin typeface="Calibri"/>
                <a:cs typeface="Calibri"/>
                <a:hlinkClick r:id="rId3"/>
              </a:rPr>
              <a:t>Questioning Bioengineering</a:t>
            </a:r>
            <a:endParaRPr lang="en-US" dirty="0">
              <a:latin typeface="Calibri"/>
              <a:cs typeface="Calibri"/>
            </a:endParaRPr>
          </a:p>
          <a:p>
            <a:r>
              <a:rPr lang="en-US" dirty="0">
                <a:latin typeface="Calibri"/>
                <a:cs typeface="Calibri"/>
                <a:hlinkClick r:id="rId4"/>
              </a:rPr>
              <a:t>You are NOT your genes</a:t>
            </a:r>
            <a:endParaRPr lang="en-US" dirty="0">
              <a:latin typeface="Calibri"/>
              <a:cs typeface="Calibri"/>
            </a:endParaRPr>
          </a:p>
          <a:p>
            <a:r>
              <a:rPr lang="en-US" dirty="0">
                <a:latin typeface="Calibri"/>
                <a:cs typeface="Calibri"/>
                <a:hlinkClick r:id="rId5"/>
              </a:rPr>
              <a:t>ELSI Ethics</a:t>
            </a:r>
            <a:endParaRPr lang="en-US" dirty="0">
              <a:latin typeface="Calibri"/>
              <a:cs typeface="Calibri"/>
            </a:endParaRPr>
          </a:p>
          <a:p>
            <a:r>
              <a:rPr lang="en-CA" dirty="0">
                <a:hlinkClick r:id="rId5"/>
              </a:rPr>
              <a:t>ELSI ANIMATION</a:t>
            </a:r>
            <a:r>
              <a:rPr lang="en-CA" dirty="0"/>
              <a:t> </a:t>
            </a:r>
          </a:p>
          <a:p>
            <a:r>
              <a:rPr lang="en-CA" dirty="0">
                <a:hlinkClick r:id="rId6"/>
              </a:rPr>
              <a:t>Biology Ethics</a:t>
            </a:r>
            <a:r>
              <a:rPr lang="en-CA" dirty="0"/>
              <a:t>  </a:t>
            </a:r>
          </a:p>
          <a:p>
            <a:r>
              <a:rPr lang="en-CA" dirty="0">
                <a:hlinkClick r:id="rId7"/>
              </a:rPr>
              <a:t>Case Study: Vaccines</a:t>
            </a:r>
            <a:endParaRPr lang="en-CA" dirty="0"/>
          </a:p>
          <a:p>
            <a:r>
              <a:rPr lang="en-US" dirty="0">
                <a:latin typeface="Calibri"/>
                <a:cs typeface="Calibri"/>
                <a:hlinkClick r:id="rId8"/>
              </a:rPr>
              <a:t>Poll Everywhere </a:t>
            </a:r>
            <a:r>
              <a:rPr lang="en-US" dirty="0">
                <a:latin typeface="Calibri"/>
                <a:cs typeface="Calibri"/>
              </a:rPr>
              <a:t> Activity</a:t>
            </a:r>
          </a:p>
          <a:p>
            <a:endParaRPr lang="en-US" dirty="0"/>
          </a:p>
        </p:txBody>
      </p:sp>
      <p:sp>
        <p:nvSpPr>
          <p:cNvPr id="2" name="TextBox 1"/>
          <p:cNvSpPr txBox="1"/>
          <p:nvPr/>
        </p:nvSpPr>
        <p:spPr>
          <a:xfrm>
            <a:off x="1187624" y="2636912"/>
            <a:ext cx="2836289" cy="369332"/>
          </a:xfrm>
          <a:prstGeom prst="rect">
            <a:avLst/>
          </a:prstGeom>
          <a:noFill/>
        </p:spPr>
        <p:txBody>
          <a:bodyPr wrap="none" rtlCol="0">
            <a:spAutoFit/>
          </a:bodyPr>
          <a:lstStyle/>
          <a:p>
            <a:r>
              <a:rPr lang="en-US" dirty="0">
                <a:hlinkClick r:id="rId9"/>
              </a:rPr>
              <a:t>CRSPR Video- In a Nutshell</a:t>
            </a:r>
            <a:r>
              <a:rPr lang="en-US" dirty="0"/>
              <a:t>  </a:t>
            </a:r>
          </a:p>
        </p:txBody>
      </p:sp>
    </p:spTree>
    <p:extLst>
      <p:ext uri="{BB962C8B-B14F-4D97-AF65-F5344CB8AC3E}">
        <p14:creationId xmlns:p14="http://schemas.microsoft.com/office/powerpoint/2010/main" val="1287765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288" y="692150"/>
            <a:ext cx="8280400" cy="5510213"/>
          </a:xfrm>
          <a:prstGeom prst="rect">
            <a:avLst/>
          </a:prstGeom>
        </p:spPr>
        <p:txBody>
          <a:bodyPr>
            <a:spAutoFit/>
          </a:bodyPr>
          <a:lstStyle/>
          <a:p>
            <a:pPr marL="514350" indent="-514350" fontAlgn="auto">
              <a:spcBef>
                <a:spcPts val="0"/>
              </a:spcBef>
              <a:spcAft>
                <a:spcPts val="0"/>
              </a:spcAft>
              <a:buFontTx/>
              <a:buAutoNum type="alphaUcPeriod" startAt="4"/>
              <a:defRPr/>
            </a:pPr>
            <a:r>
              <a:rPr lang="en-CA" sz="3200" dirty="0">
                <a:latin typeface="+mn-lt"/>
                <a:ea typeface="+mn-ea"/>
              </a:rPr>
              <a:t>Recombinant DNA technology involves the use of special enzymes as tools:</a:t>
            </a:r>
          </a:p>
          <a:p>
            <a:pPr fontAlgn="auto">
              <a:spcBef>
                <a:spcPts val="0"/>
              </a:spcBef>
              <a:spcAft>
                <a:spcPts val="0"/>
              </a:spcAft>
              <a:defRPr/>
            </a:pPr>
            <a:endParaRPr lang="en-CA" sz="3200" dirty="0">
              <a:latin typeface="+mn-lt"/>
              <a:ea typeface="+mn-ea"/>
            </a:endParaRPr>
          </a:p>
          <a:p>
            <a:pPr marL="971550" lvl="1" indent="-514350" fontAlgn="auto">
              <a:spcBef>
                <a:spcPts val="0"/>
              </a:spcBef>
              <a:spcAft>
                <a:spcPts val="0"/>
              </a:spcAft>
              <a:buFontTx/>
              <a:buAutoNum type="arabicPeriod"/>
              <a:defRPr/>
            </a:pPr>
            <a:r>
              <a:rPr lang="en-CA" sz="3200" dirty="0">
                <a:solidFill>
                  <a:srgbClr val="FFC000"/>
                </a:solidFill>
                <a:latin typeface="+mn-lt"/>
                <a:ea typeface="+mn-ea"/>
              </a:rPr>
              <a:t>Restriction enzymes </a:t>
            </a:r>
            <a:r>
              <a:rPr lang="en-CA" sz="3200" dirty="0">
                <a:latin typeface="+mn-lt"/>
                <a:ea typeface="+mn-ea"/>
              </a:rPr>
              <a:t>cleave DNA at  specific sites</a:t>
            </a:r>
          </a:p>
          <a:p>
            <a:pPr marL="971550" lvl="1" indent="-514350" fontAlgn="auto">
              <a:spcBef>
                <a:spcPts val="0"/>
              </a:spcBef>
              <a:spcAft>
                <a:spcPts val="0"/>
              </a:spcAft>
              <a:buFontTx/>
              <a:buAutoNum type="arabicPeriod"/>
              <a:defRPr/>
            </a:pPr>
            <a:endParaRPr lang="en-CA" sz="3200" dirty="0">
              <a:latin typeface="+mn-lt"/>
              <a:ea typeface="+mn-ea"/>
            </a:endParaRPr>
          </a:p>
          <a:p>
            <a:pPr lvl="1" fontAlgn="auto">
              <a:spcBef>
                <a:spcPts val="0"/>
              </a:spcBef>
              <a:spcAft>
                <a:spcPts val="0"/>
              </a:spcAft>
              <a:defRPr/>
            </a:pPr>
            <a:endParaRPr lang="en-CA" sz="3200" dirty="0">
              <a:latin typeface="+mn-lt"/>
              <a:ea typeface="+mn-ea"/>
            </a:endParaRPr>
          </a:p>
          <a:p>
            <a:pPr marL="971550" lvl="1" indent="-514350" fontAlgn="auto">
              <a:spcBef>
                <a:spcPts val="0"/>
              </a:spcBef>
              <a:spcAft>
                <a:spcPts val="0"/>
              </a:spcAft>
              <a:buFontTx/>
              <a:buAutoNum type="arabicPeriod"/>
              <a:defRPr/>
            </a:pPr>
            <a:endParaRPr lang="en-CA" sz="3200" dirty="0">
              <a:latin typeface="+mn-lt"/>
              <a:ea typeface="+mn-ea"/>
            </a:endParaRPr>
          </a:p>
          <a:p>
            <a:pPr lvl="1" fontAlgn="auto">
              <a:spcBef>
                <a:spcPts val="0"/>
              </a:spcBef>
              <a:spcAft>
                <a:spcPts val="0"/>
              </a:spcAft>
              <a:defRPr/>
            </a:pPr>
            <a:endParaRPr lang="en-CA" sz="3200" dirty="0">
              <a:latin typeface="+mn-lt"/>
              <a:ea typeface="+mn-ea"/>
            </a:endParaRPr>
          </a:p>
          <a:p>
            <a:pPr lvl="1" fontAlgn="auto">
              <a:spcBef>
                <a:spcPts val="0"/>
              </a:spcBef>
              <a:spcAft>
                <a:spcPts val="0"/>
              </a:spcAft>
              <a:defRPr/>
            </a:pPr>
            <a:r>
              <a:rPr lang="en-CA" sz="3200" dirty="0">
                <a:latin typeface="+mn-lt"/>
                <a:ea typeface="+mn-ea"/>
              </a:rPr>
              <a:t>2.  Other enzymes such as </a:t>
            </a:r>
            <a:r>
              <a:rPr lang="en-CA" sz="3200" dirty="0">
                <a:solidFill>
                  <a:srgbClr val="FFC000"/>
                </a:solidFill>
                <a:latin typeface="+mn-lt"/>
                <a:ea typeface="+mn-ea"/>
              </a:rPr>
              <a:t>DNA polymerase</a:t>
            </a:r>
            <a:r>
              <a:rPr lang="en-CA" sz="3200" dirty="0">
                <a:latin typeface="+mn-lt"/>
                <a:ea typeface="+mn-ea"/>
              </a:rPr>
              <a:t>,  </a:t>
            </a:r>
            <a:r>
              <a:rPr lang="en-CA" sz="3200" dirty="0">
                <a:solidFill>
                  <a:srgbClr val="FFC000"/>
                </a:solidFill>
                <a:latin typeface="+mn-lt"/>
                <a:ea typeface="+mn-ea"/>
              </a:rPr>
              <a:t>Ligase, Reverse transcriptase</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2781300"/>
            <a:ext cx="3390900" cy="22558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 calcmode="lin" valueType="num">
                                      <p:cBhvr additive="base">
                                        <p:cTn id="2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4338"/>
                                        </p:tgtEl>
                                        <p:attrNameLst>
                                          <p:attrName>style.visibility</p:attrName>
                                        </p:attrNameLst>
                                      </p:cBhvr>
                                      <p:to>
                                        <p:strVal val="visible"/>
                                      </p:to>
                                    </p:set>
                                    <p:anim calcmode="lin" valueType="num">
                                      <p:cBhvr additive="base">
                                        <p:cTn id="29" dur="500" fill="hold"/>
                                        <p:tgtEl>
                                          <p:spTgt spid="14338"/>
                                        </p:tgtEl>
                                        <p:attrNameLst>
                                          <p:attrName>ppt_x</p:attrName>
                                        </p:attrNameLst>
                                      </p:cBhvr>
                                      <p:tavLst>
                                        <p:tav tm="0">
                                          <p:val>
                                            <p:strVal val="#ppt_x"/>
                                          </p:val>
                                        </p:tav>
                                        <p:tav tm="100000">
                                          <p:val>
                                            <p:strVal val="#ppt_x"/>
                                          </p:val>
                                        </p:tav>
                                      </p:tavLst>
                                    </p:anim>
                                    <p:anim calcmode="lin" valueType="num">
                                      <p:cBhvr additive="base">
                                        <p:cTn id="30"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323850" y="188913"/>
            <a:ext cx="8496300" cy="646112"/>
          </a:xfrm>
          <a:prstGeom prst="rect">
            <a:avLst/>
          </a:prstGeom>
          <a:noFill/>
          <a:ln w="9525">
            <a:noFill/>
            <a:miter lim="800000"/>
            <a:headEnd/>
            <a:tailEnd/>
          </a:ln>
        </p:spPr>
        <p:txBody>
          <a:bodyPr>
            <a:spAutoFit/>
          </a:bodyPr>
          <a:lstStyle/>
          <a:p>
            <a:pPr marL="857250" indent="-857250">
              <a:buFontTx/>
              <a:buAutoNum type="romanUcPeriod" startAt="2"/>
            </a:pPr>
            <a:r>
              <a:rPr lang="en-US" sz="3600" b="1" u="sng"/>
              <a:t>Uses for Recombinant DNA</a:t>
            </a:r>
          </a:p>
        </p:txBody>
      </p:sp>
      <p:sp>
        <p:nvSpPr>
          <p:cNvPr id="3" name="Rectangle 2"/>
          <p:cNvSpPr/>
          <p:nvPr/>
        </p:nvSpPr>
        <p:spPr>
          <a:xfrm>
            <a:off x="323850" y="835025"/>
            <a:ext cx="8820150" cy="6002338"/>
          </a:xfrm>
          <a:prstGeom prst="rect">
            <a:avLst/>
          </a:prstGeom>
        </p:spPr>
        <p:txBody>
          <a:bodyPr>
            <a:spAutoFit/>
          </a:bodyPr>
          <a:lstStyle/>
          <a:p>
            <a:pPr marL="514350" indent="-514350" fontAlgn="auto">
              <a:spcBef>
                <a:spcPts val="0"/>
              </a:spcBef>
              <a:spcAft>
                <a:spcPts val="0"/>
              </a:spcAft>
              <a:buFontTx/>
              <a:buAutoNum type="alphaUcPeriod"/>
              <a:defRPr/>
            </a:pPr>
            <a:r>
              <a:rPr lang="en-CA" sz="3200" dirty="0">
                <a:latin typeface="+mn-lt"/>
                <a:ea typeface="+mn-ea"/>
              </a:rPr>
              <a:t>There are many possibilities for uses of  recombinant DNA</a:t>
            </a:r>
            <a:r>
              <a:rPr lang="en-CA" sz="2000" dirty="0">
                <a:latin typeface="+mn-lt"/>
                <a:ea typeface="+mn-ea"/>
              </a:rPr>
              <a:t>:</a:t>
            </a:r>
          </a:p>
          <a:p>
            <a:pPr fontAlgn="auto">
              <a:spcBef>
                <a:spcPts val="0"/>
              </a:spcBef>
              <a:spcAft>
                <a:spcPts val="0"/>
              </a:spcAft>
              <a:defRPr/>
            </a:pPr>
            <a:endParaRPr lang="en-CA" sz="2000" dirty="0">
              <a:latin typeface="+mn-lt"/>
              <a:ea typeface="+mn-ea"/>
            </a:endParaRPr>
          </a:p>
          <a:p>
            <a:pPr lvl="1" fontAlgn="auto">
              <a:spcBef>
                <a:spcPts val="0"/>
              </a:spcBef>
              <a:spcAft>
                <a:spcPts val="0"/>
              </a:spcAft>
              <a:defRPr/>
            </a:pPr>
            <a:r>
              <a:rPr lang="en-US" sz="2800" u="sng" dirty="0">
                <a:latin typeface="+mn-lt"/>
                <a:ea typeface="+mn-ea"/>
              </a:rPr>
              <a:t>1.  </a:t>
            </a:r>
            <a:r>
              <a:rPr lang="en-US" sz="2800" u="sng" dirty="0">
                <a:solidFill>
                  <a:srgbClr val="FFC000"/>
                </a:solidFill>
                <a:latin typeface="+mn-lt"/>
                <a:ea typeface="+mn-ea"/>
              </a:rPr>
              <a:t>Protein</a:t>
            </a:r>
            <a:r>
              <a:rPr lang="en-US" sz="2800" u="sng" dirty="0">
                <a:latin typeface="+mn-lt"/>
                <a:ea typeface="+mn-ea"/>
              </a:rPr>
              <a:t> production</a:t>
            </a:r>
            <a:endParaRPr lang="en-CA" sz="2800" u="sng" dirty="0">
              <a:latin typeface="+mn-lt"/>
              <a:ea typeface="+mn-ea"/>
            </a:endParaRPr>
          </a:p>
          <a:p>
            <a:pPr marL="971550" lvl="1" indent="-514350" fontAlgn="auto">
              <a:spcBef>
                <a:spcPts val="0"/>
              </a:spcBef>
              <a:spcAft>
                <a:spcPts val="0"/>
              </a:spcAft>
              <a:buFontTx/>
              <a:buAutoNum type="alphaLcPeriod"/>
              <a:defRPr/>
            </a:pPr>
            <a:r>
              <a:rPr lang="en-US" sz="2600" dirty="0">
                <a:latin typeface="+mn-lt"/>
                <a:ea typeface="+mn-ea"/>
              </a:rPr>
              <a:t>It is possible to isolate a gene from one organism (e.g. </a:t>
            </a:r>
            <a:r>
              <a:rPr lang="en-US" sz="2600" dirty="0">
                <a:solidFill>
                  <a:srgbClr val="FFC000"/>
                </a:solidFill>
                <a:latin typeface="+mn-lt"/>
                <a:ea typeface="+mn-ea"/>
              </a:rPr>
              <a:t>Human insulin</a:t>
            </a:r>
            <a:r>
              <a:rPr lang="en-US" sz="2600" dirty="0">
                <a:latin typeface="+mn-lt"/>
                <a:ea typeface="+mn-ea"/>
              </a:rPr>
              <a:t>), and using recombinant DNA techniques, insert that gene into a different organism (e.g. </a:t>
            </a:r>
            <a:r>
              <a:rPr lang="en-US" sz="2600" i="1" dirty="0">
                <a:solidFill>
                  <a:srgbClr val="FFC000"/>
                </a:solidFill>
                <a:latin typeface="+mn-lt"/>
                <a:ea typeface="+mn-ea"/>
              </a:rPr>
              <a:t>E. coli</a:t>
            </a:r>
            <a:r>
              <a:rPr lang="en-US" sz="2600" dirty="0">
                <a:solidFill>
                  <a:srgbClr val="FFC000"/>
                </a:solidFill>
                <a:latin typeface="+mn-lt"/>
                <a:ea typeface="+mn-ea"/>
              </a:rPr>
              <a:t>) </a:t>
            </a:r>
          </a:p>
          <a:p>
            <a:pPr lvl="1" fontAlgn="auto">
              <a:spcBef>
                <a:spcPts val="0"/>
              </a:spcBef>
              <a:spcAft>
                <a:spcPts val="0"/>
              </a:spcAft>
              <a:defRPr/>
            </a:pPr>
            <a:r>
              <a:rPr lang="en-US" sz="2600" dirty="0">
                <a:latin typeface="+mn-lt"/>
                <a:ea typeface="+mn-ea"/>
              </a:rPr>
              <a:t>b.	The new organism can then </a:t>
            </a:r>
            <a:r>
              <a:rPr lang="en-US" sz="2600" dirty="0">
                <a:solidFill>
                  <a:srgbClr val="FFC000"/>
                </a:solidFill>
                <a:latin typeface="+mn-lt"/>
                <a:ea typeface="+mn-ea"/>
              </a:rPr>
              <a:t>produce</a:t>
            </a:r>
            <a:r>
              <a:rPr lang="en-US" sz="2600" dirty="0">
                <a:latin typeface="+mn-lt"/>
                <a:ea typeface="+mn-ea"/>
              </a:rPr>
              <a:t> that protein</a:t>
            </a:r>
            <a:endParaRPr lang="en-CA" sz="2600" dirty="0">
              <a:latin typeface="+mn-lt"/>
              <a:ea typeface="+mn-ea"/>
            </a:endParaRPr>
          </a:p>
          <a:p>
            <a:pPr lvl="1" fontAlgn="auto">
              <a:spcBef>
                <a:spcPts val="0"/>
              </a:spcBef>
              <a:spcAft>
                <a:spcPts val="0"/>
              </a:spcAft>
              <a:defRPr/>
            </a:pPr>
            <a:r>
              <a:rPr lang="en-US" sz="2600" dirty="0">
                <a:latin typeface="+mn-lt"/>
                <a:ea typeface="+mn-ea"/>
              </a:rPr>
              <a:t>c.	By culturing large quantities of the bacteria it is possible to collect large amounts of </a:t>
            </a:r>
            <a:r>
              <a:rPr lang="en-US" sz="2600" dirty="0">
                <a:solidFill>
                  <a:srgbClr val="FFC000"/>
                </a:solidFill>
                <a:latin typeface="+mn-lt"/>
                <a:ea typeface="+mn-ea"/>
              </a:rPr>
              <a:t>Human insulin </a:t>
            </a:r>
            <a:r>
              <a:rPr lang="en-US" sz="2600" dirty="0">
                <a:latin typeface="+mn-lt"/>
                <a:ea typeface="+mn-ea"/>
              </a:rPr>
              <a:t>inexpensively</a:t>
            </a:r>
            <a:endParaRPr lang="en-CA" sz="2600" dirty="0">
              <a:latin typeface="+mn-lt"/>
              <a:ea typeface="+mn-ea"/>
            </a:endParaRPr>
          </a:p>
          <a:p>
            <a:pPr lvl="1" fontAlgn="auto">
              <a:spcBef>
                <a:spcPts val="0"/>
              </a:spcBef>
              <a:spcAft>
                <a:spcPts val="0"/>
              </a:spcAft>
              <a:defRPr/>
            </a:pPr>
            <a:r>
              <a:rPr lang="en-US" sz="2600" dirty="0">
                <a:latin typeface="+mn-lt"/>
                <a:ea typeface="+mn-ea"/>
              </a:rPr>
              <a:t>d.	Many other useful human proteins are being produced in this manner (</a:t>
            </a:r>
            <a:r>
              <a:rPr lang="en-US" sz="2600" dirty="0">
                <a:solidFill>
                  <a:srgbClr val="FFC000"/>
                </a:solidFill>
                <a:latin typeface="+mn-lt"/>
                <a:ea typeface="+mn-ea"/>
              </a:rPr>
              <a:t>interferon, Growth Hormone, interleukins </a:t>
            </a:r>
            <a:r>
              <a:rPr lang="en-US" sz="2600" dirty="0">
                <a:latin typeface="+mn-lt"/>
                <a:ea typeface="+mn-ea"/>
              </a:rPr>
              <a:t>etc.)</a:t>
            </a:r>
            <a:endParaRPr lang="en-CA" sz="2600" dirty="0">
              <a:latin typeface="+mn-lt"/>
              <a:ea typeface="+mn-ea"/>
            </a:endParaRPr>
          </a:p>
          <a:p>
            <a:pPr marL="971550" lvl="1" indent="-514350" fontAlgn="auto">
              <a:spcBef>
                <a:spcPts val="0"/>
              </a:spcBef>
              <a:spcAft>
                <a:spcPts val="0"/>
              </a:spcAft>
              <a:buFontTx/>
              <a:buAutoNum type="alphaLcPeriod"/>
              <a:defRPr/>
            </a:pPr>
            <a:endParaRPr lang="en-CA" sz="2000" dirty="0">
              <a:latin typeface="+mn-lt"/>
              <a:ea typeface="+mn-ea"/>
            </a:endParaRPr>
          </a:p>
          <a:p>
            <a:pPr marL="342900" indent="-342900" fontAlgn="auto">
              <a:spcBef>
                <a:spcPts val="0"/>
              </a:spcBef>
              <a:spcAft>
                <a:spcPts val="0"/>
              </a:spcAft>
              <a:buFontTx/>
              <a:buAutoNum type="alphaUcPeriod"/>
              <a:defRPr/>
            </a:pPr>
            <a:endParaRPr lang="en-CA" dirty="0">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250825" y="260350"/>
            <a:ext cx="3783013" cy="708025"/>
          </a:xfrm>
          <a:prstGeom prst="rect">
            <a:avLst/>
          </a:prstGeom>
          <a:noFill/>
          <a:ln w="9525">
            <a:noFill/>
            <a:miter lim="800000"/>
            <a:headEnd/>
            <a:tailEnd/>
          </a:ln>
        </p:spPr>
        <p:txBody>
          <a:bodyPr>
            <a:spAutoFit/>
          </a:bodyPr>
          <a:lstStyle/>
          <a:p>
            <a:r>
              <a:rPr lang="en-US" sz="4000" u="sng" dirty="0"/>
              <a:t>2.  </a:t>
            </a:r>
            <a:r>
              <a:rPr lang="en-US" sz="4000" u="sng" dirty="0">
                <a:solidFill>
                  <a:srgbClr val="FFC000"/>
                </a:solidFill>
              </a:rPr>
              <a:t>Gene</a:t>
            </a:r>
            <a:r>
              <a:rPr lang="en-US" sz="4000" u="sng" dirty="0"/>
              <a:t> therapy</a:t>
            </a:r>
            <a:endParaRPr lang="en-CA" sz="4000" u="sng" dirty="0"/>
          </a:p>
        </p:txBody>
      </p:sp>
      <p:sp>
        <p:nvSpPr>
          <p:cNvPr id="28674" name="Rectangle 2"/>
          <p:cNvSpPr>
            <a:spLocks noChangeArrowheads="1"/>
          </p:cNvSpPr>
          <p:nvPr/>
        </p:nvSpPr>
        <p:spPr bwMode="auto">
          <a:xfrm>
            <a:off x="250825" y="968375"/>
            <a:ext cx="8137525" cy="6124575"/>
          </a:xfrm>
          <a:prstGeom prst="rect">
            <a:avLst/>
          </a:prstGeom>
          <a:noFill/>
          <a:ln w="9525">
            <a:noFill/>
            <a:miter lim="800000"/>
            <a:headEnd/>
            <a:tailEnd/>
          </a:ln>
        </p:spPr>
        <p:txBody>
          <a:bodyPr>
            <a:spAutoFit/>
          </a:bodyPr>
          <a:lstStyle/>
          <a:p>
            <a:pPr marL="971550" lvl="1" indent="-514350">
              <a:buFontTx/>
              <a:buAutoNum type="alphaLcPeriod"/>
            </a:pPr>
            <a:r>
              <a:rPr lang="en-US" sz="2800" dirty="0"/>
              <a:t>It is possible to correct genes in individuals that have non-functional (</a:t>
            </a:r>
            <a:r>
              <a:rPr lang="en-US" sz="2800" dirty="0">
                <a:solidFill>
                  <a:srgbClr val="FFC000"/>
                </a:solidFill>
              </a:rPr>
              <a:t>mutated</a:t>
            </a:r>
            <a:r>
              <a:rPr lang="en-US" sz="2800" dirty="0"/>
              <a:t>) genes</a:t>
            </a:r>
          </a:p>
          <a:p>
            <a:pPr marL="971550" lvl="1" indent="-514350">
              <a:buFontTx/>
              <a:buAutoNum type="alphaLcPeriod"/>
            </a:pPr>
            <a:endParaRPr lang="en-CA" sz="2800" dirty="0"/>
          </a:p>
          <a:p>
            <a:pPr marL="971550" lvl="1" indent="-514350">
              <a:buFontTx/>
              <a:buAutoNum type="alphaLcPeriod" startAt="2"/>
            </a:pPr>
            <a:r>
              <a:rPr lang="en-US" sz="2800" dirty="0"/>
              <a:t>Example:  the corrected gene for the protein that, when mutant, causes Cystic Fibrosis has been inserted into a virus that infects human lung cells (the virulent parts of the virus genes have been deactivated)</a:t>
            </a:r>
          </a:p>
          <a:p>
            <a:pPr marL="971550" lvl="1" indent="-514350">
              <a:buFontTx/>
              <a:buAutoNum type="alphaLcPeriod" startAt="2"/>
            </a:pPr>
            <a:endParaRPr lang="en-CA" sz="2800" dirty="0"/>
          </a:p>
          <a:p>
            <a:pPr marL="971550" lvl="1" indent="-514350">
              <a:buFontTx/>
              <a:buAutoNum type="alphaLcPeriod" startAt="3"/>
            </a:pPr>
            <a:r>
              <a:rPr lang="en-US" sz="2800" dirty="0"/>
              <a:t>The </a:t>
            </a:r>
            <a:r>
              <a:rPr lang="en-US" sz="2800" dirty="0">
                <a:solidFill>
                  <a:srgbClr val="FFC000"/>
                </a:solidFill>
              </a:rPr>
              <a:t>virus</a:t>
            </a:r>
            <a:r>
              <a:rPr lang="en-US" sz="2800" dirty="0"/>
              <a:t> then injects the corrected cystic fibrosis gene into the cells of the cystic fibrosis patient, and their symptoms are greatly </a:t>
            </a:r>
            <a:r>
              <a:rPr lang="en-US" sz="2800" dirty="0">
                <a:solidFill>
                  <a:srgbClr val="FFC000"/>
                </a:solidFill>
              </a:rPr>
              <a:t>reduced</a:t>
            </a:r>
            <a:r>
              <a:rPr lang="en-US" sz="2800" dirty="0"/>
              <a:t>! </a:t>
            </a:r>
            <a:r>
              <a:rPr lang="en-US" sz="2800" dirty="0">
                <a:hlinkClick r:id="rId2"/>
              </a:rPr>
              <a:t>ANIMATION</a:t>
            </a:r>
            <a:r>
              <a:rPr lang="en-US" sz="2800" dirty="0"/>
              <a:t> &amp; </a:t>
            </a:r>
            <a:r>
              <a:rPr lang="en-US" sz="2800" dirty="0">
                <a:hlinkClick r:id="rId3"/>
              </a:rPr>
              <a:t>ANIMATION</a:t>
            </a:r>
            <a:endParaRPr lang="en-US" sz="2800" dirty="0"/>
          </a:p>
          <a:p>
            <a:pPr marL="971550" lvl="1" indent="-514350">
              <a:buFontTx/>
              <a:buAutoNum type="alphaLcPeriod" startAt="3"/>
            </a:pPr>
            <a:endParaRPr lang="en-CA"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251520" y="908720"/>
            <a:ext cx="8208963" cy="1570037"/>
          </a:xfrm>
          <a:prstGeom prst="rect">
            <a:avLst/>
          </a:prstGeom>
          <a:noFill/>
          <a:ln w="9525">
            <a:noFill/>
            <a:miter lim="800000"/>
            <a:headEnd/>
            <a:tailEnd/>
          </a:ln>
        </p:spPr>
        <p:txBody>
          <a:bodyPr>
            <a:spAutoFit/>
          </a:bodyPr>
          <a:lstStyle/>
          <a:p>
            <a:r>
              <a:rPr lang="en-US" sz="3200" dirty="0"/>
              <a:t>a.  Selected genes can be inserted into a </a:t>
            </a:r>
            <a:r>
              <a:rPr lang="en-US" sz="3200" dirty="0">
                <a:solidFill>
                  <a:srgbClr val="FFC000"/>
                </a:solidFill>
              </a:rPr>
              <a:t>plant</a:t>
            </a:r>
            <a:r>
              <a:rPr lang="en-US" sz="3200" dirty="0"/>
              <a:t> to give it features that were not possible through</a:t>
            </a:r>
            <a:r>
              <a:rPr lang="en-US" sz="3200" dirty="0">
                <a:solidFill>
                  <a:srgbClr val="FFC000"/>
                </a:solidFill>
              </a:rPr>
              <a:t> breeding</a:t>
            </a:r>
            <a:endParaRPr lang="en-CA" sz="3200" dirty="0"/>
          </a:p>
        </p:txBody>
      </p:sp>
      <p:pic>
        <p:nvPicPr>
          <p:cNvPr id="296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132856"/>
            <a:ext cx="3030538" cy="3940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30723" name="TextBox 2"/>
          <p:cNvSpPr txBox="1">
            <a:spLocks noChangeArrowheads="1"/>
          </p:cNvSpPr>
          <p:nvPr/>
        </p:nvSpPr>
        <p:spPr bwMode="auto">
          <a:xfrm>
            <a:off x="251520" y="2492896"/>
            <a:ext cx="5328592" cy="4093428"/>
          </a:xfrm>
          <a:prstGeom prst="rect">
            <a:avLst/>
          </a:prstGeom>
          <a:noFill/>
          <a:ln w="9525">
            <a:noFill/>
            <a:miter lim="800000"/>
            <a:headEnd/>
            <a:tailEnd/>
          </a:ln>
        </p:spPr>
        <p:txBody>
          <a:bodyPr wrap="square">
            <a:spAutoFit/>
          </a:bodyPr>
          <a:lstStyle/>
          <a:p>
            <a:r>
              <a:rPr lang="en-CA" sz="2000" dirty="0"/>
              <a:t>The </a:t>
            </a:r>
            <a:r>
              <a:rPr lang="en-CA" sz="2000" dirty="0" err="1"/>
              <a:t>Flavrsavr</a:t>
            </a:r>
            <a:r>
              <a:rPr lang="en-CA" sz="2000" dirty="0"/>
              <a:t> tomato!</a:t>
            </a:r>
          </a:p>
          <a:p>
            <a:r>
              <a:rPr lang="en-CA" sz="2000" dirty="0"/>
              <a:t>The first transgenic crop to be approved in US</a:t>
            </a:r>
          </a:p>
          <a:p>
            <a:r>
              <a:rPr lang="en-CA" sz="2000" dirty="0"/>
              <a:t>The tomato was made more resistant to rotting by adding an antisense gene which interferes with the production of the enzyme polygalacturonase. The enzyme normally degrades pectin in the cell walls and results in the softening of fruit which makes them more susceptible to being damaged by fungal infections. The modified tomatoes are picked before fully ripened and are then artificially ripened using ethylene gas which acts as a plant hormone.</a:t>
            </a:r>
          </a:p>
        </p:txBody>
      </p:sp>
      <p:sp>
        <p:nvSpPr>
          <p:cNvPr id="2" name="TextBox 1"/>
          <p:cNvSpPr txBox="1"/>
          <p:nvPr/>
        </p:nvSpPr>
        <p:spPr>
          <a:xfrm flipH="1">
            <a:off x="251520" y="332656"/>
            <a:ext cx="7632848" cy="523220"/>
          </a:xfrm>
          <a:prstGeom prst="rect">
            <a:avLst/>
          </a:prstGeom>
          <a:noFill/>
        </p:spPr>
        <p:txBody>
          <a:bodyPr wrap="square" rtlCol="0">
            <a:spAutoFit/>
          </a:bodyPr>
          <a:lstStyle/>
          <a:p>
            <a:pPr marL="742950" indent="-742950" fontAlgn="auto">
              <a:spcBef>
                <a:spcPts val="0"/>
              </a:spcBef>
              <a:spcAft>
                <a:spcPts val="0"/>
              </a:spcAft>
              <a:buFontTx/>
              <a:buAutoNum type="arabicPeriod" startAt="3"/>
              <a:defRPr/>
            </a:pPr>
            <a:r>
              <a:rPr lang="en-CA" sz="2800" b="1" u="sng" dirty="0">
                <a:solidFill>
                  <a:srgbClr val="FFC000"/>
                </a:solidFill>
              </a:rPr>
              <a:t>Transgenic</a:t>
            </a:r>
            <a:r>
              <a:rPr lang="en-CA" b="1" u="sng" dirty="0">
                <a:solidFill>
                  <a:srgbClr val="FFC000"/>
                </a:solidFill>
              </a:rPr>
              <a:t> </a:t>
            </a:r>
            <a:r>
              <a:rPr lang="en-CA" sz="2800" b="1" u="sng" dirty="0">
                <a:solidFill>
                  <a:srgbClr val="FFC000"/>
                </a:solidFill>
              </a:rPr>
              <a:t>organisms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395288" y="582613"/>
            <a:ext cx="6246812" cy="2676525"/>
          </a:xfrm>
          <a:prstGeom prst="rect">
            <a:avLst/>
          </a:prstGeom>
          <a:noFill/>
          <a:ln w="9525">
            <a:noFill/>
            <a:miter lim="800000"/>
            <a:headEnd/>
            <a:tailEnd/>
          </a:ln>
        </p:spPr>
        <p:txBody>
          <a:bodyPr>
            <a:spAutoFit/>
          </a:bodyPr>
          <a:lstStyle/>
          <a:p>
            <a:r>
              <a:rPr lang="en-US" sz="2800" dirty="0"/>
              <a:t>b.  Example:  a </a:t>
            </a:r>
            <a:r>
              <a:rPr lang="en-US" sz="2800" dirty="0">
                <a:solidFill>
                  <a:srgbClr val="FFC000"/>
                </a:solidFill>
              </a:rPr>
              <a:t>bacterial</a:t>
            </a:r>
            <a:r>
              <a:rPr lang="en-US" sz="2800" dirty="0"/>
              <a:t> insect toxin (</a:t>
            </a:r>
            <a:r>
              <a:rPr lang="en-US" sz="2800" i="1" dirty="0"/>
              <a:t>Bacillus thuringiensis</a:t>
            </a:r>
            <a:r>
              <a:rPr lang="en-US" sz="2800" dirty="0"/>
              <a:t>) gene can be inserted into a </a:t>
            </a:r>
            <a:r>
              <a:rPr lang="en-US" sz="2800" dirty="0">
                <a:solidFill>
                  <a:srgbClr val="FFC000"/>
                </a:solidFill>
              </a:rPr>
              <a:t>plant</a:t>
            </a:r>
            <a:r>
              <a:rPr lang="en-US" sz="2800" dirty="0"/>
              <a:t> (</a:t>
            </a:r>
            <a:r>
              <a:rPr lang="en-US" sz="2800" dirty="0" err="1"/>
              <a:t>eg</a:t>
            </a:r>
            <a:r>
              <a:rPr lang="en-US" sz="2800" dirty="0"/>
              <a:t>. potato) so the plant is now toxic to insects, and fewer </a:t>
            </a:r>
            <a:r>
              <a:rPr lang="en-US" sz="2800" dirty="0">
                <a:solidFill>
                  <a:srgbClr val="FFC000"/>
                </a:solidFill>
              </a:rPr>
              <a:t>insecticides</a:t>
            </a:r>
            <a:r>
              <a:rPr lang="en-US" sz="2800" dirty="0"/>
              <a:t> are needed in order to grow it!</a:t>
            </a:r>
            <a:endParaRPr lang="en-CA" sz="2800" dirty="0"/>
          </a:p>
        </p:txBody>
      </p:sp>
      <p:pic>
        <p:nvPicPr>
          <p:cNvPr id="317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2828925"/>
            <a:ext cx="3632200" cy="3633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32771" name="TextBox 2"/>
          <p:cNvSpPr txBox="1">
            <a:spLocks noChangeArrowheads="1"/>
          </p:cNvSpPr>
          <p:nvPr/>
        </p:nvSpPr>
        <p:spPr bwMode="auto">
          <a:xfrm>
            <a:off x="557213" y="4868863"/>
            <a:ext cx="4735512" cy="831850"/>
          </a:xfrm>
          <a:prstGeom prst="rect">
            <a:avLst/>
          </a:prstGeom>
          <a:noFill/>
          <a:ln w="9525">
            <a:noFill/>
            <a:miter lim="800000"/>
            <a:headEnd/>
            <a:tailEnd/>
          </a:ln>
        </p:spPr>
        <p:txBody>
          <a:bodyPr wrap="none">
            <a:spAutoFit/>
          </a:bodyPr>
          <a:lstStyle/>
          <a:p>
            <a:r>
              <a:rPr lang="en-CA" sz="2400"/>
              <a:t>NewLeaf</a:t>
            </a:r>
            <a:r>
              <a:rPr lang="en-CA" sz="2400" baseline="30000"/>
              <a:t>tm</a:t>
            </a:r>
            <a:r>
              <a:rPr lang="en-CA" sz="2400"/>
              <a:t> Potato is resistant to the</a:t>
            </a:r>
          </a:p>
          <a:p>
            <a:r>
              <a:rPr lang="en-CA" sz="2400"/>
              <a:t>Colorado Potato Beetle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323850" y="188913"/>
            <a:ext cx="4535488" cy="708025"/>
          </a:xfrm>
          <a:prstGeom prst="rect">
            <a:avLst/>
          </a:prstGeom>
          <a:noFill/>
          <a:ln w="9525">
            <a:noFill/>
            <a:miter lim="800000"/>
            <a:headEnd/>
            <a:tailEnd/>
          </a:ln>
        </p:spPr>
        <p:txBody>
          <a:bodyPr>
            <a:spAutoFit/>
          </a:bodyPr>
          <a:lstStyle/>
          <a:p>
            <a:r>
              <a:rPr lang="en-US" sz="4000" dirty="0"/>
              <a:t>4.  Safer </a:t>
            </a:r>
            <a:r>
              <a:rPr lang="en-US" sz="4000" dirty="0">
                <a:solidFill>
                  <a:srgbClr val="FFC000"/>
                </a:solidFill>
              </a:rPr>
              <a:t>Vaccines</a:t>
            </a:r>
            <a:endParaRPr lang="en-CA" sz="4000" dirty="0">
              <a:solidFill>
                <a:srgbClr val="FFC000"/>
              </a:solidFill>
            </a:endParaRPr>
          </a:p>
        </p:txBody>
      </p:sp>
      <p:pic>
        <p:nvPicPr>
          <p:cNvPr id="327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825" y="192088"/>
            <a:ext cx="1752600" cy="2609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33795" name="Rectangle 2"/>
          <p:cNvSpPr>
            <a:spLocks noChangeArrowheads="1"/>
          </p:cNvSpPr>
          <p:nvPr/>
        </p:nvSpPr>
        <p:spPr bwMode="auto">
          <a:xfrm>
            <a:off x="539552" y="764704"/>
            <a:ext cx="7056437" cy="7848302"/>
          </a:xfrm>
          <a:prstGeom prst="rect">
            <a:avLst/>
          </a:prstGeom>
          <a:noFill/>
          <a:ln w="9525">
            <a:noFill/>
            <a:miter lim="800000"/>
            <a:headEnd/>
            <a:tailEnd/>
          </a:ln>
        </p:spPr>
        <p:txBody>
          <a:bodyPr>
            <a:spAutoFit/>
          </a:bodyPr>
          <a:lstStyle/>
          <a:p>
            <a:r>
              <a:rPr lang="en-US" sz="2800" dirty="0"/>
              <a:t>4.  Safer Vaccines</a:t>
            </a:r>
            <a:endParaRPr lang="en-CA" sz="2800" dirty="0"/>
          </a:p>
          <a:p>
            <a:r>
              <a:rPr lang="en-US" sz="2800" dirty="0"/>
              <a:t>a. </a:t>
            </a:r>
            <a:r>
              <a:rPr lang="en-US" sz="2800" dirty="0">
                <a:solidFill>
                  <a:srgbClr val="FFC000"/>
                </a:solidFill>
              </a:rPr>
              <a:t>vaccines</a:t>
            </a:r>
            <a:r>
              <a:rPr lang="en-US" sz="2800" dirty="0"/>
              <a:t>: historically made with treated</a:t>
            </a:r>
            <a:endParaRPr lang="en-CA" sz="2800" dirty="0"/>
          </a:p>
          <a:p>
            <a:r>
              <a:rPr lang="en-US" sz="2800" dirty="0"/>
              <a:t> pathogens</a:t>
            </a:r>
            <a:endParaRPr lang="en-CA" sz="2800" dirty="0"/>
          </a:p>
          <a:p>
            <a:r>
              <a:rPr lang="en-US" sz="2800" dirty="0"/>
              <a:t>			</a:t>
            </a:r>
          </a:p>
          <a:p>
            <a:r>
              <a:rPr lang="en-US" sz="2800" dirty="0"/>
              <a:t>b. some </a:t>
            </a:r>
            <a:r>
              <a:rPr lang="ja-JP" altLang="en-US" sz="2800" dirty="0"/>
              <a:t>“</a:t>
            </a:r>
            <a:r>
              <a:rPr lang="en-US" altLang="ja-JP" sz="2800" dirty="0"/>
              <a:t>treated</a:t>
            </a:r>
            <a:r>
              <a:rPr lang="ja-JP" altLang="en-US" sz="2800" dirty="0"/>
              <a:t>”</a:t>
            </a:r>
            <a:r>
              <a:rPr lang="en-US" altLang="ja-JP" sz="2800" dirty="0"/>
              <a:t> vaccines not attenuated</a:t>
            </a:r>
            <a:endParaRPr lang="en-CA" altLang="ja-JP" sz="2800" dirty="0"/>
          </a:p>
          <a:p>
            <a:r>
              <a:rPr lang="en-US" sz="2800" dirty="0"/>
              <a:t> enough, and caused the </a:t>
            </a:r>
            <a:r>
              <a:rPr lang="en-US" sz="2800" dirty="0">
                <a:solidFill>
                  <a:srgbClr val="FFC000"/>
                </a:solidFill>
              </a:rPr>
              <a:t>disease</a:t>
            </a:r>
            <a:r>
              <a:rPr lang="en-US" sz="2800" dirty="0"/>
              <a:t>!</a:t>
            </a:r>
            <a:endParaRPr lang="en-CA" sz="2800" dirty="0"/>
          </a:p>
          <a:p>
            <a:r>
              <a:rPr lang="en-US" sz="2800" dirty="0"/>
              <a:t>			</a:t>
            </a:r>
          </a:p>
          <a:p>
            <a:r>
              <a:rPr lang="en-US" sz="2800" dirty="0"/>
              <a:t>c.  can make vaccines out of only the </a:t>
            </a:r>
            <a:r>
              <a:rPr lang="en-US" sz="2800" dirty="0">
                <a:solidFill>
                  <a:srgbClr val="FFC000"/>
                </a:solidFill>
              </a:rPr>
              <a:t>surface</a:t>
            </a:r>
            <a:r>
              <a:rPr lang="en-US" sz="2800" dirty="0"/>
              <a:t> </a:t>
            </a:r>
            <a:endParaRPr lang="en-CA" sz="2800" dirty="0"/>
          </a:p>
          <a:p>
            <a:r>
              <a:rPr lang="en-US" sz="2800" dirty="0">
                <a:solidFill>
                  <a:srgbClr val="FFC000"/>
                </a:solidFill>
              </a:rPr>
              <a:t>proteins</a:t>
            </a:r>
            <a:r>
              <a:rPr lang="en-US" sz="2800" dirty="0"/>
              <a:t> from these pathogens (which is what human antibodies would normally bind to, anyway) to train immune system to </a:t>
            </a:r>
            <a:r>
              <a:rPr lang="ja-JP" altLang="en-US" sz="2800" dirty="0"/>
              <a:t>‘</a:t>
            </a:r>
            <a:r>
              <a:rPr lang="en-US" altLang="ja-JP" sz="2800" dirty="0">
                <a:solidFill>
                  <a:srgbClr val="FFC000"/>
                </a:solidFill>
              </a:rPr>
              <a:t>recognize</a:t>
            </a:r>
            <a:r>
              <a:rPr lang="ja-JP" altLang="en-US" sz="2800" dirty="0"/>
              <a:t>’</a:t>
            </a:r>
            <a:r>
              <a:rPr lang="en-US" altLang="ja-JP" sz="2800" dirty="0"/>
              <a:t> and attack these pathogens without risking exposure to the actual pathogen</a:t>
            </a:r>
            <a:endParaRPr lang="en-CA" altLang="ja-JP" sz="2800" dirty="0"/>
          </a:p>
          <a:p>
            <a:r>
              <a:rPr lang="en-US" sz="2800" dirty="0"/>
              <a:t> </a:t>
            </a:r>
            <a:endParaRPr lang="en-CA" sz="2800" dirty="0"/>
          </a:p>
          <a:p>
            <a:r>
              <a:rPr lang="en-US" sz="2800" dirty="0"/>
              <a:t>				</a:t>
            </a:r>
          </a:p>
          <a:p>
            <a:endParaRPr lang="en-US" sz="2800" dirty="0"/>
          </a:p>
          <a:p>
            <a:r>
              <a:rPr lang="en-US" sz="2800" dirty="0"/>
              <a:t>(Many more examples: </a:t>
            </a:r>
            <a:r>
              <a:rPr lang="en-US" sz="2800" dirty="0" err="1"/>
              <a:t>Mader</a:t>
            </a:r>
            <a:r>
              <a:rPr lang="en-US" sz="2800" dirty="0"/>
              <a:t> Chapter 24)</a:t>
            </a:r>
            <a:endParaRPr lang="en-CA"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323850" y="404813"/>
            <a:ext cx="8640763" cy="708025"/>
          </a:xfrm>
          <a:prstGeom prst="rect">
            <a:avLst/>
          </a:prstGeom>
          <a:noFill/>
          <a:ln w="9525">
            <a:noFill/>
            <a:miter lim="800000"/>
            <a:headEnd/>
            <a:tailEnd/>
          </a:ln>
        </p:spPr>
        <p:txBody>
          <a:bodyPr>
            <a:spAutoFit/>
          </a:bodyPr>
          <a:lstStyle/>
          <a:p>
            <a:r>
              <a:rPr lang="en-US" sz="4000" b="1"/>
              <a:t>III.   </a:t>
            </a:r>
            <a:r>
              <a:rPr lang="en-US" sz="4000" b="1" u="sng"/>
              <a:t>Techniques of Genetic Engineering</a:t>
            </a:r>
            <a:endParaRPr lang="en-CA" sz="4000"/>
          </a:p>
        </p:txBody>
      </p:sp>
      <p:sp>
        <p:nvSpPr>
          <p:cNvPr id="3379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CA">
              <a:ea typeface="ＭＳ Ｐゴシック" charset="0"/>
              <a:cs typeface="Arial" charset="0"/>
            </a:endParaRPr>
          </a:p>
        </p:txBody>
      </p:sp>
      <p:graphicFrame>
        <p:nvGraphicFramePr>
          <p:cNvPr id="34819" name="Object 3"/>
          <p:cNvGraphicFramePr>
            <a:graphicFrameLocks noChangeAspect="1"/>
          </p:cNvGraphicFramePr>
          <p:nvPr/>
        </p:nvGraphicFramePr>
        <p:xfrm>
          <a:off x="5084763" y="2924175"/>
          <a:ext cx="3902075" cy="2233613"/>
        </p:xfrm>
        <a:graphic>
          <a:graphicData uri="http://schemas.openxmlformats.org/presentationml/2006/ole">
            <mc:AlternateContent xmlns:mc="http://schemas.openxmlformats.org/markup-compatibility/2006">
              <mc:Choice xmlns:v="urn:schemas-microsoft-com:vml" Requires="v">
                <p:oleObj spid="_x0000_s34919" name="Picture" r:id="rId3" imgW="1847088" imgH="1057656" progId="Word.Picture.8">
                  <p:embed/>
                </p:oleObj>
              </mc:Choice>
              <mc:Fallback>
                <p:oleObj name="Picture" r:id="rId3" imgW="1847088" imgH="1057656" progId="Word.Pictur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4763" y="2924175"/>
                        <a:ext cx="3902075" cy="22336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539750" y="1484313"/>
            <a:ext cx="4464050" cy="5510212"/>
          </a:xfrm>
          <a:prstGeom prst="rect">
            <a:avLst/>
          </a:prstGeom>
        </p:spPr>
        <p:txBody>
          <a:bodyPr>
            <a:spAutoFit/>
          </a:bodyPr>
          <a:lstStyle/>
          <a:p>
            <a:pPr marL="514350" indent="-514350" fontAlgn="auto">
              <a:spcBef>
                <a:spcPts val="0"/>
              </a:spcBef>
              <a:spcAft>
                <a:spcPts val="0"/>
              </a:spcAft>
              <a:buFontTx/>
              <a:buAutoNum type="arabicPeriod"/>
              <a:defRPr/>
            </a:pPr>
            <a:r>
              <a:rPr lang="en-GB" sz="3200" b="1" dirty="0">
                <a:latin typeface="+mn-lt"/>
                <a:ea typeface="+mn-ea"/>
              </a:rPr>
              <a:t>A "</a:t>
            </a:r>
            <a:r>
              <a:rPr lang="en-GB" sz="3200" b="1" dirty="0">
                <a:solidFill>
                  <a:srgbClr val="FFC000"/>
                </a:solidFill>
                <a:latin typeface="+mn-lt"/>
                <a:ea typeface="+mn-ea"/>
              </a:rPr>
              <a:t>vector</a:t>
            </a:r>
            <a:r>
              <a:rPr lang="en-GB" sz="3200" b="1" dirty="0">
                <a:latin typeface="+mn-lt"/>
                <a:ea typeface="+mn-ea"/>
              </a:rPr>
              <a:t>" is something that can get the DNA from one species into the other </a:t>
            </a:r>
            <a:r>
              <a:rPr lang="en-CA" sz="3200" dirty="0">
                <a:latin typeface="+mn-lt"/>
                <a:ea typeface="+mn-ea"/>
              </a:rPr>
              <a:t>  </a:t>
            </a:r>
            <a:r>
              <a:rPr lang="en-GB" sz="3200" b="1" dirty="0">
                <a:latin typeface="+mn-lt"/>
                <a:ea typeface="+mn-ea"/>
              </a:rPr>
              <a:t>species' DNA.</a:t>
            </a:r>
          </a:p>
          <a:p>
            <a:pPr fontAlgn="auto">
              <a:spcBef>
                <a:spcPts val="0"/>
              </a:spcBef>
              <a:spcAft>
                <a:spcPts val="0"/>
              </a:spcAft>
              <a:defRPr/>
            </a:pPr>
            <a:r>
              <a:rPr lang="en-GB" sz="3200" b="1" dirty="0">
                <a:latin typeface="+mn-lt"/>
                <a:ea typeface="+mn-ea"/>
              </a:rPr>
              <a:t>  </a:t>
            </a:r>
            <a:endParaRPr lang="en-CA" sz="3200" dirty="0">
              <a:latin typeface="+mn-lt"/>
              <a:ea typeface="+mn-ea"/>
            </a:endParaRPr>
          </a:p>
          <a:p>
            <a:pPr marL="514350" indent="-514350" fontAlgn="auto">
              <a:spcBef>
                <a:spcPts val="0"/>
              </a:spcBef>
              <a:spcAft>
                <a:spcPts val="0"/>
              </a:spcAft>
              <a:buFontTx/>
              <a:buAutoNum type="arabicPeriod" startAt="2"/>
              <a:defRPr/>
            </a:pPr>
            <a:r>
              <a:rPr lang="en-GB" sz="3200" b="1" dirty="0">
                <a:latin typeface="+mn-lt"/>
                <a:ea typeface="+mn-ea"/>
              </a:rPr>
              <a:t>Often, this can be a "</a:t>
            </a:r>
            <a:r>
              <a:rPr lang="en-GB" sz="3200" b="1" dirty="0">
                <a:solidFill>
                  <a:srgbClr val="FFC000"/>
                </a:solidFill>
                <a:latin typeface="+mn-lt"/>
                <a:ea typeface="+mn-ea"/>
              </a:rPr>
              <a:t>plasmid</a:t>
            </a:r>
            <a:r>
              <a:rPr lang="en-GB" sz="3200" b="1" dirty="0">
                <a:latin typeface="+mn-lt"/>
                <a:ea typeface="+mn-ea"/>
              </a:rPr>
              <a:t>", a circular piece of DNA found in some bacteria. </a:t>
            </a:r>
          </a:p>
          <a:p>
            <a:pPr marL="514350" indent="-514350" fontAlgn="auto">
              <a:spcBef>
                <a:spcPts val="0"/>
              </a:spcBef>
              <a:spcAft>
                <a:spcPts val="0"/>
              </a:spcAft>
              <a:buFontTx/>
              <a:buAutoNum type="arabicPeriod" startAt="2"/>
              <a:defRPr/>
            </a:pPr>
            <a:endParaRPr lang="en-CA" sz="3200" dirty="0">
              <a:latin typeface="+mn-lt"/>
              <a:ea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539750" y="944563"/>
            <a:ext cx="8280400" cy="6001643"/>
          </a:xfrm>
          <a:prstGeom prst="rect">
            <a:avLst/>
          </a:prstGeom>
          <a:noFill/>
          <a:ln w="9525">
            <a:noFill/>
            <a:miter lim="800000"/>
            <a:headEnd/>
            <a:tailEnd/>
          </a:ln>
        </p:spPr>
        <p:txBody>
          <a:bodyPr>
            <a:spAutoFit/>
          </a:bodyPr>
          <a:lstStyle/>
          <a:p>
            <a:r>
              <a:rPr lang="en-GB" sz="3200" b="1" dirty="0"/>
              <a:t>3. A human gene, such as the gene for</a:t>
            </a:r>
            <a:r>
              <a:rPr lang="en-GB" sz="3200" b="1" dirty="0">
                <a:solidFill>
                  <a:srgbClr val="FFC000"/>
                </a:solidFill>
              </a:rPr>
              <a:t> insulin</a:t>
            </a:r>
            <a:r>
              <a:rPr lang="en-GB" sz="3200" b="1" dirty="0"/>
              <a:t>, is inserted into the </a:t>
            </a:r>
            <a:r>
              <a:rPr lang="en-GB" sz="3200" b="1" dirty="0">
                <a:solidFill>
                  <a:srgbClr val="FFC000"/>
                </a:solidFill>
              </a:rPr>
              <a:t>plasmid</a:t>
            </a:r>
            <a:r>
              <a:rPr lang="en-GB" sz="3200" b="1" dirty="0"/>
              <a:t> and then the </a:t>
            </a:r>
            <a:r>
              <a:rPr lang="en-GB" sz="3200" b="1" dirty="0">
                <a:solidFill>
                  <a:srgbClr val="FFC000"/>
                </a:solidFill>
              </a:rPr>
              <a:t>plasmid</a:t>
            </a:r>
            <a:r>
              <a:rPr lang="en-GB" sz="3200" b="1" dirty="0"/>
              <a:t> is taken up by </a:t>
            </a:r>
            <a:r>
              <a:rPr lang="en-GB" sz="3200" b="1" dirty="0">
                <a:solidFill>
                  <a:srgbClr val="FFC000"/>
                </a:solidFill>
              </a:rPr>
              <a:t>bacteria</a:t>
            </a:r>
            <a:r>
              <a:rPr lang="en-GB" sz="3200" b="1" dirty="0"/>
              <a:t>.  The bacteria reproduces the plasmid along with its own DNA when it reproduces, and </a:t>
            </a:r>
            <a:r>
              <a:rPr lang="en-GB" sz="3200" b="1" dirty="0">
                <a:solidFill>
                  <a:srgbClr val="FFC000"/>
                </a:solidFill>
              </a:rPr>
              <a:t>translates</a:t>
            </a:r>
            <a:r>
              <a:rPr lang="en-GB" sz="3200" b="1" dirty="0"/>
              <a:t> the human gene, producing human protein.</a:t>
            </a:r>
          </a:p>
          <a:p>
            <a:endParaRPr lang="en-GB" sz="3200" b="1" dirty="0"/>
          </a:p>
          <a:p>
            <a:pPr marL="514350" indent="-514350">
              <a:buAutoNum type="arabicPeriod" startAt="4"/>
            </a:pPr>
            <a:r>
              <a:rPr lang="en-GB" sz="3200" b="1" dirty="0"/>
              <a:t>This technique can be used to produce </a:t>
            </a:r>
            <a:r>
              <a:rPr lang="en-GB" sz="3200" b="1" dirty="0">
                <a:solidFill>
                  <a:srgbClr val="FFC000"/>
                </a:solidFill>
              </a:rPr>
              <a:t>cloned</a:t>
            </a:r>
            <a:r>
              <a:rPr lang="en-GB" sz="3200" b="1" dirty="0"/>
              <a:t> DNA by allowing the </a:t>
            </a:r>
            <a:r>
              <a:rPr lang="en-GB" sz="3200" b="1" dirty="0">
                <a:solidFill>
                  <a:srgbClr val="FFC000"/>
                </a:solidFill>
              </a:rPr>
              <a:t>bacteria</a:t>
            </a:r>
            <a:r>
              <a:rPr lang="en-GB" sz="3200" b="1" dirty="0"/>
              <a:t> to </a:t>
            </a:r>
            <a:r>
              <a:rPr lang="en-GB" sz="3200" b="1" dirty="0">
                <a:solidFill>
                  <a:srgbClr val="FFC000"/>
                </a:solidFill>
              </a:rPr>
              <a:t>multiply</a:t>
            </a:r>
            <a:r>
              <a:rPr lang="en-GB" sz="3200" b="1" dirty="0"/>
              <a:t> themselves. </a:t>
            </a:r>
            <a:r>
              <a:rPr lang="en-GB" sz="3200" b="1" dirty="0">
                <a:hlinkClick r:id="rId2"/>
              </a:rPr>
              <a:t>ANIMATION</a:t>
            </a:r>
            <a:endParaRPr lang="en-GB" sz="3200" b="1" dirty="0"/>
          </a:p>
          <a:p>
            <a:r>
              <a:rPr lang="en-GB" sz="2400" b="1" dirty="0">
                <a:hlinkClick r:id="rId3"/>
              </a:rPr>
              <a:t>Ted-Ed: How CRSPR Works </a:t>
            </a:r>
            <a:endParaRPr lang="en-CA" sz="2400" dirty="0"/>
          </a:p>
          <a:p>
            <a:endParaRPr lang="en-CA"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5" y="1463675"/>
            <a:ext cx="7680325" cy="4724400"/>
          </a:xfrm>
        </p:spPr>
        <p:txBody>
          <a:bodyPr wrap="square" numCol="1" anchor="t" anchorCtr="0" compatLnSpc="1">
            <a:prstTxWarp prst="textNoShape">
              <a:avLst/>
            </a:prstTxWarp>
          </a:bodyPr>
          <a:lstStyle/>
          <a:p>
            <a:pPr lvl="1" eaLnBrk="1" hangingPunct="1">
              <a:lnSpc>
                <a:spcPct val="90000"/>
              </a:lnSpc>
            </a:pPr>
            <a:r>
              <a:rPr lang="en-US" sz="3700" dirty="0">
                <a:cs typeface="Tahoma" charset="0"/>
              </a:rPr>
              <a:t>DNA making </a:t>
            </a:r>
            <a:r>
              <a:rPr lang="en-US" sz="3700" u="sng" dirty="0">
                <a:cs typeface="Tahoma" charset="0"/>
              </a:rPr>
              <a:t>identical copies</a:t>
            </a:r>
            <a:r>
              <a:rPr lang="en-US" sz="3700" dirty="0">
                <a:cs typeface="Tahoma" charset="0"/>
              </a:rPr>
              <a:t> of itself</a:t>
            </a:r>
          </a:p>
          <a:p>
            <a:pPr lvl="1" eaLnBrk="1" hangingPunct="1">
              <a:lnSpc>
                <a:spcPct val="90000"/>
              </a:lnSpc>
            </a:pPr>
            <a:endParaRPr lang="en-US" sz="3300" dirty="0">
              <a:cs typeface="Tahoma" charset="0"/>
            </a:endParaRPr>
          </a:p>
          <a:p>
            <a:pPr lvl="1" eaLnBrk="1" hangingPunct="1">
              <a:lnSpc>
                <a:spcPct val="90000"/>
              </a:lnSpc>
            </a:pPr>
            <a:r>
              <a:rPr lang="en-US" sz="3300" dirty="0">
                <a:cs typeface="Tahoma" charset="0"/>
              </a:rPr>
              <a:t>Inherent in DNA</a:t>
            </a:r>
            <a:r>
              <a:rPr lang="ja-JP" altLang="en-US" sz="3300" dirty="0">
                <a:ea typeface="ＭＳ Ｐゴシック" charset="-128"/>
              </a:rPr>
              <a:t>’</a:t>
            </a:r>
            <a:r>
              <a:rPr lang="en-US" altLang="ja-JP" sz="3300" dirty="0">
                <a:ea typeface="ＭＳ Ｐゴシック" charset="-128"/>
              </a:rPr>
              <a:t>s structure is a mechanism for </a:t>
            </a:r>
            <a:r>
              <a:rPr lang="en-US" altLang="ja-JP" sz="3300" dirty="0">
                <a:solidFill>
                  <a:srgbClr val="FFC000"/>
                </a:solidFill>
                <a:ea typeface="ＭＳ Ｐゴシック" charset="-128"/>
              </a:rPr>
              <a:t>reproducing</a:t>
            </a:r>
            <a:r>
              <a:rPr lang="en-US" altLang="ja-JP" sz="3300" dirty="0">
                <a:ea typeface="ＭＳ Ｐゴシック" charset="-128"/>
              </a:rPr>
              <a:t> itself.  Before a cell can divide, all of the DNA must be </a:t>
            </a:r>
            <a:r>
              <a:rPr lang="en-US" altLang="ja-JP" sz="3300" b="1" u="sng" dirty="0">
                <a:solidFill>
                  <a:srgbClr val="FFC000"/>
                </a:solidFill>
                <a:ea typeface="ＭＳ Ｐゴシック" charset="-128"/>
              </a:rPr>
              <a:t>duplicated</a:t>
            </a:r>
            <a:r>
              <a:rPr lang="en-US" altLang="ja-JP" sz="3300" dirty="0">
                <a:ea typeface="ＭＳ Ｐゴシック" charset="-128"/>
              </a:rPr>
              <a:t>.</a:t>
            </a:r>
          </a:p>
          <a:p>
            <a:pPr lvl="1" eaLnBrk="1" hangingPunct="1">
              <a:lnSpc>
                <a:spcPct val="90000"/>
              </a:lnSpc>
            </a:pPr>
            <a:endParaRPr lang="en-CA" sz="3300" dirty="0">
              <a:cs typeface="Tahoma" charset="0"/>
            </a:endParaRPr>
          </a:p>
          <a:p>
            <a:pPr lvl="1" eaLnBrk="1" hangingPunct="1">
              <a:lnSpc>
                <a:spcPct val="90000"/>
              </a:lnSpc>
            </a:pPr>
            <a:r>
              <a:rPr lang="en-US" sz="3300" dirty="0">
                <a:cs typeface="Tahoma" charset="0"/>
              </a:rPr>
              <a:t>This duplication process is called </a:t>
            </a:r>
            <a:r>
              <a:rPr lang="en-US" sz="3300" b="1" u="sng" dirty="0">
                <a:solidFill>
                  <a:srgbClr val="FFC000"/>
                </a:solidFill>
                <a:cs typeface="Tahoma" charset="0"/>
              </a:rPr>
              <a:t>REPLICATION</a:t>
            </a:r>
            <a:r>
              <a:rPr lang="en-US" sz="2400" dirty="0">
                <a:cs typeface="Tahoma" charset="0"/>
              </a:rPr>
              <a:t>.  </a:t>
            </a:r>
            <a:endParaRPr lang="en-CA" sz="2400" dirty="0">
              <a:cs typeface="Tahoma" charset="0"/>
            </a:endParaRPr>
          </a:p>
          <a:p>
            <a:pPr marL="0" indent="0" eaLnBrk="1" hangingPunct="1">
              <a:lnSpc>
                <a:spcPct val="90000"/>
              </a:lnSpc>
              <a:buFontTx/>
              <a:buChar char="-"/>
            </a:pPr>
            <a:endParaRPr lang="en-CA" sz="2000" dirty="0">
              <a:ea typeface="ＭＳ Ｐゴシック" charset="-128"/>
            </a:endParaRPr>
          </a:p>
        </p:txBody>
      </p:sp>
      <p:sp>
        <p:nvSpPr>
          <p:cNvPr id="15362" name="Title 2"/>
          <p:cNvSpPr>
            <a:spLocks noGrp="1"/>
          </p:cNvSpPr>
          <p:nvPr>
            <p:ph type="title"/>
          </p:nvPr>
        </p:nvSpPr>
        <p:spPr/>
        <p:txBody>
          <a:bodyPr/>
          <a:lstStyle/>
          <a:p>
            <a:pPr eaLnBrk="1" hangingPunct="1"/>
            <a:r>
              <a:rPr lang="en-CA" dirty="0">
                <a:ea typeface="ＭＳ Ｐゴシック" charset="-128"/>
              </a:rPr>
              <a:t>DNA Replication </a:t>
            </a:r>
            <a:r>
              <a:rPr lang="en-CA" dirty="0">
                <a:ea typeface="ＭＳ Ｐゴシック" charset="-128"/>
                <a:hlinkClick r:id="rId2"/>
              </a:rPr>
              <a:t>ANIMATION</a:t>
            </a:r>
            <a:endParaRPr lang="en-CA" dirty="0">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recombinant DNA diagram"/>
          <p:cNvPicPr>
            <a:picLocks noChangeAspect="1" noChangeArrowheads="1"/>
          </p:cNvPicPr>
          <p:nvPr/>
        </p:nvPicPr>
        <p:blipFill>
          <a:blip r:embed="rId2"/>
          <a:srcRect/>
          <a:stretch>
            <a:fillRect/>
          </a:stretch>
        </p:blipFill>
        <p:spPr bwMode="auto">
          <a:xfrm>
            <a:off x="971550" y="260350"/>
            <a:ext cx="5400675" cy="68008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250825" y="260350"/>
            <a:ext cx="7669213" cy="646113"/>
          </a:xfrm>
          <a:prstGeom prst="rect">
            <a:avLst/>
          </a:prstGeom>
          <a:noFill/>
          <a:ln w="9525">
            <a:noFill/>
            <a:miter lim="800000"/>
            <a:headEnd/>
            <a:tailEnd/>
          </a:ln>
        </p:spPr>
        <p:txBody>
          <a:bodyPr>
            <a:spAutoFit/>
          </a:bodyPr>
          <a:lstStyle/>
          <a:p>
            <a:r>
              <a:rPr lang="en-US" sz="3600" b="1"/>
              <a:t>B.  Polymerase Chain Reaction (PCR)</a:t>
            </a:r>
            <a:endParaRPr lang="en-CA" sz="3600"/>
          </a:p>
        </p:txBody>
      </p:sp>
      <p:sp>
        <p:nvSpPr>
          <p:cNvPr id="3" name="Rectangle 2"/>
          <p:cNvSpPr/>
          <p:nvPr/>
        </p:nvSpPr>
        <p:spPr>
          <a:xfrm>
            <a:off x="250825" y="1196975"/>
            <a:ext cx="8642350" cy="5016500"/>
          </a:xfrm>
          <a:prstGeom prst="rect">
            <a:avLst/>
          </a:prstGeom>
        </p:spPr>
        <p:txBody>
          <a:bodyPr>
            <a:spAutoFit/>
          </a:bodyPr>
          <a:lstStyle/>
          <a:p>
            <a:pPr marL="742950" indent="-742950" fontAlgn="auto">
              <a:spcBef>
                <a:spcPts val="0"/>
              </a:spcBef>
              <a:spcAft>
                <a:spcPts val="0"/>
              </a:spcAft>
              <a:buFontTx/>
              <a:buAutoNum type="arabicPeriod"/>
              <a:defRPr/>
            </a:pPr>
            <a:r>
              <a:rPr lang="en-CA" sz="4000" dirty="0">
                <a:latin typeface="+mn-lt"/>
                <a:ea typeface="+mn-ea"/>
              </a:rPr>
              <a:t>PCR can also make </a:t>
            </a:r>
            <a:r>
              <a:rPr lang="en-CA" sz="4000" dirty="0">
                <a:solidFill>
                  <a:srgbClr val="FFC000"/>
                </a:solidFill>
                <a:latin typeface="+mn-lt"/>
                <a:ea typeface="+mn-ea"/>
              </a:rPr>
              <a:t>large</a:t>
            </a:r>
            <a:r>
              <a:rPr lang="en-CA" sz="4000" dirty="0">
                <a:latin typeface="+mn-lt"/>
                <a:ea typeface="+mn-ea"/>
              </a:rPr>
              <a:t> amounts of a desired </a:t>
            </a:r>
            <a:r>
              <a:rPr lang="en-CA" sz="4000" dirty="0">
                <a:solidFill>
                  <a:srgbClr val="FFC000"/>
                </a:solidFill>
                <a:latin typeface="+mn-lt"/>
                <a:ea typeface="+mn-ea"/>
              </a:rPr>
              <a:t>gene</a:t>
            </a:r>
            <a:r>
              <a:rPr lang="en-CA" sz="4000" dirty="0">
                <a:latin typeface="+mn-lt"/>
                <a:ea typeface="+mn-ea"/>
              </a:rPr>
              <a:t> or piece of </a:t>
            </a:r>
            <a:r>
              <a:rPr lang="en-CA" sz="4000" dirty="0">
                <a:solidFill>
                  <a:srgbClr val="FFC000"/>
                </a:solidFill>
                <a:latin typeface="+mn-lt"/>
                <a:ea typeface="+mn-ea"/>
              </a:rPr>
              <a:t>DNA</a:t>
            </a:r>
            <a:r>
              <a:rPr lang="en-CA" sz="4000" dirty="0">
                <a:latin typeface="+mn-lt"/>
                <a:ea typeface="+mn-ea"/>
              </a:rPr>
              <a:t>.  </a:t>
            </a:r>
          </a:p>
          <a:p>
            <a:pPr fontAlgn="auto">
              <a:spcBef>
                <a:spcPts val="0"/>
              </a:spcBef>
              <a:spcAft>
                <a:spcPts val="0"/>
              </a:spcAft>
              <a:defRPr/>
            </a:pPr>
            <a:endParaRPr lang="en-CA" sz="4000" dirty="0">
              <a:latin typeface="+mn-lt"/>
              <a:ea typeface="+mn-ea"/>
            </a:endParaRPr>
          </a:p>
          <a:p>
            <a:pPr fontAlgn="auto">
              <a:spcBef>
                <a:spcPts val="0"/>
              </a:spcBef>
              <a:spcAft>
                <a:spcPts val="0"/>
              </a:spcAft>
              <a:defRPr/>
            </a:pPr>
            <a:r>
              <a:rPr lang="en-CA" sz="4000" dirty="0">
                <a:latin typeface="+mn-lt"/>
                <a:ea typeface="+mn-ea"/>
              </a:rPr>
              <a:t>2.   PCR can be done </a:t>
            </a:r>
            <a:r>
              <a:rPr lang="en-CA" sz="4000" dirty="0">
                <a:solidFill>
                  <a:srgbClr val="FFC000"/>
                </a:solidFill>
                <a:latin typeface="+mn-lt"/>
                <a:ea typeface="+mn-ea"/>
              </a:rPr>
              <a:t>without</a:t>
            </a:r>
            <a:r>
              <a:rPr lang="en-CA" sz="4000" dirty="0">
                <a:latin typeface="+mn-lt"/>
                <a:ea typeface="+mn-ea"/>
              </a:rPr>
              <a:t> bacteria, inside test tubes, and can </a:t>
            </a:r>
            <a:r>
              <a:rPr lang="en-CA" sz="4000" dirty="0">
                <a:solidFill>
                  <a:srgbClr val="FFC000"/>
                </a:solidFill>
                <a:latin typeface="+mn-lt"/>
                <a:ea typeface="+mn-ea"/>
              </a:rPr>
              <a:t>amplify</a:t>
            </a:r>
            <a:r>
              <a:rPr lang="en-CA" sz="4000" dirty="0">
                <a:latin typeface="+mn-lt"/>
                <a:ea typeface="+mn-ea"/>
              </a:rPr>
              <a:t> billions of times samples with very little DNA (e.g. a single hair from a crime scene, or inside some fossils).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719138" y="260350"/>
            <a:ext cx="7308850" cy="6494463"/>
          </a:xfrm>
          <a:prstGeom prst="rect">
            <a:avLst/>
          </a:prstGeom>
          <a:noFill/>
          <a:ln w="9525">
            <a:noFill/>
            <a:miter lim="800000"/>
            <a:headEnd/>
            <a:tailEnd/>
          </a:ln>
        </p:spPr>
        <p:txBody>
          <a:bodyPr>
            <a:spAutoFit/>
          </a:bodyPr>
          <a:lstStyle/>
          <a:p>
            <a:r>
              <a:rPr lang="en-US" sz="3200" b="1" dirty="0"/>
              <a:t>3.  PCR makes huge amounts of any gene, quickly by:</a:t>
            </a:r>
            <a:endParaRPr lang="en-CA" sz="3200" dirty="0"/>
          </a:p>
          <a:p>
            <a:pPr lvl="1"/>
            <a:r>
              <a:rPr lang="en-US" sz="3200" b="1" dirty="0"/>
              <a:t>a.	</a:t>
            </a:r>
            <a:r>
              <a:rPr lang="en-US" sz="3200" b="1" dirty="0">
                <a:solidFill>
                  <a:srgbClr val="FFC000"/>
                </a:solidFill>
              </a:rPr>
              <a:t>Heat</a:t>
            </a:r>
            <a:r>
              <a:rPr lang="en-US" sz="3200" b="1" dirty="0"/>
              <a:t> the DNA to about </a:t>
            </a:r>
            <a:r>
              <a:rPr lang="en-US" sz="3200" b="1" dirty="0">
                <a:solidFill>
                  <a:srgbClr val="FFC000"/>
                </a:solidFill>
              </a:rPr>
              <a:t>93</a:t>
            </a:r>
            <a:r>
              <a:rPr lang="en-US" sz="3200" b="1" dirty="0"/>
              <a:t>ºC, which unwinds the DNA and separates the two strands.</a:t>
            </a:r>
            <a:endParaRPr lang="en-CA" sz="3200" dirty="0"/>
          </a:p>
          <a:p>
            <a:pPr lvl="1"/>
            <a:r>
              <a:rPr lang="en-US" sz="3200" b="1" dirty="0"/>
              <a:t>b.	Add some </a:t>
            </a:r>
            <a:r>
              <a:rPr lang="en-US" sz="3200" b="1" dirty="0">
                <a:solidFill>
                  <a:srgbClr val="FFC000"/>
                </a:solidFill>
              </a:rPr>
              <a:t>replication</a:t>
            </a:r>
            <a:r>
              <a:rPr lang="en-US" sz="3200" b="1" dirty="0"/>
              <a:t> primers, and allow to </a:t>
            </a:r>
            <a:r>
              <a:rPr lang="en-US" sz="3200" b="1" dirty="0">
                <a:solidFill>
                  <a:srgbClr val="FFC000"/>
                </a:solidFill>
              </a:rPr>
              <a:t>cool</a:t>
            </a:r>
            <a:endParaRPr lang="en-CA" sz="3200" dirty="0">
              <a:solidFill>
                <a:srgbClr val="FFC000"/>
              </a:solidFill>
            </a:endParaRPr>
          </a:p>
          <a:p>
            <a:pPr lvl="1"/>
            <a:r>
              <a:rPr lang="en-US" sz="3200" b="1" dirty="0"/>
              <a:t>c.	Add heat resistant </a:t>
            </a:r>
            <a:r>
              <a:rPr lang="en-US" sz="3200" b="1" dirty="0">
                <a:solidFill>
                  <a:srgbClr val="FFC000"/>
                </a:solidFill>
              </a:rPr>
              <a:t>DNA polymerase</a:t>
            </a:r>
            <a:r>
              <a:rPr lang="en-US" sz="3200" b="1" dirty="0"/>
              <a:t> (</a:t>
            </a:r>
            <a:r>
              <a:rPr lang="en-US" sz="3200" b="1" dirty="0" err="1"/>
              <a:t>Taq</a:t>
            </a:r>
            <a:r>
              <a:rPr lang="en-US" sz="3200" b="1" dirty="0"/>
              <a:t> polymerase) (the replication enzyme) and free nucleotides.  The DNA will </a:t>
            </a:r>
            <a:r>
              <a:rPr lang="en-US" sz="3200" b="1" dirty="0">
                <a:solidFill>
                  <a:srgbClr val="FFC000"/>
                </a:solidFill>
              </a:rPr>
              <a:t>copy</a:t>
            </a:r>
            <a:r>
              <a:rPr lang="en-US" sz="3200" b="1" dirty="0"/>
              <a:t> itself.</a:t>
            </a:r>
            <a:endParaRPr lang="en-CA" sz="3200" dirty="0"/>
          </a:p>
          <a:p>
            <a:pPr lvl="1"/>
            <a:r>
              <a:rPr lang="en-US" sz="3200" b="1" dirty="0"/>
              <a:t>d.	</a:t>
            </a:r>
            <a:r>
              <a:rPr lang="en-US" sz="3200" b="1" dirty="0">
                <a:solidFill>
                  <a:srgbClr val="FFC000"/>
                </a:solidFill>
              </a:rPr>
              <a:t>Heat</a:t>
            </a:r>
            <a:r>
              <a:rPr lang="en-US" sz="3200" b="1" dirty="0"/>
              <a:t> and </a:t>
            </a:r>
            <a:r>
              <a:rPr lang="en-US" sz="3200" b="1" dirty="0">
                <a:solidFill>
                  <a:srgbClr val="FFC000"/>
                </a:solidFill>
              </a:rPr>
              <a:t>repeat</a:t>
            </a:r>
            <a:r>
              <a:rPr lang="en-US" sz="3200" b="1" dirty="0"/>
              <a:t>.  The DNA will go on doubling itself each </a:t>
            </a:r>
            <a:r>
              <a:rPr lang="ja-JP" altLang="en-US" sz="3200" b="1" dirty="0"/>
              <a:t>“</a:t>
            </a:r>
            <a:r>
              <a:rPr lang="en-US" altLang="ja-JP" sz="3200" b="1" dirty="0">
                <a:solidFill>
                  <a:srgbClr val="FFC000"/>
                </a:solidFill>
              </a:rPr>
              <a:t>generation</a:t>
            </a:r>
            <a:r>
              <a:rPr lang="ja-JP" altLang="en-US" sz="3200" b="1" dirty="0"/>
              <a:t>”</a:t>
            </a:r>
            <a:r>
              <a:rPr lang="en-US" altLang="ja-JP" sz="3200" b="1" dirty="0"/>
              <a:t>.</a:t>
            </a:r>
            <a:endParaRPr lang="en-CA" sz="3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PCR"/>
          <p:cNvPicPr>
            <a:picLocks noChangeAspect="1" noChangeArrowheads="1"/>
          </p:cNvPicPr>
          <p:nvPr/>
        </p:nvPicPr>
        <p:blipFill>
          <a:blip r:embed="rId2"/>
          <a:srcRect/>
          <a:stretch>
            <a:fillRect/>
          </a:stretch>
        </p:blipFill>
        <p:spPr bwMode="auto">
          <a:xfrm>
            <a:off x="611560" y="260648"/>
            <a:ext cx="4325937" cy="6248400"/>
          </a:xfrm>
          <a:prstGeom prst="rect">
            <a:avLst/>
          </a:prstGeom>
          <a:noFill/>
          <a:ln w="9525">
            <a:noFill/>
            <a:miter lim="800000"/>
            <a:headEnd/>
            <a:tailEnd/>
          </a:ln>
        </p:spPr>
      </p:pic>
      <p:sp>
        <p:nvSpPr>
          <p:cNvPr id="2" name="TextBox 1"/>
          <p:cNvSpPr txBox="1"/>
          <p:nvPr/>
        </p:nvSpPr>
        <p:spPr>
          <a:xfrm>
            <a:off x="5652120" y="3068960"/>
            <a:ext cx="1386843" cy="369332"/>
          </a:xfrm>
          <a:prstGeom prst="rect">
            <a:avLst/>
          </a:prstGeom>
          <a:noFill/>
        </p:spPr>
        <p:txBody>
          <a:bodyPr wrap="none" rtlCol="0">
            <a:spAutoFit/>
          </a:bodyPr>
          <a:lstStyle/>
          <a:p>
            <a:r>
              <a:rPr lang="en-US" dirty="0">
                <a:hlinkClick r:id="rId3"/>
              </a:rPr>
              <a:t>ANIMATION</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539750" y="549275"/>
            <a:ext cx="7993063" cy="5693867"/>
          </a:xfrm>
          <a:prstGeom prst="rect">
            <a:avLst/>
          </a:prstGeom>
          <a:noFill/>
          <a:ln w="9525">
            <a:noFill/>
            <a:miter lim="800000"/>
            <a:headEnd/>
            <a:tailEnd/>
          </a:ln>
        </p:spPr>
        <p:txBody>
          <a:bodyPr>
            <a:spAutoFit/>
          </a:bodyPr>
          <a:lstStyle/>
          <a:p>
            <a:r>
              <a:rPr lang="en-US" sz="2800" b="1" dirty="0"/>
              <a:t>4.   After PCR has been performed, a variety of thing can be done:</a:t>
            </a:r>
            <a:endParaRPr lang="en-CA" sz="2800" dirty="0"/>
          </a:p>
          <a:p>
            <a:pPr marL="971550" lvl="1" indent="-514350">
              <a:buFontTx/>
              <a:buAutoNum type="alphaLcPeriod"/>
            </a:pPr>
            <a:r>
              <a:rPr lang="en-US" sz="2800" b="1" dirty="0"/>
              <a:t>Sequence of bases on DNA can be determined (e.g. using the </a:t>
            </a:r>
            <a:r>
              <a:rPr lang="ja-JP" altLang="en-US" sz="2800" b="1" dirty="0"/>
              <a:t>“</a:t>
            </a:r>
            <a:r>
              <a:rPr lang="en-US" altLang="ja-JP" sz="2800" b="1" dirty="0">
                <a:solidFill>
                  <a:srgbClr val="FFC000"/>
                </a:solidFill>
              </a:rPr>
              <a:t>Sanger Method</a:t>
            </a:r>
            <a:r>
              <a:rPr lang="ja-JP" altLang="en-US" sz="2800" b="1" dirty="0"/>
              <a:t>”</a:t>
            </a:r>
            <a:r>
              <a:rPr lang="en-US" altLang="ja-JP" sz="2800" b="1" dirty="0"/>
              <a:t>) and is useful for:</a:t>
            </a:r>
          </a:p>
          <a:p>
            <a:pPr lvl="3"/>
            <a:r>
              <a:rPr lang="en-US" sz="2800" b="1" dirty="0" err="1"/>
              <a:t>i</a:t>
            </a:r>
            <a:r>
              <a:rPr lang="en-US" sz="2800" b="1" dirty="0"/>
              <a:t>.  Study </a:t>
            </a:r>
            <a:r>
              <a:rPr lang="en-US" sz="2800" b="1" dirty="0">
                <a:solidFill>
                  <a:srgbClr val="FFC000"/>
                </a:solidFill>
              </a:rPr>
              <a:t>evolutionary</a:t>
            </a:r>
            <a:r>
              <a:rPr lang="en-US" sz="2800" b="1" dirty="0"/>
              <a:t> relationships between organisms (e.g. humans and chimpanzees), and trace the </a:t>
            </a:r>
            <a:r>
              <a:rPr lang="en-US" sz="2800" b="1" dirty="0">
                <a:solidFill>
                  <a:srgbClr val="FFC000"/>
                </a:solidFill>
              </a:rPr>
              <a:t>origin</a:t>
            </a:r>
            <a:r>
              <a:rPr lang="en-US" sz="2800" b="1" dirty="0"/>
              <a:t> of human races.</a:t>
            </a:r>
            <a:endParaRPr lang="en-CA" sz="2800" dirty="0"/>
          </a:p>
          <a:p>
            <a:pPr lvl="3"/>
            <a:r>
              <a:rPr lang="en-US" sz="2800" b="1" dirty="0"/>
              <a:t>ii.  </a:t>
            </a:r>
            <a:r>
              <a:rPr lang="en-US" sz="2800" b="1" dirty="0">
                <a:solidFill>
                  <a:srgbClr val="FFC000"/>
                </a:solidFill>
              </a:rPr>
              <a:t>Map</a:t>
            </a:r>
            <a:r>
              <a:rPr lang="en-US" sz="2800" b="1" dirty="0"/>
              <a:t> every single nucleotide on all human chromosomes (</a:t>
            </a:r>
            <a:r>
              <a:rPr lang="ja-JP" altLang="en-US" sz="2800" b="1" dirty="0"/>
              <a:t>“</a:t>
            </a:r>
            <a:r>
              <a:rPr lang="en-US" altLang="ja-JP" sz="2800" b="1" dirty="0"/>
              <a:t>the </a:t>
            </a:r>
            <a:r>
              <a:rPr lang="en-US" altLang="ja-JP" sz="2800" b="1" dirty="0">
                <a:solidFill>
                  <a:srgbClr val="FFC000"/>
                </a:solidFill>
              </a:rPr>
              <a:t>Human Genome Project</a:t>
            </a:r>
            <a:r>
              <a:rPr lang="ja-JP" altLang="en-US" sz="2800" b="1" dirty="0"/>
              <a:t>”</a:t>
            </a:r>
            <a:r>
              <a:rPr lang="en-US" altLang="ja-JP" sz="2800" b="1" dirty="0"/>
              <a:t>)</a:t>
            </a:r>
            <a:endParaRPr lang="en-CA" altLang="ja-JP" sz="2800" dirty="0"/>
          </a:p>
          <a:p>
            <a:pPr marL="1428750" lvl="2" indent="-514350">
              <a:buFontTx/>
              <a:buAutoNum type="alphaLcPeriod"/>
            </a:pPr>
            <a:endParaRPr lang="en-CA"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468313" y="620713"/>
            <a:ext cx="8351837" cy="5632450"/>
          </a:xfrm>
          <a:prstGeom prst="rect">
            <a:avLst/>
          </a:prstGeom>
          <a:noFill/>
          <a:ln w="9525">
            <a:noFill/>
            <a:miter lim="800000"/>
            <a:headEnd/>
            <a:tailEnd/>
          </a:ln>
        </p:spPr>
        <p:txBody>
          <a:bodyPr>
            <a:spAutoFit/>
          </a:bodyPr>
          <a:lstStyle/>
          <a:p>
            <a:r>
              <a:rPr lang="en-CA" sz="3600" dirty="0"/>
              <a:t>b.	DNA can be analyzed using a </a:t>
            </a:r>
            <a:r>
              <a:rPr lang="en-CA" sz="3600" dirty="0">
                <a:solidFill>
                  <a:srgbClr val="FFC000"/>
                </a:solidFill>
              </a:rPr>
              <a:t>DNA probe </a:t>
            </a:r>
            <a:endParaRPr lang="en-CA" sz="3600" dirty="0"/>
          </a:p>
          <a:p>
            <a:pPr lvl="1"/>
            <a:r>
              <a:rPr lang="en-CA" sz="3600" dirty="0" err="1"/>
              <a:t>i</a:t>
            </a:r>
            <a:r>
              <a:rPr lang="en-CA" sz="3600" dirty="0"/>
              <a:t>.	DNA probe is a specially synthesized </a:t>
            </a:r>
            <a:r>
              <a:rPr lang="en-CA" sz="3600" dirty="0">
                <a:solidFill>
                  <a:srgbClr val="FFC000"/>
                </a:solidFill>
              </a:rPr>
              <a:t>single </a:t>
            </a:r>
            <a:r>
              <a:rPr lang="en-CA" sz="3600" dirty="0"/>
              <a:t>strand of </a:t>
            </a:r>
            <a:r>
              <a:rPr lang="en-CA" sz="3600" dirty="0">
                <a:solidFill>
                  <a:srgbClr val="FFC000"/>
                </a:solidFill>
              </a:rPr>
              <a:t>radioactive</a:t>
            </a:r>
            <a:r>
              <a:rPr lang="en-CA" sz="3600" dirty="0"/>
              <a:t> DNA nucleotides that will bind to a </a:t>
            </a:r>
            <a:r>
              <a:rPr lang="en-CA" sz="3600" dirty="0">
                <a:solidFill>
                  <a:srgbClr val="FFC000"/>
                </a:solidFill>
              </a:rPr>
              <a:t>complementary </a:t>
            </a:r>
            <a:r>
              <a:rPr lang="en-CA" sz="3600" dirty="0"/>
              <a:t>DNA strand on the DNA being tested.  </a:t>
            </a:r>
          </a:p>
          <a:p>
            <a:pPr lvl="1"/>
            <a:r>
              <a:rPr lang="en-CA" sz="3600" dirty="0"/>
              <a:t>ii.	This can be used to detect </a:t>
            </a:r>
            <a:r>
              <a:rPr lang="en-CA" sz="3600" dirty="0">
                <a:solidFill>
                  <a:srgbClr val="FFC000"/>
                </a:solidFill>
              </a:rPr>
              <a:t>viral </a:t>
            </a:r>
            <a:r>
              <a:rPr lang="en-CA" sz="3600" dirty="0"/>
              <a:t>infections, diagnose </a:t>
            </a:r>
            <a:r>
              <a:rPr lang="en-CA" sz="3600" dirty="0">
                <a:solidFill>
                  <a:srgbClr val="FFC000"/>
                </a:solidFill>
              </a:rPr>
              <a:t>genetic</a:t>
            </a:r>
            <a:r>
              <a:rPr lang="en-CA" sz="3600" dirty="0"/>
              <a:t> disorders, and diagnose some </a:t>
            </a:r>
            <a:r>
              <a:rPr lang="en-CA" sz="3600" dirty="0">
                <a:solidFill>
                  <a:srgbClr val="FFC000"/>
                </a:solidFill>
              </a:rPr>
              <a:t>cancers</a:t>
            </a:r>
            <a:r>
              <a:rPr lang="en-CA" dirty="0"/>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0825" y="404813"/>
            <a:ext cx="8642350" cy="6740307"/>
          </a:xfrm>
          <a:prstGeom prst="rect">
            <a:avLst/>
          </a:prstGeom>
          <a:noFill/>
          <a:ln w="9525">
            <a:noFill/>
            <a:miter lim="800000"/>
            <a:headEnd/>
            <a:tailEnd/>
          </a:ln>
        </p:spPr>
        <p:txBody>
          <a:bodyPr>
            <a:spAutoFit/>
          </a:bodyPr>
          <a:lstStyle/>
          <a:p>
            <a:r>
              <a:rPr lang="en-US" sz="3200" b="1" dirty="0"/>
              <a:t>c.  Comparing DNA from two different organisms by using </a:t>
            </a:r>
            <a:r>
              <a:rPr lang="en-US" sz="3200" b="1" dirty="0">
                <a:solidFill>
                  <a:srgbClr val="FFC000"/>
                </a:solidFill>
              </a:rPr>
              <a:t>RFLP</a:t>
            </a:r>
            <a:r>
              <a:rPr lang="en-US" sz="3200" b="1" dirty="0"/>
              <a:t> analysis.  (</a:t>
            </a:r>
            <a:r>
              <a:rPr lang="en-US" sz="3200" b="1" dirty="0">
                <a:solidFill>
                  <a:srgbClr val="FFC000"/>
                </a:solidFill>
              </a:rPr>
              <a:t>Restriction Fragment Length Polymorphisms</a:t>
            </a:r>
            <a:r>
              <a:rPr lang="en-US" sz="3200" b="1" dirty="0"/>
              <a:t>)</a:t>
            </a:r>
            <a:endParaRPr lang="en-CA" sz="3200" dirty="0"/>
          </a:p>
          <a:p>
            <a:pPr marL="1028700" lvl="1" indent="-571500">
              <a:buFontTx/>
              <a:buAutoNum type="romanLcPeriod"/>
            </a:pPr>
            <a:r>
              <a:rPr lang="en-US" sz="2800" b="1" dirty="0"/>
              <a:t>This can provide a </a:t>
            </a:r>
            <a:r>
              <a:rPr lang="ja-JP" altLang="en-US" sz="2800" b="1" dirty="0"/>
              <a:t>“</a:t>
            </a:r>
            <a:r>
              <a:rPr lang="en-US" altLang="ja-JP" sz="2800" b="1" dirty="0">
                <a:solidFill>
                  <a:srgbClr val="FFC000"/>
                </a:solidFill>
              </a:rPr>
              <a:t>DNA fingerprint</a:t>
            </a:r>
            <a:r>
              <a:rPr lang="ja-JP" altLang="en-US" sz="2800" b="1" dirty="0"/>
              <a:t>”</a:t>
            </a:r>
            <a:r>
              <a:rPr lang="en-US" altLang="ja-JP" sz="2800" b="1" dirty="0"/>
              <a:t> that is unique to each individual (except identical twins).  </a:t>
            </a:r>
          </a:p>
          <a:p>
            <a:pPr lvl="1"/>
            <a:endParaRPr lang="en-US" altLang="ja-JP" sz="2800" b="1" dirty="0"/>
          </a:p>
          <a:p>
            <a:pPr marL="1028700" lvl="1" indent="-571500">
              <a:buFontTx/>
              <a:buAutoNum type="romanLcPeriod" startAt="2"/>
            </a:pPr>
            <a:r>
              <a:rPr lang="en-US" sz="2800" b="1" dirty="0"/>
              <a:t>RFLP analysis uses specific </a:t>
            </a:r>
            <a:r>
              <a:rPr lang="en-US" sz="2800" b="1" dirty="0">
                <a:solidFill>
                  <a:srgbClr val="FFC000"/>
                </a:solidFill>
              </a:rPr>
              <a:t>restriction</a:t>
            </a:r>
            <a:r>
              <a:rPr lang="en-US" sz="2800" b="1" dirty="0"/>
              <a:t> enzymes that cut DNA at specific sequences.</a:t>
            </a:r>
          </a:p>
          <a:p>
            <a:pPr marL="1028700" lvl="1" indent="-571500"/>
            <a:endParaRPr lang="en-CA" sz="1600" dirty="0"/>
          </a:p>
          <a:p>
            <a:pPr marL="1028700" lvl="1" indent="-571500">
              <a:buFontTx/>
              <a:buAutoNum type="romanLcPeriod" startAt="3"/>
            </a:pPr>
            <a:r>
              <a:rPr lang="en-US" sz="2800" b="1" dirty="0"/>
              <a:t>This produces fragments that, when separated using </a:t>
            </a:r>
            <a:r>
              <a:rPr lang="en-US" sz="2800" b="1" dirty="0">
                <a:solidFill>
                  <a:srgbClr val="FFC000"/>
                </a:solidFill>
              </a:rPr>
              <a:t>gel electrophoresis</a:t>
            </a:r>
            <a:r>
              <a:rPr lang="en-US" sz="2800" b="1" dirty="0"/>
              <a:t>, produce patterns of bands that can be compared to another person</a:t>
            </a:r>
            <a:r>
              <a:rPr lang="ja-JP" altLang="en-US" sz="2800" b="1" dirty="0"/>
              <a:t>’</a:t>
            </a:r>
            <a:r>
              <a:rPr lang="en-US" altLang="ja-JP" sz="2800" b="1" dirty="0"/>
              <a:t>s pattern of bands </a:t>
            </a:r>
            <a:r>
              <a:rPr lang="en-US" altLang="ja-JP" sz="2800" b="1" dirty="0">
                <a:hlinkClick r:id="rId2"/>
              </a:rPr>
              <a:t>ANIMATION</a:t>
            </a:r>
            <a:endParaRPr lang="en-US" altLang="ja-JP" sz="2800" b="1" dirty="0"/>
          </a:p>
          <a:p>
            <a:pPr marL="1028700" lvl="1" indent="-571500">
              <a:buFontTx/>
              <a:buAutoNum type="romanLcPeriod" startAt="3"/>
            </a:pPr>
            <a:endParaRPr lang="en-CA" sz="4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179512" y="474662"/>
            <a:ext cx="8352928" cy="3970318"/>
          </a:xfrm>
          <a:prstGeom prst="rect">
            <a:avLst/>
          </a:prstGeom>
          <a:noFill/>
          <a:ln w="9525">
            <a:noFill/>
            <a:miter lim="800000"/>
            <a:headEnd/>
            <a:tailEnd/>
          </a:ln>
        </p:spPr>
        <p:txBody>
          <a:bodyPr wrap="square">
            <a:spAutoFit/>
          </a:bodyPr>
          <a:lstStyle/>
          <a:p>
            <a:endParaRPr lang="en-CA" altLang="ja-JP" sz="2800" dirty="0"/>
          </a:p>
          <a:p>
            <a:pPr marL="571500" indent="-571500">
              <a:buAutoNum type="romanLcPeriod" startAt="4"/>
            </a:pPr>
            <a:r>
              <a:rPr lang="en-US" sz="2800" b="1" dirty="0"/>
              <a:t>If the band pattern is </a:t>
            </a:r>
            <a:r>
              <a:rPr lang="en-US" sz="2800" b="1" dirty="0">
                <a:solidFill>
                  <a:srgbClr val="FFC000"/>
                </a:solidFill>
              </a:rPr>
              <a:t>identical</a:t>
            </a:r>
            <a:r>
              <a:rPr lang="en-US" sz="2800" b="1" dirty="0"/>
              <a:t>, the DNA must 	have come from the same </a:t>
            </a:r>
            <a:r>
              <a:rPr lang="en-US" sz="2800" b="1" dirty="0">
                <a:solidFill>
                  <a:srgbClr val="FFC000"/>
                </a:solidFill>
              </a:rPr>
              <a:t>person</a:t>
            </a:r>
            <a:r>
              <a:rPr lang="en-US" sz="2800" b="1" dirty="0"/>
              <a:t>.</a:t>
            </a:r>
          </a:p>
          <a:p>
            <a:endParaRPr lang="en-CA" sz="2800" dirty="0"/>
          </a:p>
          <a:p>
            <a:pPr marL="571500" indent="-571500">
              <a:buAutoNum type="romanLcPeriod" startAt="4"/>
            </a:pPr>
            <a:r>
              <a:rPr lang="en-US" sz="2800" b="1" dirty="0"/>
              <a:t>This can be used to identify a </a:t>
            </a:r>
            <a:r>
              <a:rPr lang="en-US" sz="2800" b="1" dirty="0">
                <a:solidFill>
                  <a:srgbClr val="FFC000"/>
                </a:solidFill>
              </a:rPr>
              <a:t>criminal</a:t>
            </a:r>
            <a:r>
              <a:rPr lang="en-US" sz="2800" b="1" dirty="0"/>
              <a:t> from a blood or semen stain.  It can also determine who the </a:t>
            </a:r>
            <a:r>
              <a:rPr lang="en-US" sz="2800" b="1" dirty="0">
                <a:solidFill>
                  <a:srgbClr val="FFC000"/>
                </a:solidFill>
              </a:rPr>
              <a:t>father</a:t>
            </a:r>
            <a:r>
              <a:rPr lang="en-US" sz="2800" b="1" dirty="0"/>
              <a:t> of a child is, with a high degree of accuracy.</a:t>
            </a:r>
          </a:p>
          <a:p>
            <a:r>
              <a:rPr lang="en-US" sz="2800" b="1" dirty="0">
                <a:hlinkClick r:id="rId2"/>
              </a:rPr>
              <a:t>ANIMATION</a:t>
            </a:r>
            <a:r>
              <a:rPr lang="en-US" sz="2800" b="1" dirty="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1"/>
          <p:cNvSpPr txBox="1">
            <a:spLocks noChangeArrowheads="1"/>
          </p:cNvSpPr>
          <p:nvPr/>
        </p:nvSpPr>
        <p:spPr bwMode="auto">
          <a:xfrm>
            <a:off x="5508625" y="132974"/>
            <a:ext cx="3635375" cy="3046988"/>
          </a:xfrm>
          <a:prstGeom prst="rect">
            <a:avLst/>
          </a:prstGeom>
          <a:noFill/>
          <a:ln w="9525">
            <a:noFill/>
            <a:miter lim="800000"/>
            <a:headEnd/>
            <a:tailEnd/>
          </a:ln>
        </p:spPr>
        <p:txBody>
          <a:bodyPr>
            <a:spAutoFit/>
          </a:bodyPr>
          <a:lstStyle/>
          <a:p>
            <a:r>
              <a:rPr lang="en-CA" sz="2400" b="1" u="sng" dirty="0"/>
              <a:t>Paternity testing by RFLP </a:t>
            </a:r>
          </a:p>
          <a:p>
            <a:r>
              <a:rPr lang="en-CA" sz="2400" b="1" u="sng" dirty="0"/>
              <a:t>Analysis</a:t>
            </a:r>
            <a:endParaRPr lang="en-CA" sz="2400" i="1" dirty="0"/>
          </a:p>
          <a:p>
            <a:r>
              <a:rPr lang="en-CA" sz="2400" i="1" dirty="0"/>
              <a:t>Outcome 1– alleged father excluded</a:t>
            </a:r>
          </a:p>
          <a:p>
            <a:r>
              <a:rPr lang="en-CA" sz="2400" i="1" dirty="0"/>
              <a:t>Outcome 2 – alleged father excluded</a:t>
            </a:r>
          </a:p>
          <a:p>
            <a:r>
              <a:rPr lang="en-CA" sz="2400" i="1" dirty="0"/>
              <a:t>Outcome 3 – Alleged father confirmed</a:t>
            </a:r>
            <a:endParaRPr lang="en-CA" sz="2400" dirty="0"/>
          </a:p>
        </p:txBody>
      </p:sp>
      <p:pic>
        <p:nvPicPr>
          <p:cNvPr id="2" name="Picture 1">
            <a:extLst>
              <a:ext uri="{FF2B5EF4-FFF2-40B4-BE49-F238E27FC236}">
                <a16:creationId xmlns:a16="http://schemas.microsoft.com/office/drawing/2014/main" id="{5AD9A1D1-91BB-5C45-8957-D009161F66E8}"/>
              </a:ext>
            </a:extLst>
          </p:cNvPr>
          <p:cNvPicPr>
            <a:picLocks noChangeAspect="1"/>
          </p:cNvPicPr>
          <p:nvPr/>
        </p:nvPicPr>
        <p:blipFill>
          <a:blip r:embed="rId2"/>
          <a:stretch>
            <a:fillRect/>
          </a:stretch>
        </p:blipFill>
        <p:spPr>
          <a:xfrm>
            <a:off x="251519" y="132974"/>
            <a:ext cx="5080615" cy="329602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288" y="620713"/>
            <a:ext cx="8064500" cy="6124754"/>
          </a:xfrm>
          <a:prstGeom prst="rect">
            <a:avLst/>
          </a:prstGeom>
        </p:spPr>
        <p:txBody>
          <a:bodyPr>
            <a:spAutoFit/>
          </a:bodyPr>
          <a:lstStyle/>
          <a:p>
            <a:pPr marL="1028700" lvl="1" indent="-571500" fontAlgn="auto">
              <a:spcBef>
                <a:spcPts val="0"/>
              </a:spcBef>
              <a:spcAft>
                <a:spcPts val="0"/>
              </a:spcAft>
              <a:buFontTx/>
              <a:buAutoNum type="romanLcPeriod" startAt="6"/>
              <a:defRPr/>
            </a:pPr>
            <a:r>
              <a:rPr lang="en-US" sz="2800" b="1" dirty="0">
                <a:latin typeface="+mn-lt"/>
                <a:ea typeface="+mn-ea"/>
              </a:rPr>
              <a:t>RFLP analysis is also used to see whether a person carries a gene for a </a:t>
            </a:r>
            <a:r>
              <a:rPr lang="en-US" sz="2800" b="1" dirty="0">
                <a:solidFill>
                  <a:srgbClr val="FFC000"/>
                </a:solidFill>
                <a:latin typeface="+mn-lt"/>
                <a:ea typeface="+mn-ea"/>
              </a:rPr>
              <a:t>genetic disorder </a:t>
            </a:r>
            <a:r>
              <a:rPr lang="en-US" sz="2800" b="1" dirty="0">
                <a:latin typeface="+mn-lt"/>
                <a:ea typeface="+mn-ea"/>
              </a:rPr>
              <a:t>like cystic-fibrosis or sickle-cell anemia, and can be used for prenatal diagnosis.</a:t>
            </a:r>
          </a:p>
          <a:p>
            <a:pPr fontAlgn="auto">
              <a:spcBef>
                <a:spcPts val="0"/>
              </a:spcBef>
              <a:spcAft>
                <a:spcPts val="0"/>
              </a:spcAft>
              <a:defRPr/>
            </a:pPr>
            <a:endParaRPr lang="en-CA" sz="2800" dirty="0">
              <a:latin typeface="+mn-lt"/>
              <a:ea typeface="+mn-ea"/>
            </a:endParaRPr>
          </a:p>
          <a:p>
            <a:pPr lvl="1" fontAlgn="auto">
              <a:spcBef>
                <a:spcPts val="0"/>
              </a:spcBef>
              <a:spcAft>
                <a:spcPts val="0"/>
              </a:spcAft>
              <a:defRPr/>
            </a:pPr>
            <a:r>
              <a:rPr lang="en-US" sz="2800" b="1" dirty="0">
                <a:latin typeface="+mn-lt"/>
                <a:ea typeface="+mn-ea"/>
              </a:rPr>
              <a:t>vii. RFLP analysis also contributes to our 	knowledge of </a:t>
            </a:r>
            <a:r>
              <a:rPr lang="en-US" sz="2800" b="1" dirty="0">
                <a:solidFill>
                  <a:srgbClr val="FFC000"/>
                </a:solidFill>
                <a:latin typeface="+mn-lt"/>
                <a:ea typeface="+mn-ea"/>
              </a:rPr>
              <a:t>evolution</a:t>
            </a:r>
            <a:r>
              <a:rPr lang="en-US" sz="2800" b="1" dirty="0">
                <a:latin typeface="+mn-lt"/>
                <a:ea typeface="+mn-ea"/>
              </a:rPr>
              <a:t> and </a:t>
            </a:r>
            <a:r>
              <a:rPr lang="en-US" sz="2800" b="1" dirty="0">
                <a:solidFill>
                  <a:srgbClr val="FFC000"/>
                </a:solidFill>
                <a:latin typeface="+mn-lt"/>
                <a:ea typeface="+mn-ea"/>
              </a:rPr>
              <a:t>evolutionary </a:t>
            </a:r>
            <a:r>
              <a:rPr lang="en-US" sz="2800" b="1" dirty="0">
                <a:latin typeface="+mn-lt"/>
                <a:ea typeface="+mn-ea"/>
              </a:rPr>
              <a:t>	relationships by comparing human and 	animal DNA.</a:t>
            </a:r>
          </a:p>
          <a:p>
            <a:pPr lvl="1" fontAlgn="auto">
              <a:spcBef>
                <a:spcPts val="0"/>
              </a:spcBef>
              <a:spcAft>
                <a:spcPts val="0"/>
              </a:spcAft>
              <a:defRPr/>
            </a:pPr>
            <a:endParaRPr lang="en-US" sz="2800" b="1" dirty="0">
              <a:latin typeface="+mn-lt"/>
              <a:ea typeface="+mn-ea"/>
            </a:endParaRPr>
          </a:p>
          <a:p>
            <a:pPr lvl="1" fontAlgn="auto">
              <a:spcBef>
                <a:spcPts val="0"/>
              </a:spcBef>
              <a:spcAft>
                <a:spcPts val="0"/>
              </a:spcAft>
              <a:defRPr/>
            </a:pPr>
            <a:r>
              <a:rPr lang="en-US" sz="2800" b="1" dirty="0">
                <a:latin typeface="+mn-lt"/>
                <a:ea typeface="+mn-ea"/>
              </a:rPr>
              <a:t>ETHICS of rDNA Tech (or later in unit)?</a:t>
            </a:r>
          </a:p>
          <a:p>
            <a:pPr lvl="1" fontAlgn="auto">
              <a:spcBef>
                <a:spcPts val="0"/>
              </a:spcBef>
              <a:spcAft>
                <a:spcPts val="0"/>
              </a:spcAft>
              <a:defRPr/>
            </a:pPr>
            <a:r>
              <a:rPr lang="en-CA" sz="2800" dirty="0">
                <a:latin typeface="+mn-lt"/>
                <a:ea typeface="+mn-ea"/>
                <a:hlinkClick r:id="rId2"/>
              </a:rPr>
              <a:t>ELSI ANIMATION</a:t>
            </a:r>
            <a:r>
              <a:rPr lang="en-CA" sz="2800" dirty="0">
                <a:latin typeface="+mn-lt"/>
                <a:ea typeface="+mn-ea"/>
              </a:rPr>
              <a:t> 	</a:t>
            </a:r>
            <a:r>
              <a:rPr lang="en-US" sz="2800" dirty="0">
                <a:latin typeface="Calibri"/>
                <a:cs typeface="Calibri"/>
                <a:hlinkClick r:id="rId3"/>
              </a:rPr>
              <a:t>Poll Everywhere </a:t>
            </a:r>
            <a:r>
              <a:rPr lang="en-US" sz="2800" dirty="0">
                <a:latin typeface="Calibri"/>
                <a:cs typeface="Calibri"/>
              </a:rPr>
              <a:t> Activity</a:t>
            </a:r>
          </a:p>
          <a:p>
            <a:pPr lvl="1" fontAlgn="auto">
              <a:spcBef>
                <a:spcPts val="0"/>
              </a:spcBef>
              <a:spcAft>
                <a:spcPts val="0"/>
              </a:spcAft>
              <a:defRPr/>
            </a:pPr>
            <a:r>
              <a:rPr lang="en-CA" sz="2800" dirty="0">
                <a:latin typeface="+mn-lt"/>
                <a:ea typeface="+mn-ea"/>
                <a:hlinkClick r:id="rId4"/>
              </a:rPr>
              <a:t>Biology Ethics</a:t>
            </a:r>
            <a:r>
              <a:rPr lang="en-CA" sz="2800" dirty="0">
                <a:latin typeface="+mn-lt"/>
                <a:ea typeface="+mn-ea"/>
              </a:rPr>
              <a:t>  </a:t>
            </a:r>
          </a:p>
          <a:p>
            <a:pPr lvl="1" fontAlgn="auto">
              <a:spcBef>
                <a:spcPts val="0"/>
              </a:spcBef>
              <a:spcAft>
                <a:spcPts val="0"/>
              </a:spcAft>
              <a:defRPr/>
            </a:pPr>
            <a:r>
              <a:rPr lang="en-CA" sz="2800" dirty="0">
                <a:latin typeface="+mn-lt"/>
                <a:ea typeface="+mn-ea"/>
                <a:hlinkClick r:id="rId5"/>
              </a:rPr>
              <a:t>Case Study: Vaccines</a:t>
            </a:r>
            <a:endParaRPr lang="en-CA" sz="2800" dirty="0">
              <a:latin typeface="+mn-lt"/>
              <a:ea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2"/>
          <a:srcRect/>
          <a:stretch>
            <a:fillRect/>
          </a:stretch>
        </p:blipFill>
        <p:spPr bwMode="auto">
          <a:xfrm>
            <a:off x="-153988" y="0"/>
            <a:ext cx="9439276" cy="68580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388" y="188913"/>
            <a:ext cx="8569325" cy="1200150"/>
          </a:xfrm>
          <a:prstGeom prst="rect">
            <a:avLst/>
          </a:prstGeom>
        </p:spPr>
        <p:txBody>
          <a:bodyPr>
            <a:spAutoFit/>
          </a:bodyPr>
          <a:lstStyle/>
          <a:p>
            <a:pPr fontAlgn="auto">
              <a:spcBef>
                <a:spcPts val="0"/>
              </a:spcBef>
              <a:spcAft>
                <a:spcPts val="0"/>
              </a:spcAft>
              <a:defRPr/>
            </a:pPr>
            <a:r>
              <a:rPr lang="en-US" sz="3600" b="1" u="sng" dirty="0">
                <a:latin typeface="+mn-lt"/>
                <a:ea typeface="+mn-ea"/>
              </a:rPr>
              <a:t>RNA: RIBONUCLEIC ACID : </a:t>
            </a:r>
          </a:p>
          <a:p>
            <a:pPr marL="571500" indent="-571500" fontAlgn="auto">
              <a:spcBef>
                <a:spcPts val="0"/>
              </a:spcBef>
              <a:spcAft>
                <a:spcPts val="0"/>
              </a:spcAft>
              <a:buFont typeface="Arial" pitchFamily="34" charset="0"/>
              <a:buChar char="•"/>
              <a:defRPr/>
            </a:pPr>
            <a:r>
              <a:rPr lang="en-US" sz="3600" dirty="0">
                <a:latin typeface="+mn-lt"/>
                <a:ea typeface="+mn-ea"/>
              </a:rPr>
              <a:t>how DNA communicates its message</a:t>
            </a:r>
            <a:r>
              <a:rPr lang="en-US" dirty="0">
                <a:latin typeface="+mn-lt"/>
                <a:ea typeface="+mn-ea"/>
              </a:rPr>
              <a:t>.</a:t>
            </a:r>
            <a:endParaRPr lang="en-CA" dirty="0">
              <a:latin typeface="+mn-lt"/>
              <a:ea typeface="+mn-ea"/>
            </a:endParaRPr>
          </a:p>
        </p:txBody>
      </p:sp>
      <p:sp>
        <p:nvSpPr>
          <p:cNvPr id="50178" name="Rectangle 2"/>
          <p:cNvSpPr>
            <a:spLocks noChangeArrowheads="1"/>
          </p:cNvSpPr>
          <p:nvPr/>
        </p:nvSpPr>
        <p:spPr bwMode="auto">
          <a:xfrm>
            <a:off x="611188" y="1628775"/>
            <a:ext cx="6246812" cy="4400550"/>
          </a:xfrm>
          <a:prstGeom prst="rect">
            <a:avLst/>
          </a:prstGeom>
          <a:noFill/>
          <a:ln w="9525">
            <a:noFill/>
            <a:miter lim="800000"/>
            <a:headEnd/>
            <a:tailEnd/>
          </a:ln>
        </p:spPr>
        <p:txBody>
          <a:bodyPr>
            <a:spAutoFit/>
          </a:bodyPr>
          <a:lstStyle/>
          <a:p>
            <a:pPr marL="457200" indent="-457200">
              <a:buFont typeface="Arial" charset="0"/>
              <a:buChar char="•"/>
            </a:pPr>
            <a:r>
              <a:rPr lang="en-US" sz="2800" dirty="0"/>
              <a:t>RNA is the genetic material of some </a:t>
            </a:r>
            <a:r>
              <a:rPr lang="en-US" sz="2800" b="1" dirty="0">
                <a:solidFill>
                  <a:srgbClr val="FFC000"/>
                </a:solidFill>
              </a:rPr>
              <a:t>viruses</a:t>
            </a:r>
            <a:r>
              <a:rPr lang="en-US" sz="2800" dirty="0"/>
              <a:t> and is necessary in all organisms for </a:t>
            </a:r>
            <a:r>
              <a:rPr lang="en-US" sz="2800" b="1" u="sng" dirty="0">
                <a:solidFill>
                  <a:srgbClr val="FFC000"/>
                </a:solidFill>
              </a:rPr>
              <a:t>protein synthesis</a:t>
            </a:r>
            <a:r>
              <a:rPr lang="en-US" sz="2800" dirty="0">
                <a:solidFill>
                  <a:srgbClr val="FFC000"/>
                </a:solidFill>
              </a:rPr>
              <a:t> </a:t>
            </a:r>
            <a:r>
              <a:rPr lang="en-US" sz="2800" dirty="0"/>
              <a:t>to occur. RNA could have been the </a:t>
            </a:r>
            <a:r>
              <a:rPr lang="ja-JP" altLang="en-US" sz="2800" dirty="0"/>
              <a:t>“</a:t>
            </a:r>
            <a:r>
              <a:rPr lang="en-US" altLang="ja-JP" sz="2800" dirty="0"/>
              <a:t>original</a:t>
            </a:r>
            <a:r>
              <a:rPr lang="ja-JP" altLang="en-US" sz="2800" dirty="0"/>
              <a:t>”</a:t>
            </a:r>
            <a:r>
              <a:rPr lang="en-US" altLang="ja-JP" sz="2800" dirty="0"/>
              <a:t> nucleic acid when life first arose on Earth some 3.8 billion years ago.</a:t>
            </a:r>
            <a:endParaRPr lang="en-CA" altLang="ja-JP" sz="2800" dirty="0"/>
          </a:p>
          <a:p>
            <a:pPr marL="457200" indent="-457200">
              <a:buFont typeface="Arial" charset="0"/>
              <a:buChar char="•"/>
            </a:pPr>
            <a:r>
              <a:rPr lang="en-US" sz="2800" dirty="0"/>
              <a:t>Like DNA, all RNA molecules have a similar chemical organization, consisting of </a:t>
            </a:r>
            <a:r>
              <a:rPr lang="en-US" sz="2800" b="1" dirty="0">
                <a:solidFill>
                  <a:srgbClr val="FFC000"/>
                </a:solidFill>
              </a:rPr>
              <a:t>nucleotides</a:t>
            </a:r>
            <a:r>
              <a:rPr lang="en-US" sz="2800" dirty="0"/>
              <a:t>. </a:t>
            </a:r>
            <a:endParaRPr lang="en-CA"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179388" y="36513"/>
            <a:ext cx="8785225" cy="954087"/>
          </a:xfrm>
          <a:prstGeom prst="rect">
            <a:avLst/>
          </a:prstGeom>
          <a:noFill/>
          <a:ln w="9525">
            <a:noFill/>
            <a:miter lim="800000"/>
            <a:headEnd/>
            <a:tailEnd/>
          </a:ln>
        </p:spPr>
        <p:txBody>
          <a:bodyPr>
            <a:spAutoFit/>
          </a:bodyPr>
          <a:lstStyle/>
          <a:p>
            <a:r>
              <a:rPr lang="en-US" sz="2800"/>
              <a:t>Like DNA, each RNA nucleotide is also composed of three subunits:</a:t>
            </a:r>
            <a:endParaRPr lang="en-CA" sz="2800"/>
          </a:p>
        </p:txBody>
      </p:sp>
      <p:pic>
        <p:nvPicPr>
          <p:cNvPr id="51202" name="Picture 3" descr="0294"/>
          <p:cNvPicPr>
            <a:picLocks noChangeAspect="1" noChangeArrowheads="1"/>
          </p:cNvPicPr>
          <p:nvPr/>
        </p:nvPicPr>
        <p:blipFill>
          <a:blip r:embed="rId2"/>
          <a:srcRect l="12189" t="2936" r="9398" b="1173"/>
          <a:stretch>
            <a:fillRect/>
          </a:stretch>
        </p:blipFill>
        <p:spPr bwMode="auto">
          <a:xfrm>
            <a:off x="5003800" y="1338263"/>
            <a:ext cx="3960813" cy="3635375"/>
          </a:xfrm>
          <a:prstGeom prst="rect">
            <a:avLst/>
          </a:prstGeom>
          <a:noFill/>
          <a:ln w="9525">
            <a:noFill/>
            <a:miter lim="800000"/>
            <a:headEnd/>
            <a:tailEnd/>
          </a:ln>
        </p:spPr>
      </p:pic>
      <p:sp>
        <p:nvSpPr>
          <p:cNvPr id="3" name="Rectangle 2"/>
          <p:cNvSpPr>
            <a:spLocks noChangeArrowheads="1"/>
          </p:cNvSpPr>
          <p:nvPr/>
        </p:nvSpPr>
        <p:spPr bwMode="auto">
          <a:xfrm>
            <a:off x="206375" y="1163638"/>
            <a:ext cx="4572000" cy="5262979"/>
          </a:xfrm>
          <a:prstGeom prst="rect">
            <a:avLst/>
          </a:prstGeom>
          <a:noFill/>
          <a:ln w="9525">
            <a:noFill/>
            <a:miter lim="800000"/>
            <a:headEnd/>
            <a:tailEnd/>
          </a:ln>
        </p:spPr>
        <p:txBody>
          <a:bodyPr>
            <a:spAutoFit/>
          </a:bodyPr>
          <a:lstStyle/>
          <a:p>
            <a:pPr lvl="1"/>
            <a:r>
              <a:rPr lang="en-US" sz="2800" dirty="0"/>
              <a:t> </a:t>
            </a:r>
            <a:endParaRPr lang="en-CA" sz="2800" dirty="0"/>
          </a:p>
          <a:p>
            <a:pPr lvl="1">
              <a:buFontTx/>
              <a:buAutoNum type="arabicPeriod"/>
            </a:pPr>
            <a:r>
              <a:rPr lang="en-US" sz="2800" dirty="0"/>
              <a:t>a 5-carbon sugar called </a:t>
            </a:r>
            <a:r>
              <a:rPr lang="en-US" sz="2800" b="1" u="sng" dirty="0">
                <a:solidFill>
                  <a:srgbClr val="FFC000"/>
                </a:solidFill>
              </a:rPr>
              <a:t>RIBOSE</a:t>
            </a:r>
            <a:r>
              <a:rPr lang="en-US" sz="2800" dirty="0"/>
              <a:t>.</a:t>
            </a:r>
          </a:p>
          <a:p>
            <a:pPr lvl="1"/>
            <a:endParaRPr lang="en-CA" sz="2800" dirty="0"/>
          </a:p>
          <a:p>
            <a:pPr lvl="1">
              <a:buFontTx/>
              <a:buAutoNum type="arabicPeriod" startAt="2"/>
            </a:pPr>
            <a:r>
              <a:rPr lang="en-US" sz="2800" dirty="0"/>
              <a:t>a </a:t>
            </a:r>
            <a:r>
              <a:rPr lang="en-US" sz="2800" b="1" u="sng" dirty="0">
                <a:solidFill>
                  <a:srgbClr val="FFC000"/>
                </a:solidFill>
              </a:rPr>
              <a:t>PHOSPHATE</a:t>
            </a:r>
            <a:r>
              <a:rPr lang="en-US" sz="2800" b="1" u="sng" dirty="0"/>
              <a:t> group</a:t>
            </a:r>
            <a:r>
              <a:rPr lang="en-US" sz="2800" dirty="0"/>
              <a:t> that is attached to one end of the sugar molecule</a:t>
            </a:r>
          </a:p>
          <a:p>
            <a:pPr lvl="1"/>
            <a:endParaRPr lang="en-CA" sz="2800" dirty="0"/>
          </a:p>
          <a:p>
            <a:pPr lvl="1"/>
            <a:r>
              <a:rPr lang="en-US" sz="2800" dirty="0"/>
              <a:t>3.  one of several different </a:t>
            </a:r>
            <a:r>
              <a:rPr lang="en-US" sz="2800" b="1" dirty="0">
                <a:solidFill>
                  <a:srgbClr val="FFC000"/>
                </a:solidFill>
              </a:rPr>
              <a:t>nitrogenous</a:t>
            </a:r>
            <a:r>
              <a:rPr lang="en-US" sz="2800" b="1" dirty="0"/>
              <a:t> </a:t>
            </a:r>
            <a:r>
              <a:rPr lang="en-US" sz="2800" b="1" u="sng" dirty="0"/>
              <a:t>BASES</a:t>
            </a:r>
            <a:r>
              <a:rPr lang="en-US" sz="2800" dirty="0"/>
              <a:t> linked to the opposite end of the ribose. </a:t>
            </a:r>
            <a:endParaRPr lang="en-CA"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3"/>
          <p:cNvPicPr>
            <a:picLocks noChangeAspect="1" noChangeArrowheads="1"/>
          </p:cNvPicPr>
          <p:nvPr/>
        </p:nvPicPr>
        <p:blipFill>
          <a:blip r:embed="rId2"/>
          <a:srcRect/>
          <a:stretch>
            <a:fillRect/>
          </a:stretch>
        </p:blipFill>
        <p:spPr bwMode="auto">
          <a:xfrm>
            <a:off x="1139825" y="2711450"/>
            <a:ext cx="6862763" cy="1444625"/>
          </a:xfrm>
          <a:prstGeom prst="rect">
            <a:avLst/>
          </a:prstGeom>
          <a:noFill/>
          <a:ln w="9525">
            <a:noFill/>
            <a:miter lim="800000"/>
            <a:headEnd/>
            <a:tailEnd/>
          </a:ln>
        </p:spPr>
      </p:pic>
      <p:pic>
        <p:nvPicPr>
          <p:cNvPr id="52226" name="Picture 3"/>
          <p:cNvPicPr>
            <a:picLocks noChangeAspect="1" noChangeArrowheads="1"/>
          </p:cNvPicPr>
          <p:nvPr/>
        </p:nvPicPr>
        <p:blipFill>
          <a:blip r:embed="rId2"/>
          <a:srcRect/>
          <a:stretch>
            <a:fillRect/>
          </a:stretch>
        </p:blipFill>
        <p:spPr bwMode="auto">
          <a:xfrm>
            <a:off x="755650" y="2711450"/>
            <a:ext cx="6862763" cy="1444625"/>
          </a:xfrm>
          <a:prstGeom prst="rect">
            <a:avLst/>
          </a:prstGeom>
          <a:noFill/>
          <a:ln w="9525">
            <a:noFill/>
            <a:miter lim="800000"/>
            <a:headEnd/>
            <a:tailEnd/>
          </a:ln>
        </p:spPr>
      </p:pic>
      <p:sp>
        <p:nvSpPr>
          <p:cNvPr id="52227" name="Rectangle 1"/>
          <p:cNvSpPr>
            <a:spLocks noChangeArrowheads="1"/>
          </p:cNvSpPr>
          <p:nvPr/>
        </p:nvSpPr>
        <p:spPr bwMode="auto">
          <a:xfrm>
            <a:off x="7221538" y="2787650"/>
            <a:ext cx="1922462" cy="922338"/>
          </a:xfrm>
          <a:prstGeom prst="rect">
            <a:avLst/>
          </a:prstGeom>
          <a:noFill/>
          <a:ln w="9525">
            <a:noFill/>
            <a:miter lim="800000"/>
            <a:headEnd/>
            <a:tailEnd/>
          </a:ln>
        </p:spPr>
        <p:txBody>
          <a:bodyPr>
            <a:spAutoFit/>
          </a:bodyPr>
          <a:lstStyle/>
          <a:p>
            <a:r>
              <a:rPr lang="en-CA"/>
              <a:t> </a:t>
            </a:r>
          </a:p>
          <a:p>
            <a:r>
              <a:rPr lang="en-CA" sz="3600"/>
              <a:t>Uracil</a:t>
            </a:r>
            <a:endParaRPr lang="en-CA"/>
          </a:p>
        </p:txBody>
      </p:sp>
      <p:pic>
        <p:nvPicPr>
          <p:cNvPr id="512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8663" y="301625"/>
            <a:ext cx="1847850" cy="2476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3" name="Rectangle 2"/>
          <p:cNvSpPr/>
          <p:nvPr/>
        </p:nvSpPr>
        <p:spPr>
          <a:xfrm>
            <a:off x="396875" y="493713"/>
            <a:ext cx="6102350" cy="5510212"/>
          </a:xfrm>
          <a:prstGeom prst="rect">
            <a:avLst/>
          </a:prstGeom>
        </p:spPr>
        <p:txBody>
          <a:bodyPr>
            <a:spAutoFit/>
          </a:bodyPr>
          <a:lstStyle/>
          <a:p>
            <a:pPr fontAlgn="auto">
              <a:spcBef>
                <a:spcPts val="0"/>
              </a:spcBef>
              <a:spcAft>
                <a:spcPts val="0"/>
              </a:spcAft>
              <a:defRPr/>
            </a:pPr>
            <a:r>
              <a:rPr lang="en-US" sz="3200" dirty="0">
                <a:latin typeface="+mn-lt"/>
                <a:ea typeface="+mn-ea"/>
              </a:rPr>
              <a:t>There is </a:t>
            </a:r>
            <a:r>
              <a:rPr lang="en-US" sz="3200" b="1" u="words" dirty="0">
                <a:latin typeface="+mn-lt"/>
                <a:ea typeface="+mn-ea"/>
              </a:rPr>
              <a:t>one base that is different</a:t>
            </a:r>
            <a:r>
              <a:rPr lang="en-US" sz="3200" dirty="0">
                <a:latin typeface="+mn-lt"/>
                <a:ea typeface="+mn-ea"/>
              </a:rPr>
              <a:t> from DNA -- the base </a:t>
            </a:r>
            <a:r>
              <a:rPr lang="en-US" sz="3200" b="1" u="sng" cap="all" dirty="0">
                <a:solidFill>
                  <a:srgbClr val="FFC000"/>
                </a:solidFill>
                <a:latin typeface="+mn-lt"/>
                <a:ea typeface="+mn-ea"/>
              </a:rPr>
              <a:t>Uracil</a:t>
            </a:r>
            <a:r>
              <a:rPr lang="en-US" sz="3200" dirty="0">
                <a:solidFill>
                  <a:srgbClr val="FFC000"/>
                </a:solidFill>
                <a:latin typeface="+mn-lt"/>
                <a:ea typeface="+mn-ea"/>
              </a:rPr>
              <a:t> </a:t>
            </a:r>
            <a:r>
              <a:rPr lang="en-US" sz="3200" dirty="0">
                <a:latin typeface="+mn-lt"/>
                <a:ea typeface="+mn-ea"/>
              </a:rPr>
              <a:t>is used instead of </a:t>
            </a:r>
            <a:r>
              <a:rPr lang="en-US" sz="3200" b="1" u="sng" dirty="0">
                <a:latin typeface="+mn-lt"/>
                <a:ea typeface="+mn-ea"/>
              </a:rPr>
              <a:t>thymine</a:t>
            </a:r>
            <a:r>
              <a:rPr lang="en-US" sz="3200" dirty="0">
                <a:latin typeface="+mn-lt"/>
                <a:ea typeface="+mn-ea"/>
              </a:rPr>
              <a:t>.(G, A, C, are otherwise the same as for DNA)</a:t>
            </a:r>
          </a:p>
          <a:p>
            <a:pPr fontAlgn="auto">
              <a:spcBef>
                <a:spcPts val="0"/>
              </a:spcBef>
              <a:spcAft>
                <a:spcPts val="0"/>
              </a:spcAft>
              <a:defRPr/>
            </a:pPr>
            <a:endParaRPr lang="en-US" sz="3200" dirty="0">
              <a:latin typeface="+mn-lt"/>
              <a:ea typeface="+mn-ea"/>
            </a:endParaRPr>
          </a:p>
          <a:p>
            <a:pPr fontAlgn="auto">
              <a:spcBef>
                <a:spcPts val="0"/>
              </a:spcBef>
              <a:spcAft>
                <a:spcPts val="0"/>
              </a:spcAft>
              <a:defRPr/>
            </a:pPr>
            <a:r>
              <a:rPr lang="en-US" sz="3200" dirty="0">
                <a:latin typeface="+mn-lt"/>
                <a:ea typeface="+mn-ea"/>
              </a:rPr>
              <a:t>RNA is </a:t>
            </a:r>
            <a:r>
              <a:rPr lang="en-US" sz="3200" b="1" u="sng" dirty="0">
                <a:solidFill>
                  <a:srgbClr val="FFC000"/>
                </a:solidFill>
                <a:latin typeface="+mn-lt"/>
                <a:ea typeface="+mn-ea"/>
              </a:rPr>
              <a:t>SINGLE-STRANDED</a:t>
            </a:r>
            <a:r>
              <a:rPr lang="en-US" sz="3200" dirty="0">
                <a:latin typeface="+mn-lt"/>
                <a:ea typeface="+mn-ea"/>
              </a:rPr>
              <a:t>, unlike DNA which is double stranded.  RNA, therefore, is </a:t>
            </a:r>
            <a:r>
              <a:rPr lang="en-US" sz="3200" b="1" dirty="0">
                <a:latin typeface="+mn-lt"/>
                <a:ea typeface="+mn-ea"/>
              </a:rPr>
              <a:t>not</a:t>
            </a:r>
            <a:r>
              <a:rPr lang="en-US" sz="3200" dirty="0">
                <a:latin typeface="+mn-lt"/>
                <a:ea typeface="+mn-ea"/>
              </a:rPr>
              <a:t> a double helix.</a:t>
            </a:r>
            <a:endParaRPr lang="en-CA" sz="3200" dirty="0">
              <a:latin typeface="+mn-lt"/>
              <a:ea typeface="+mn-ea"/>
            </a:endParaRPr>
          </a:p>
          <a:p>
            <a:pPr fontAlgn="auto">
              <a:spcBef>
                <a:spcPts val="0"/>
              </a:spcBef>
              <a:spcAft>
                <a:spcPts val="0"/>
              </a:spcAft>
              <a:defRPr/>
            </a:pPr>
            <a:endParaRPr lang="en-CA" sz="3200" dirty="0">
              <a:latin typeface="+mn-lt"/>
              <a:ea typeface="+mn-e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9144000" cy="6556375"/>
          </a:xfrm>
          <a:prstGeom prst="rect">
            <a:avLst/>
          </a:prstGeom>
          <a:noFill/>
          <a:ln w="9525">
            <a:noFill/>
            <a:miter lim="800000"/>
            <a:headEnd/>
            <a:tailEnd/>
          </a:ln>
        </p:spPr>
        <p:txBody>
          <a:bodyPr>
            <a:spAutoFit/>
          </a:bodyPr>
          <a:lstStyle/>
          <a:p>
            <a:r>
              <a:rPr lang="en-CA" sz="2800" dirty="0"/>
              <a:t>•  RNA is produced from DNA by a process called </a:t>
            </a:r>
            <a:r>
              <a:rPr lang="en-CA" sz="2800" dirty="0">
                <a:solidFill>
                  <a:srgbClr val="FFC000"/>
                </a:solidFill>
              </a:rPr>
              <a:t>TRANSCRIPTION</a:t>
            </a:r>
            <a:r>
              <a:rPr lang="en-CA" sz="2800" dirty="0"/>
              <a:t>.  The steps of transcription are as follows:</a:t>
            </a:r>
          </a:p>
          <a:p>
            <a:pPr lvl="1"/>
            <a:r>
              <a:rPr lang="en-CA" sz="2800" dirty="0"/>
              <a:t>1.	A specific section of DNA </a:t>
            </a:r>
            <a:r>
              <a:rPr lang="en-CA" sz="2800" dirty="0">
                <a:solidFill>
                  <a:srgbClr val="FFC000"/>
                </a:solidFill>
              </a:rPr>
              <a:t>unwinds</a:t>
            </a:r>
            <a:r>
              <a:rPr lang="en-CA" sz="2800" dirty="0"/>
              <a:t>, exposing a set of bases</a:t>
            </a:r>
          </a:p>
          <a:p>
            <a:pPr lvl="1"/>
            <a:r>
              <a:rPr lang="en-CA" sz="2800" dirty="0"/>
              <a:t>2.	Along one strand of DNA (called the "</a:t>
            </a:r>
            <a:r>
              <a:rPr lang="en-CA" sz="2800" dirty="0">
                <a:solidFill>
                  <a:srgbClr val="FFC000"/>
                </a:solidFill>
              </a:rPr>
              <a:t>sense</a:t>
            </a:r>
            <a:r>
              <a:rPr lang="en-CA" sz="2800" dirty="0"/>
              <a:t>" strand), </a:t>
            </a:r>
            <a:r>
              <a:rPr lang="en-CA" sz="2800" dirty="0">
                <a:solidFill>
                  <a:srgbClr val="FFC000"/>
                </a:solidFill>
              </a:rPr>
              <a:t>complementary</a:t>
            </a:r>
            <a:r>
              <a:rPr lang="en-CA" sz="2800" dirty="0"/>
              <a:t> RNA bases are brought in. In RNA, Uracil binds to the Adenine on DNA.  As in DNA, cytosine binds to </a:t>
            </a:r>
            <a:r>
              <a:rPr lang="en-CA" sz="2800" dirty="0">
                <a:solidFill>
                  <a:srgbClr val="FFC000"/>
                </a:solidFill>
              </a:rPr>
              <a:t>guanine</a:t>
            </a:r>
            <a:r>
              <a:rPr lang="en-CA" sz="2800" dirty="0"/>
              <a:t>.  The other strand of the DNA molecule (the </a:t>
            </a:r>
            <a:r>
              <a:rPr lang="en-CA" altLang="en-US" sz="2800" dirty="0"/>
              <a:t>“</a:t>
            </a:r>
            <a:r>
              <a:rPr lang="en-CA" sz="2800" dirty="0">
                <a:solidFill>
                  <a:srgbClr val="FFC000"/>
                </a:solidFill>
              </a:rPr>
              <a:t>missense</a:t>
            </a:r>
            <a:r>
              <a:rPr lang="en-CA" altLang="en-US" sz="2800" dirty="0"/>
              <a:t>”</a:t>
            </a:r>
            <a:r>
              <a:rPr lang="en-CA" sz="2800" dirty="0"/>
              <a:t> strand), isn</a:t>
            </a:r>
            <a:r>
              <a:rPr lang="en-CA" altLang="en-US" sz="2800" dirty="0"/>
              <a:t>’</a:t>
            </a:r>
            <a:r>
              <a:rPr lang="en-CA" sz="2800" dirty="0"/>
              <a:t>t read in eukaryotic cells.</a:t>
            </a:r>
          </a:p>
          <a:p>
            <a:pPr lvl="1"/>
            <a:r>
              <a:rPr lang="en-CA" sz="2800" dirty="0"/>
              <a:t>3.	Adjacent RNA nucleotides form </a:t>
            </a:r>
            <a:r>
              <a:rPr lang="en-CA" sz="2800" dirty="0">
                <a:solidFill>
                  <a:srgbClr val="FFC000"/>
                </a:solidFill>
              </a:rPr>
              <a:t>sugar-phosphate</a:t>
            </a:r>
            <a:r>
              <a:rPr lang="en-CA" sz="2800" dirty="0"/>
              <a:t> bonds.</a:t>
            </a:r>
          </a:p>
          <a:p>
            <a:pPr lvl="1"/>
            <a:r>
              <a:rPr lang="en-CA" sz="2800" dirty="0"/>
              <a:t>4.	The RNA strand is </a:t>
            </a:r>
            <a:r>
              <a:rPr lang="en-CA" sz="2800" dirty="0">
                <a:solidFill>
                  <a:srgbClr val="FFC000"/>
                </a:solidFill>
              </a:rPr>
              <a:t>released</a:t>
            </a:r>
            <a:r>
              <a:rPr lang="en-CA" sz="2800" dirty="0"/>
              <a:t> from DNA (RNA is a single-stranded nucleic acid).</a:t>
            </a:r>
          </a:p>
          <a:p>
            <a:pPr lvl="1"/>
            <a:r>
              <a:rPr lang="en-CA" sz="2800" dirty="0"/>
              <a:t>5.	The DNA molecule rewinds, and returns to its normal double helix form. </a:t>
            </a:r>
            <a:r>
              <a:rPr lang="en-CA" sz="2800" dirty="0">
                <a:hlinkClick r:id="rId2"/>
              </a:rPr>
              <a:t>ANIMATION</a:t>
            </a:r>
            <a:endParaRPr lang="en-CA"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88" y="404813"/>
            <a:ext cx="8226425" cy="61928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468313" y="476250"/>
            <a:ext cx="8064500" cy="5694363"/>
          </a:xfrm>
          <a:prstGeom prst="rect">
            <a:avLst/>
          </a:prstGeom>
          <a:noFill/>
          <a:ln w="9525">
            <a:noFill/>
            <a:miter lim="800000"/>
            <a:headEnd/>
            <a:tailEnd/>
          </a:ln>
        </p:spPr>
        <p:txBody>
          <a:bodyPr>
            <a:spAutoFit/>
          </a:bodyPr>
          <a:lstStyle/>
          <a:p>
            <a:pPr marL="457200" indent="-457200">
              <a:buFont typeface="Arial" charset="0"/>
              <a:buChar char="•"/>
            </a:pPr>
            <a:r>
              <a:rPr lang="en-US" sz="2800" dirty="0"/>
              <a:t>Once produced, the mRNA strand is often </a:t>
            </a:r>
            <a:r>
              <a:rPr lang="en-US" sz="2800" b="1" i="1" dirty="0">
                <a:solidFill>
                  <a:srgbClr val="FFC000"/>
                </a:solidFill>
              </a:rPr>
              <a:t>processed</a:t>
            </a:r>
            <a:r>
              <a:rPr lang="en-US" sz="2800" dirty="0"/>
              <a:t> (certain sections called </a:t>
            </a:r>
            <a:r>
              <a:rPr lang="en-US" sz="2800" b="1" u="sng" dirty="0">
                <a:solidFill>
                  <a:srgbClr val="FFC000"/>
                </a:solidFill>
              </a:rPr>
              <a:t>introns</a:t>
            </a:r>
            <a:r>
              <a:rPr lang="en-US" sz="2800" dirty="0"/>
              <a:t> are cut out, a "Poly-A" tail is added to the 3' end, and a "</a:t>
            </a:r>
            <a:r>
              <a:rPr lang="en-US" sz="2800" dirty="0">
                <a:solidFill>
                  <a:srgbClr val="FFC000"/>
                </a:solidFill>
              </a:rPr>
              <a:t>cap</a:t>
            </a:r>
            <a:r>
              <a:rPr lang="en-US" sz="2800" dirty="0"/>
              <a:t>" is added to the 5' end). </a:t>
            </a:r>
            <a:r>
              <a:rPr lang="en-US" sz="2800" dirty="0">
                <a:hlinkClick r:id="rId2"/>
              </a:rPr>
              <a:t>Poly-A ANIMATION</a:t>
            </a:r>
            <a:endParaRPr lang="en-US" sz="2800" dirty="0"/>
          </a:p>
          <a:p>
            <a:pPr lvl="1"/>
            <a:r>
              <a:rPr lang="en-CA" sz="2800" dirty="0"/>
              <a:t>					</a:t>
            </a:r>
            <a:r>
              <a:rPr lang="en-CA" sz="2800" dirty="0">
                <a:hlinkClick r:id="rId3"/>
              </a:rPr>
              <a:t>Splicing ANIMATION</a:t>
            </a:r>
            <a:endParaRPr lang="en-CA" sz="2800" dirty="0"/>
          </a:p>
          <a:p>
            <a:pPr marL="457200" indent="-457200">
              <a:buFont typeface="Arial" charset="0"/>
              <a:buChar char="•"/>
            </a:pPr>
            <a:r>
              <a:rPr lang="en-US" sz="2800" dirty="0"/>
              <a:t>RNA can then </a:t>
            </a:r>
            <a:r>
              <a:rPr lang="en-US" sz="2800" b="1" dirty="0"/>
              <a:t>leave the </a:t>
            </a:r>
            <a:r>
              <a:rPr lang="en-US" sz="2800" b="1" dirty="0">
                <a:solidFill>
                  <a:srgbClr val="FFC000"/>
                </a:solidFill>
              </a:rPr>
              <a:t>nucleus</a:t>
            </a:r>
            <a:r>
              <a:rPr lang="en-US" sz="2800" dirty="0"/>
              <a:t> and go into the </a:t>
            </a:r>
            <a:r>
              <a:rPr lang="en-US" sz="2800" b="1" dirty="0">
                <a:solidFill>
                  <a:srgbClr val="FFC000"/>
                </a:solidFill>
              </a:rPr>
              <a:t>cytoplasm</a:t>
            </a:r>
            <a:r>
              <a:rPr lang="en-US" sz="2800" dirty="0"/>
              <a:t>.</a:t>
            </a:r>
          </a:p>
          <a:p>
            <a:pPr marL="457200" indent="-457200">
              <a:buFont typeface="Arial" charset="0"/>
              <a:buChar char="•"/>
            </a:pPr>
            <a:endParaRPr lang="en-CA" sz="2800" dirty="0"/>
          </a:p>
          <a:p>
            <a:pPr marL="457200" indent="-457200">
              <a:buFont typeface="Arial" charset="0"/>
              <a:buChar char="•"/>
            </a:pPr>
            <a:r>
              <a:rPr lang="en-US" sz="2800" dirty="0"/>
              <a:t>The enzyme involved in transcription is known </a:t>
            </a:r>
            <a:r>
              <a:rPr lang="en-US" sz="2800" b="1" dirty="0"/>
              <a:t>as </a:t>
            </a:r>
            <a:r>
              <a:rPr lang="en-US" sz="2800" b="1" dirty="0">
                <a:solidFill>
                  <a:srgbClr val="FFC000"/>
                </a:solidFill>
              </a:rPr>
              <a:t>RNA polymerase</a:t>
            </a:r>
            <a:r>
              <a:rPr lang="en-US" sz="2800" dirty="0"/>
              <a:t>.</a:t>
            </a:r>
            <a:endParaRPr lang="en-CA" sz="2800" dirty="0"/>
          </a:p>
          <a:p>
            <a:pPr marL="914400" lvl="1" indent="-457200">
              <a:buFont typeface="Arial" charset="0"/>
              <a:buChar char="•"/>
            </a:pPr>
            <a:r>
              <a:rPr lang="en-US" sz="2800" dirty="0"/>
              <a:t>This process occurs in the </a:t>
            </a:r>
            <a:r>
              <a:rPr lang="en-US" sz="2800" b="1" dirty="0"/>
              <a:t>nucleus</a:t>
            </a:r>
            <a:r>
              <a:rPr lang="en-US" sz="2800" dirty="0"/>
              <a:t> (and, in particular, </a:t>
            </a:r>
            <a:r>
              <a:rPr lang="en-US" sz="2800" b="1" dirty="0"/>
              <a:t>dark </a:t>
            </a:r>
            <a:r>
              <a:rPr lang="en-US" sz="2800" b="1" dirty="0" err="1"/>
              <a:t>coloured</a:t>
            </a:r>
            <a:r>
              <a:rPr lang="en-US" sz="2800" b="1" dirty="0"/>
              <a:t> spots</a:t>
            </a:r>
            <a:r>
              <a:rPr lang="en-US" sz="2800" dirty="0"/>
              <a:t> in the nucleus called </a:t>
            </a:r>
            <a:r>
              <a:rPr lang="en-US" sz="2800" b="1" u="sng" dirty="0"/>
              <a:t>nucleoli</a:t>
            </a:r>
            <a:r>
              <a:rPr lang="en-US" sz="2800" dirty="0"/>
              <a:t> (singular = </a:t>
            </a:r>
            <a:r>
              <a:rPr lang="en-US" sz="2800" b="1" dirty="0"/>
              <a:t>nucleolus</a:t>
            </a:r>
            <a:r>
              <a:rPr lang="en-US" sz="2800" dirty="0"/>
              <a:t>)</a:t>
            </a:r>
            <a:endParaRPr lang="en-CA" sz="2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descr="http://www.phschool.com/science/biology_place/biocoach/images/transcription/eusplice.gif"/>
          <p:cNvPicPr>
            <a:picLocks noChangeAspect="1" noChangeArrowheads="1"/>
          </p:cNvPicPr>
          <p:nvPr/>
        </p:nvPicPr>
        <p:blipFill>
          <a:blip r:embed="rId2"/>
          <a:srcRect/>
          <a:stretch>
            <a:fillRect/>
          </a:stretch>
        </p:blipFill>
        <p:spPr bwMode="auto">
          <a:xfrm>
            <a:off x="395288" y="333375"/>
            <a:ext cx="8208962" cy="6351588"/>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0302"/>
          <p:cNvPicPr>
            <a:picLocks noChangeAspect="1" noChangeArrowheads="1"/>
          </p:cNvPicPr>
          <p:nvPr/>
        </p:nvPicPr>
        <p:blipFill>
          <a:blip r:embed="rId2"/>
          <a:srcRect t="3963"/>
          <a:stretch>
            <a:fillRect/>
          </a:stretch>
        </p:blipFill>
        <p:spPr bwMode="auto">
          <a:xfrm>
            <a:off x="0" y="0"/>
            <a:ext cx="9144000" cy="658177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9388" y="3357563"/>
          <a:ext cx="8569325" cy="2014539"/>
        </p:xfrm>
        <a:graphic>
          <a:graphicData uri="http://schemas.openxmlformats.org/drawingml/2006/table">
            <a:tbl>
              <a:tblPr/>
              <a:tblGrid>
                <a:gridCol w="523875">
                  <a:extLst>
                    <a:ext uri="{9D8B030D-6E8A-4147-A177-3AD203B41FA5}">
                      <a16:colId xmlns:a16="http://schemas.microsoft.com/office/drawing/2014/main" val="20000"/>
                    </a:ext>
                  </a:extLst>
                </a:gridCol>
                <a:gridCol w="525462">
                  <a:extLst>
                    <a:ext uri="{9D8B030D-6E8A-4147-A177-3AD203B41FA5}">
                      <a16:colId xmlns:a16="http://schemas.microsoft.com/office/drawing/2014/main" val="20001"/>
                    </a:ext>
                  </a:extLst>
                </a:gridCol>
                <a:gridCol w="523875">
                  <a:extLst>
                    <a:ext uri="{9D8B030D-6E8A-4147-A177-3AD203B41FA5}">
                      <a16:colId xmlns:a16="http://schemas.microsoft.com/office/drawing/2014/main" val="20002"/>
                    </a:ext>
                  </a:extLst>
                </a:gridCol>
                <a:gridCol w="508000">
                  <a:extLst>
                    <a:ext uri="{9D8B030D-6E8A-4147-A177-3AD203B41FA5}">
                      <a16:colId xmlns:a16="http://schemas.microsoft.com/office/drawing/2014/main" val="20003"/>
                    </a:ext>
                  </a:extLst>
                </a:gridCol>
                <a:gridCol w="525463">
                  <a:extLst>
                    <a:ext uri="{9D8B030D-6E8A-4147-A177-3AD203B41FA5}">
                      <a16:colId xmlns:a16="http://schemas.microsoft.com/office/drawing/2014/main" val="20004"/>
                    </a:ext>
                  </a:extLst>
                </a:gridCol>
                <a:gridCol w="527050">
                  <a:extLst>
                    <a:ext uri="{9D8B030D-6E8A-4147-A177-3AD203B41FA5}">
                      <a16:colId xmlns:a16="http://schemas.microsoft.com/office/drawing/2014/main" val="20005"/>
                    </a:ext>
                  </a:extLst>
                </a:gridCol>
                <a:gridCol w="525462">
                  <a:extLst>
                    <a:ext uri="{9D8B030D-6E8A-4147-A177-3AD203B41FA5}">
                      <a16:colId xmlns:a16="http://schemas.microsoft.com/office/drawing/2014/main" val="20006"/>
                    </a:ext>
                  </a:extLst>
                </a:gridCol>
                <a:gridCol w="525463">
                  <a:extLst>
                    <a:ext uri="{9D8B030D-6E8A-4147-A177-3AD203B41FA5}">
                      <a16:colId xmlns:a16="http://schemas.microsoft.com/office/drawing/2014/main" val="20007"/>
                    </a:ext>
                  </a:extLst>
                </a:gridCol>
                <a:gridCol w="525462">
                  <a:extLst>
                    <a:ext uri="{9D8B030D-6E8A-4147-A177-3AD203B41FA5}">
                      <a16:colId xmlns:a16="http://schemas.microsoft.com/office/drawing/2014/main" val="20008"/>
                    </a:ext>
                  </a:extLst>
                </a:gridCol>
                <a:gridCol w="527050">
                  <a:extLst>
                    <a:ext uri="{9D8B030D-6E8A-4147-A177-3AD203B41FA5}">
                      <a16:colId xmlns:a16="http://schemas.microsoft.com/office/drawing/2014/main" val="20009"/>
                    </a:ext>
                  </a:extLst>
                </a:gridCol>
                <a:gridCol w="525463">
                  <a:extLst>
                    <a:ext uri="{9D8B030D-6E8A-4147-A177-3AD203B41FA5}">
                      <a16:colId xmlns:a16="http://schemas.microsoft.com/office/drawing/2014/main" val="20010"/>
                    </a:ext>
                  </a:extLst>
                </a:gridCol>
                <a:gridCol w="525462">
                  <a:extLst>
                    <a:ext uri="{9D8B030D-6E8A-4147-A177-3AD203B41FA5}">
                      <a16:colId xmlns:a16="http://schemas.microsoft.com/office/drawing/2014/main" val="20011"/>
                    </a:ext>
                  </a:extLst>
                </a:gridCol>
                <a:gridCol w="525463">
                  <a:extLst>
                    <a:ext uri="{9D8B030D-6E8A-4147-A177-3AD203B41FA5}">
                      <a16:colId xmlns:a16="http://schemas.microsoft.com/office/drawing/2014/main" val="20012"/>
                    </a:ext>
                  </a:extLst>
                </a:gridCol>
                <a:gridCol w="527050">
                  <a:extLst>
                    <a:ext uri="{9D8B030D-6E8A-4147-A177-3AD203B41FA5}">
                      <a16:colId xmlns:a16="http://schemas.microsoft.com/office/drawing/2014/main" val="20013"/>
                    </a:ext>
                  </a:extLst>
                </a:gridCol>
                <a:gridCol w="525462">
                  <a:extLst>
                    <a:ext uri="{9D8B030D-6E8A-4147-A177-3AD203B41FA5}">
                      <a16:colId xmlns:a16="http://schemas.microsoft.com/office/drawing/2014/main" val="20014"/>
                    </a:ext>
                  </a:extLst>
                </a:gridCol>
                <a:gridCol w="703263">
                  <a:extLst>
                    <a:ext uri="{9D8B030D-6E8A-4147-A177-3AD203B41FA5}">
                      <a16:colId xmlns:a16="http://schemas.microsoft.com/office/drawing/2014/main" val="20015"/>
                    </a:ext>
                  </a:extLst>
                </a:gridCol>
              </a:tblGrid>
              <a:tr h="671513">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rbel" charset="0"/>
                          <a:ea typeface="ＭＳ Ｐゴシック" charset="-128"/>
                        </a:rPr>
                        <a:t>G</a:t>
                      </a:r>
                      <a:endParaRPr kumimoji="0" lang="en-CA" sz="1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rbel" charset="0"/>
                          <a:ea typeface="ＭＳ Ｐゴシック" charset="-128"/>
                        </a:rPr>
                        <a:t>A</a:t>
                      </a:r>
                      <a:endParaRPr kumimoji="0" lang="en-CA" sz="1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rbel" charset="0"/>
                          <a:ea typeface="ＭＳ Ｐゴシック" charset="-128"/>
                        </a:rPr>
                        <a:t>C</a:t>
                      </a:r>
                      <a:endParaRPr kumimoji="0" lang="en-CA" sz="1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rbel" charset="0"/>
                          <a:ea typeface="ＭＳ Ｐゴシック" charset="-128"/>
                        </a:rPr>
                        <a:t>A</a:t>
                      </a:r>
                      <a:endParaRPr kumimoji="0" lang="en-CA" sz="1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rbel" charset="0"/>
                          <a:ea typeface="ＭＳ Ｐゴシック" charset="-128"/>
                        </a:rPr>
                        <a:t>A</a:t>
                      </a:r>
                      <a:endParaRPr kumimoji="0" lang="en-CA" sz="1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rbel" charset="0"/>
                          <a:ea typeface="ＭＳ Ｐゴシック" charset="-128"/>
                        </a:rPr>
                        <a:t>C</a:t>
                      </a:r>
                      <a:endParaRPr kumimoji="0" lang="en-CA" sz="1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rbel" charset="0"/>
                          <a:ea typeface="ＭＳ Ｐゴシック" charset="-128"/>
                        </a:rPr>
                        <a:t>T</a:t>
                      </a:r>
                      <a:endParaRPr kumimoji="0" lang="en-CA" sz="1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rbel" charset="0"/>
                          <a:ea typeface="ＭＳ Ｐゴシック" charset="-128"/>
                        </a:rPr>
                        <a:t>G</a:t>
                      </a:r>
                      <a:endParaRPr kumimoji="0" lang="en-CA" sz="1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rbel" charset="0"/>
                          <a:ea typeface="ＭＳ Ｐゴシック" charset="-128"/>
                        </a:rPr>
                        <a:t>G</a:t>
                      </a:r>
                      <a:endParaRPr kumimoji="0" lang="en-CA" sz="1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rbel" charset="0"/>
                          <a:ea typeface="ＭＳ Ｐゴシック" charset="-128"/>
                        </a:rPr>
                        <a:t>A</a:t>
                      </a:r>
                      <a:endParaRPr kumimoji="0" lang="en-CA" sz="1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rbel" charset="0"/>
                          <a:ea typeface="ＭＳ Ｐゴシック" charset="-128"/>
                        </a:rPr>
                        <a:t>T</a:t>
                      </a:r>
                      <a:endParaRPr kumimoji="0" lang="en-CA" sz="1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rbel" charset="0"/>
                          <a:ea typeface="ＭＳ Ｐゴシック" charset="-128"/>
                        </a:rPr>
                        <a:t>C</a:t>
                      </a:r>
                      <a:endParaRPr kumimoji="0" lang="en-CA" sz="1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rbel" charset="0"/>
                          <a:ea typeface="ＭＳ Ｐゴシック" charset="-128"/>
                        </a:rPr>
                        <a:t>G</a:t>
                      </a:r>
                      <a:endParaRPr kumimoji="0" lang="en-CA" sz="1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rbel" charset="0"/>
                          <a:ea typeface="ＭＳ Ｐゴシック" charset="-128"/>
                        </a:rPr>
                        <a:t>A</a:t>
                      </a:r>
                      <a:endParaRPr kumimoji="0" lang="en-CA" sz="1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rbel" charset="0"/>
                          <a:ea typeface="ＭＳ Ｐゴシック" charset="-128"/>
                        </a:rPr>
                        <a:t>C</a:t>
                      </a:r>
                      <a:endParaRPr kumimoji="0" lang="en-CA" sz="1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rbel" charset="0"/>
                          <a:ea typeface="ＭＳ Ｐゴシック" charset="-128"/>
                        </a:rPr>
                        <a:t>DNA</a:t>
                      </a:r>
                      <a:endParaRPr kumimoji="0" lang="en-CA" sz="1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extLst>
                  <a:ext uri="{0D108BD9-81ED-4DB2-BD59-A6C34878D82A}">
                    <a16:rowId xmlns:a16="http://schemas.microsoft.com/office/drawing/2014/main" val="10000"/>
                  </a:ext>
                </a:extLst>
              </a:tr>
              <a:tr h="671513">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rbel" charset="0"/>
                          <a:ea typeface="ＭＳ Ｐゴシック" charset="-128"/>
                        </a:rPr>
                        <a:t>III</a:t>
                      </a:r>
                      <a:endParaRPr kumimoji="0" lang="en-CA" sz="1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rbel" charset="0"/>
                          <a:ea typeface="ＭＳ Ｐゴシック" charset="-128"/>
                        </a:rPr>
                        <a:t>II</a:t>
                      </a:r>
                      <a:endParaRPr kumimoji="0" lang="en-CA" sz="1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rbel" charset="0"/>
                          <a:ea typeface="ＭＳ Ｐゴシック" charset="-128"/>
                        </a:rPr>
                        <a:t>III</a:t>
                      </a:r>
                      <a:endParaRPr kumimoji="0" lang="en-CA" sz="1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rbel" charset="0"/>
                          <a:ea typeface="ＭＳ Ｐゴシック" charset="-128"/>
                        </a:rPr>
                        <a:t>II</a:t>
                      </a:r>
                      <a:endParaRPr kumimoji="0" lang="en-CA" sz="1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rbel" charset="0"/>
                          <a:ea typeface="ＭＳ Ｐゴシック" charset="-128"/>
                        </a:rPr>
                        <a:t>II</a:t>
                      </a:r>
                      <a:endParaRPr kumimoji="0" lang="en-CA" sz="1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rbel" charset="0"/>
                          <a:ea typeface="ＭＳ Ｐゴシック" charset="-128"/>
                        </a:rPr>
                        <a:t>III</a:t>
                      </a:r>
                      <a:endParaRPr kumimoji="0" lang="en-CA" sz="1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rbel" charset="0"/>
                          <a:ea typeface="ＭＳ Ｐゴシック" charset="-128"/>
                        </a:rPr>
                        <a:t>II</a:t>
                      </a:r>
                      <a:endParaRPr kumimoji="0" lang="en-CA" sz="1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rbel" charset="0"/>
                          <a:ea typeface="ＭＳ Ｐゴシック" charset="-128"/>
                        </a:rPr>
                        <a:t>III</a:t>
                      </a:r>
                      <a:endParaRPr kumimoji="0" lang="en-CA" sz="1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rbel" charset="0"/>
                          <a:ea typeface="ＭＳ Ｐゴシック" charset="-128"/>
                        </a:rPr>
                        <a:t>III</a:t>
                      </a:r>
                      <a:endParaRPr kumimoji="0" lang="en-CA" sz="1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rbel" charset="0"/>
                          <a:ea typeface="ＭＳ Ｐゴシック" charset="-128"/>
                        </a:rPr>
                        <a:t>II</a:t>
                      </a:r>
                      <a:endParaRPr kumimoji="0" lang="en-CA" sz="1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rbel" charset="0"/>
                          <a:ea typeface="ＭＳ Ｐゴシック" charset="-128"/>
                        </a:rPr>
                        <a:t>II</a:t>
                      </a:r>
                      <a:endParaRPr kumimoji="0" lang="en-CA" sz="1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rbel" charset="0"/>
                          <a:ea typeface="ＭＳ Ｐゴシック" charset="-128"/>
                        </a:rPr>
                        <a:t>III</a:t>
                      </a:r>
                      <a:endParaRPr kumimoji="0" lang="en-CA" sz="1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rbel" charset="0"/>
                          <a:ea typeface="ＭＳ Ｐゴシック" charset="-128"/>
                        </a:rPr>
                        <a:t>III</a:t>
                      </a:r>
                      <a:endParaRPr kumimoji="0" lang="en-CA" sz="1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rbel" charset="0"/>
                          <a:ea typeface="ＭＳ Ｐゴシック" charset="-128"/>
                        </a:rPr>
                        <a:t>II</a:t>
                      </a:r>
                      <a:endParaRPr kumimoji="0" lang="en-CA" sz="1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rbel" charset="0"/>
                          <a:ea typeface="ＭＳ Ｐゴシック" charset="-128"/>
                        </a:rPr>
                        <a:t>III</a:t>
                      </a:r>
                      <a:endParaRPr kumimoji="0" lang="en-CA" sz="1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rbel" charset="0"/>
                          <a:ea typeface="ＭＳ Ｐゴシック" charset="-128"/>
                        </a:rPr>
                        <a:t> </a:t>
                      </a:r>
                      <a:endParaRPr kumimoji="0" lang="en-CA" sz="1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extLst>
                  <a:ext uri="{0D108BD9-81ED-4DB2-BD59-A6C34878D82A}">
                    <a16:rowId xmlns:a16="http://schemas.microsoft.com/office/drawing/2014/main" val="10001"/>
                  </a:ext>
                </a:extLst>
              </a:tr>
              <a:tr h="671513">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endParaRPr kumimoji="0" lang="en-CA" sz="1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rbel" charset="0"/>
                          <a:ea typeface="ＭＳ Ｐゴシック" charset="-128"/>
                        </a:rPr>
                        <a:t> </a:t>
                      </a:r>
                      <a:endParaRPr kumimoji="0" lang="en-CA" sz="1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rbel" charset="0"/>
                          <a:ea typeface="ＭＳ Ｐゴシック" charset="-128"/>
                        </a:rPr>
                        <a:t> </a:t>
                      </a:r>
                      <a:endParaRPr kumimoji="0" lang="en-CA" sz="1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rbel" charset="0"/>
                          <a:ea typeface="ＭＳ Ｐゴシック" charset="-128"/>
                        </a:rPr>
                        <a:t> </a:t>
                      </a:r>
                      <a:endParaRPr kumimoji="0" lang="en-CA" sz="1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rbel" charset="0"/>
                          <a:ea typeface="ＭＳ Ｐゴシック" charset="-128"/>
                        </a:rPr>
                        <a:t> </a:t>
                      </a:r>
                      <a:endParaRPr kumimoji="0" lang="en-CA" sz="1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rbel" charset="0"/>
                          <a:ea typeface="ＭＳ Ｐゴシック" charset="-128"/>
                        </a:rPr>
                        <a:t> </a:t>
                      </a:r>
                      <a:endParaRPr kumimoji="0" lang="en-CA" sz="1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rbel" charset="0"/>
                          <a:ea typeface="ＭＳ Ｐゴシック" charset="-128"/>
                        </a:rPr>
                        <a:t> </a:t>
                      </a:r>
                      <a:endParaRPr kumimoji="0" lang="en-CA" sz="1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rbel" charset="0"/>
                          <a:ea typeface="ＭＳ Ｐゴシック" charset="-128"/>
                        </a:rPr>
                        <a:t> </a:t>
                      </a:r>
                      <a:endParaRPr kumimoji="0" lang="en-CA" sz="1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rbel" charset="0"/>
                          <a:ea typeface="ＭＳ Ｐゴシック" charset="-128"/>
                        </a:rPr>
                        <a:t> </a:t>
                      </a:r>
                      <a:endParaRPr kumimoji="0" lang="en-CA" sz="1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rbel" charset="0"/>
                          <a:ea typeface="ＭＳ Ｐゴシック" charset="-128"/>
                        </a:rPr>
                        <a:t> </a:t>
                      </a:r>
                      <a:endParaRPr kumimoji="0" lang="en-CA" sz="1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rbel" charset="0"/>
                          <a:ea typeface="ＭＳ Ｐゴシック" charset="-128"/>
                        </a:rPr>
                        <a:t> </a:t>
                      </a:r>
                      <a:endParaRPr kumimoji="0" lang="en-CA" sz="1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rbel" charset="0"/>
                          <a:ea typeface="ＭＳ Ｐゴシック" charset="-128"/>
                        </a:rPr>
                        <a:t> </a:t>
                      </a:r>
                      <a:endParaRPr kumimoji="0" lang="en-CA" sz="1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rbel" charset="0"/>
                          <a:ea typeface="ＭＳ Ｐゴシック" charset="-128"/>
                        </a:rPr>
                        <a:t> </a:t>
                      </a:r>
                      <a:endParaRPr kumimoji="0" lang="en-CA" sz="1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rbel" charset="0"/>
                          <a:ea typeface="ＭＳ Ｐゴシック" charset="-128"/>
                        </a:rPr>
                        <a:t> </a:t>
                      </a:r>
                      <a:endParaRPr kumimoji="0" lang="en-CA" sz="1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rbel" charset="0"/>
                          <a:ea typeface="ＭＳ Ｐゴシック" charset="-128"/>
                        </a:rPr>
                        <a:t> </a:t>
                      </a:r>
                      <a:endParaRPr kumimoji="0" lang="en-CA" sz="1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rbel" charset="0"/>
                          <a:ea typeface="ＭＳ Ｐゴシック" charset="-128"/>
                        </a:rPr>
                        <a:t>mRNA</a:t>
                      </a:r>
                      <a:endParaRPr kumimoji="0" lang="en-CA" sz="1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extLst>
                  <a:ext uri="{0D108BD9-81ED-4DB2-BD59-A6C34878D82A}">
                    <a16:rowId xmlns:a16="http://schemas.microsoft.com/office/drawing/2014/main" val="10002"/>
                  </a:ext>
                </a:extLst>
              </a:tr>
            </a:tbl>
          </a:graphicData>
        </a:graphic>
      </p:graphicFrame>
      <p:sp>
        <p:nvSpPr>
          <p:cNvPr id="60487" name="TextBox 2"/>
          <p:cNvSpPr txBox="1">
            <a:spLocks noChangeArrowheads="1"/>
          </p:cNvSpPr>
          <p:nvPr/>
        </p:nvSpPr>
        <p:spPr bwMode="auto">
          <a:xfrm>
            <a:off x="755650" y="1268413"/>
            <a:ext cx="8356600" cy="646112"/>
          </a:xfrm>
          <a:prstGeom prst="rect">
            <a:avLst/>
          </a:prstGeom>
          <a:noFill/>
          <a:ln w="9525">
            <a:noFill/>
            <a:miter lim="800000"/>
            <a:headEnd/>
            <a:tailEnd/>
          </a:ln>
        </p:spPr>
        <p:txBody>
          <a:bodyPr wrap="none">
            <a:spAutoFit/>
          </a:bodyPr>
          <a:lstStyle/>
          <a:p>
            <a:r>
              <a:rPr lang="en-CA" sz="3600"/>
              <a:t>Please transcribe the following DNA strand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21521724"/>
              </p:ext>
            </p:extLst>
          </p:nvPr>
        </p:nvGraphicFramePr>
        <p:xfrm>
          <a:off x="179388" y="3357563"/>
          <a:ext cx="8569325" cy="2014539"/>
        </p:xfrm>
        <a:graphic>
          <a:graphicData uri="http://schemas.openxmlformats.org/drawingml/2006/table">
            <a:tbl>
              <a:tblPr/>
              <a:tblGrid>
                <a:gridCol w="523875">
                  <a:extLst>
                    <a:ext uri="{9D8B030D-6E8A-4147-A177-3AD203B41FA5}">
                      <a16:colId xmlns:a16="http://schemas.microsoft.com/office/drawing/2014/main" val="20000"/>
                    </a:ext>
                  </a:extLst>
                </a:gridCol>
                <a:gridCol w="525462">
                  <a:extLst>
                    <a:ext uri="{9D8B030D-6E8A-4147-A177-3AD203B41FA5}">
                      <a16:colId xmlns:a16="http://schemas.microsoft.com/office/drawing/2014/main" val="20001"/>
                    </a:ext>
                  </a:extLst>
                </a:gridCol>
                <a:gridCol w="523875">
                  <a:extLst>
                    <a:ext uri="{9D8B030D-6E8A-4147-A177-3AD203B41FA5}">
                      <a16:colId xmlns:a16="http://schemas.microsoft.com/office/drawing/2014/main" val="20002"/>
                    </a:ext>
                  </a:extLst>
                </a:gridCol>
                <a:gridCol w="508000">
                  <a:extLst>
                    <a:ext uri="{9D8B030D-6E8A-4147-A177-3AD203B41FA5}">
                      <a16:colId xmlns:a16="http://schemas.microsoft.com/office/drawing/2014/main" val="20003"/>
                    </a:ext>
                  </a:extLst>
                </a:gridCol>
                <a:gridCol w="525463">
                  <a:extLst>
                    <a:ext uri="{9D8B030D-6E8A-4147-A177-3AD203B41FA5}">
                      <a16:colId xmlns:a16="http://schemas.microsoft.com/office/drawing/2014/main" val="20004"/>
                    </a:ext>
                  </a:extLst>
                </a:gridCol>
                <a:gridCol w="527050">
                  <a:extLst>
                    <a:ext uri="{9D8B030D-6E8A-4147-A177-3AD203B41FA5}">
                      <a16:colId xmlns:a16="http://schemas.microsoft.com/office/drawing/2014/main" val="20005"/>
                    </a:ext>
                  </a:extLst>
                </a:gridCol>
                <a:gridCol w="525462">
                  <a:extLst>
                    <a:ext uri="{9D8B030D-6E8A-4147-A177-3AD203B41FA5}">
                      <a16:colId xmlns:a16="http://schemas.microsoft.com/office/drawing/2014/main" val="20006"/>
                    </a:ext>
                  </a:extLst>
                </a:gridCol>
                <a:gridCol w="525463">
                  <a:extLst>
                    <a:ext uri="{9D8B030D-6E8A-4147-A177-3AD203B41FA5}">
                      <a16:colId xmlns:a16="http://schemas.microsoft.com/office/drawing/2014/main" val="20007"/>
                    </a:ext>
                  </a:extLst>
                </a:gridCol>
                <a:gridCol w="525462">
                  <a:extLst>
                    <a:ext uri="{9D8B030D-6E8A-4147-A177-3AD203B41FA5}">
                      <a16:colId xmlns:a16="http://schemas.microsoft.com/office/drawing/2014/main" val="20008"/>
                    </a:ext>
                  </a:extLst>
                </a:gridCol>
                <a:gridCol w="527050">
                  <a:extLst>
                    <a:ext uri="{9D8B030D-6E8A-4147-A177-3AD203B41FA5}">
                      <a16:colId xmlns:a16="http://schemas.microsoft.com/office/drawing/2014/main" val="20009"/>
                    </a:ext>
                  </a:extLst>
                </a:gridCol>
                <a:gridCol w="525463">
                  <a:extLst>
                    <a:ext uri="{9D8B030D-6E8A-4147-A177-3AD203B41FA5}">
                      <a16:colId xmlns:a16="http://schemas.microsoft.com/office/drawing/2014/main" val="20010"/>
                    </a:ext>
                  </a:extLst>
                </a:gridCol>
                <a:gridCol w="525462">
                  <a:extLst>
                    <a:ext uri="{9D8B030D-6E8A-4147-A177-3AD203B41FA5}">
                      <a16:colId xmlns:a16="http://schemas.microsoft.com/office/drawing/2014/main" val="20011"/>
                    </a:ext>
                  </a:extLst>
                </a:gridCol>
                <a:gridCol w="525463">
                  <a:extLst>
                    <a:ext uri="{9D8B030D-6E8A-4147-A177-3AD203B41FA5}">
                      <a16:colId xmlns:a16="http://schemas.microsoft.com/office/drawing/2014/main" val="20012"/>
                    </a:ext>
                  </a:extLst>
                </a:gridCol>
                <a:gridCol w="527050">
                  <a:extLst>
                    <a:ext uri="{9D8B030D-6E8A-4147-A177-3AD203B41FA5}">
                      <a16:colId xmlns:a16="http://schemas.microsoft.com/office/drawing/2014/main" val="20013"/>
                    </a:ext>
                  </a:extLst>
                </a:gridCol>
                <a:gridCol w="525462">
                  <a:extLst>
                    <a:ext uri="{9D8B030D-6E8A-4147-A177-3AD203B41FA5}">
                      <a16:colId xmlns:a16="http://schemas.microsoft.com/office/drawing/2014/main" val="20014"/>
                    </a:ext>
                  </a:extLst>
                </a:gridCol>
                <a:gridCol w="703263">
                  <a:extLst>
                    <a:ext uri="{9D8B030D-6E8A-4147-A177-3AD203B41FA5}">
                      <a16:colId xmlns:a16="http://schemas.microsoft.com/office/drawing/2014/main" val="20015"/>
                    </a:ext>
                  </a:extLst>
                </a:gridCol>
              </a:tblGrid>
              <a:tr h="671513">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orbel" charset="0"/>
                          <a:ea typeface="ＭＳ Ｐゴシック" charset="-128"/>
                        </a:rPr>
                        <a:t>G</a:t>
                      </a:r>
                      <a:endParaRPr kumimoji="0" lang="en-CA" sz="2000" b="0" i="0" u="none" strike="noStrike" cap="none" normalizeH="0" baseline="0" dirty="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rbel" charset="0"/>
                          <a:ea typeface="ＭＳ Ｐゴシック" charset="-128"/>
                        </a:rPr>
                        <a:t>A</a:t>
                      </a:r>
                      <a:endParaRPr kumimoji="0" lang="en-CA" sz="20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rbel" charset="0"/>
                          <a:ea typeface="ＭＳ Ｐゴシック" charset="-128"/>
                        </a:rPr>
                        <a:t>C</a:t>
                      </a:r>
                      <a:endParaRPr kumimoji="0" lang="en-CA" sz="20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rbel" charset="0"/>
                          <a:ea typeface="ＭＳ Ｐゴシック" charset="-128"/>
                        </a:rPr>
                        <a:t>A</a:t>
                      </a:r>
                      <a:endParaRPr kumimoji="0" lang="en-CA" sz="20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rbel" charset="0"/>
                          <a:ea typeface="ＭＳ Ｐゴシック" charset="-128"/>
                        </a:rPr>
                        <a:t>A</a:t>
                      </a:r>
                      <a:endParaRPr kumimoji="0" lang="en-CA" sz="20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rbel" charset="0"/>
                          <a:ea typeface="ＭＳ Ｐゴシック" charset="-128"/>
                        </a:rPr>
                        <a:t>C</a:t>
                      </a:r>
                      <a:endParaRPr kumimoji="0" lang="en-CA" sz="20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rbel" charset="0"/>
                          <a:ea typeface="ＭＳ Ｐゴシック" charset="-128"/>
                        </a:rPr>
                        <a:t>T</a:t>
                      </a:r>
                      <a:endParaRPr kumimoji="0" lang="en-CA" sz="20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rbel" charset="0"/>
                          <a:ea typeface="ＭＳ Ｐゴシック" charset="-128"/>
                        </a:rPr>
                        <a:t>G</a:t>
                      </a:r>
                      <a:endParaRPr kumimoji="0" lang="en-CA" sz="20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rbel" charset="0"/>
                          <a:ea typeface="ＭＳ Ｐゴシック" charset="-128"/>
                        </a:rPr>
                        <a:t>G</a:t>
                      </a:r>
                      <a:endParaRPr kumimoji="0" lang="en-CA" sz="20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rbel" charset="0"/>
                          <a:ea typeface="ＭＳ Ｐゴシック" charset="-128"/>
                        </a:rPr>
                        <a:t>A</a:t>
                      </a:r>
                      <a:endParaRPr kumimoji="0" lang="en-CA" sz="20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rbel" charset="0"/>
                          <a:ea typeface="ＭＳ Ｐゴシック" charset="-128"/>
                        </a:rPr>
                        <a:t>T</a:t>
                      </a:r>
                      <a:endParaRPr kumimoji="0" lang="en-CA" sz="20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rbel" charset="0"/>
                          <a:ea typeface="ＭＳ Ｐゴシック" charset="-128"/>
                        </a:rPr>
                        <a:t>C</a:t>
                      </a:r>
                      <a:endParaRPr kumimoji="0" lang="en-CA" sz="20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rbel" charset="0"/>
                          <a:ea typeface="ＭＳ Ｐゴシック" charset="-128"/>
                        </a:rPr>
                        <a:t>G</a:t>
                      </a:r>
                      <a:endParaRPr kumimoji="0" lang="en-CA" sz="20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rbel" charset="0"/>
                          <a:ea typeface="ＭＳ Ｐゴシック" charset="-128"/>
                        </a:rPr>
                        <a:t>A</a:t>
                      </a:r>
                      <a:endParaRPr kumimoji="0" lang="en-CA" sz="20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rbel" charset="0"/>
                          <a:ea typeface="ＭＳ Ｐゴシック" charset="-128"/>
                        </a:rPr>
                        <a:t>C</a:t>
                      </a:r>
                      <a:endParaRPr kumimoji="0" lang="en-CA" sz="20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rbel" charset="0"/>
                          <a:ea typeface="ＭＳ Ｐゴシック" charset="-128"/>
                        </a:rPr>
                        <a:t>DNA</a:t>
                      </a:r>
                      <a:endParaRPr kumimoji="0" lang="en-CA" sz="1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extLst>
                  <a:ext uri="{0D108BD9-81ED-4DB2-BD59-A6C34878D82A}">
                    <a16:rowId xmlns:a16="http://schemas.microsoft.com/office/drawing/2014/main" val="10000"/>
                  </a:ext>
                </a:extLst>
              </a:tr>
              <a:tr h="671513">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rbel" charset="0"/>
                          <a:ea typeface="ＭＳ Ｐゴシック" charset="-128"/>
                        </a:rPr>
                        <a:t>III</a:t>
                      </a:r>
                      <a:endParaRPr kumimoji="0" lang="en-CA" sz="20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rbel" charset="0"/>
                          <a:ea typeface="ＭＳ Ｐゴシック" charset="-128"/>
                        </a:rPr>
                        <a:t>II</a:t>
                      </a:r>
                      <a:endParaRPr kumimoji="0" lang="en-CA" sz="20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rbel" charset="0"/>
                          <a:ea typeface="ＭＳ Ｐゴシック" charset="-128"/>
                        </a:rPr>
                        <a:t>III</a:t>
                      </a:r>
                      <a:endParaRPr kumimoji="0" lang="en-CA" sz="20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rbel" charset="0"/>
                          <a:ea typeface="ＭＳ Ｐゴシック" charset="-128"/>
                        </a:rPr>
                        <a:t>II</a:t>
                      </a:r>
                      <a:endParaRPr kumimoji="0" lang="en-CA" sz="20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rbel" charset="0"/>
                          <a:ea typeface="ＭＳ Ｐゴシック" charset="-128"/>
                        </a:rPr>
                        <a:t>II</a:t>
                      </a:r>
                      <a:endParaRPr kumimoji="0" lang="en-CA" sz="20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rbel" charset="0"/>
                          <a:ea typeface="ＭＳ Ｐゴシック" charset="-128"/>
                        </a:rPr>
                        <a:t>III</a:t>
                      </a:r>
                      <a:endParaRPr kumimoji="0" lang="en-CA" sz="20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rbel" charset="0"/>
                          <a:ea typeface="ＭＳ Ｐゴシック" charset="-128"/>
                        </a:rPr>
                        <a:t>II</a:t>
                      </a:r>
                      <a:endParaRPr kumimoji="0" lang="en-CA" sz="20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rbel" charset="0"/>
                          <a:ea typeface="ＭＳ Ｐゴシック" charset="-128"/>
                        </a:rPr>
                        <a:t>III</a:t>
                      </a:r>
                      <a:endParaRPr kumimoji="0" lang="en-CA" sz="20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rbel" charset="0"/>
                          <a:ea typeface="ＭＳ Ｐゴシック" charset="-128"/>
                        </a:rPr>
                        <a:t>III</a:t>
                      </a:r>
                      <a:endParaRPr kumimoji="0" lang="en-CA" sz="20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rbel" charset="0"/>
                          <a:ea typeface="ＭＳ Ｐゴシック" charset="-128"/>
                        </a:rPr>
                        <a:t>II</a:t>
                      </a:r>
                      <a:endParaRPr kumimoji="0" lang="en-CA" sz="20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rbel" charset="0"/>
                          <a:ea typeface="ＭＳ Ｐゴシック" charset="-128"/>
                        </a:rPr>
                        <a:t>II</a:t>
                      </a:r>
                      <a:endParaRPr kumimoji="0" lang="en-CA" sz="20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rbel" charset="0"/>
                          <a:ea typeface="ＭＳ Ｐゴシック" charset="-128"/>
                        </a:rPr>
                        <a:t>III</a:t>
                      </a:r>
                      <a:endParaRPr kumimoji="0" lang="en-CA" sz="20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rbel" charset="0"/>
                          <a:ea typeface="ＭＳ Ｐゴシック" charset="-128"/>
                        </a:rPr>
                        <a:t>III</a:t>
                      </a:r>
                      <a:endParaRPr kumimoji="0" lang="en-CA" sz="20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rbel" charset="0"/>
                          <a:ea typeface="ＭＳ Ｐゴシック" charset="-128"/>
                        </a:rPr>
                        <a:t>II</a:t>
                      </a:r>
                      <a:endParaRPr kumimoji="0" lang="en-CA" sz="20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rbel" charset="0"/>
                          <a:ea typeface="ＭＳ Ｐゴシック" charset="-128"/>
                        </a:rPr>
                        <a:t>III</a:t>
                      </a:r>
                      <a:endParaRPr kumimoji="0" lang="en-CA" sz="20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rbel" charset="0"/>
                          <a:ea typeface="ＭＳ Ｐゴシック" charset="-128"/>
                        </a:rPr>
                        <a:t> </a:t>
                      </a:r>
                      <a:endParaRPr kumimoji="0" lang="en-CA" sz="1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extLst>
                  <a:ext uri="{0D108BD9-81ED-4DB2-BD59-A6C34878D82A}">
                    <a16:rowId xmlns:a16="http://schemas.microsoft.com/office/drawing/2014/main" val="10001"/>
                  </a:ext>
                </a:extLst>
              </a:tr>
              <a:tr h="671513">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CA" sz="1800" b="1" i="0" u="none" strike="noStrike" cap="none" normalizeH="0" baseline="0">
                          <a:ln>
                            <a:noFill/>
                          </a:ln>
                          <a:solidFill>
                            <a:srgbClr val="FF0000"/>
                          </a:solidFill>
                          <a:effectLst/>
                          <a:latin typeface="Garamond" charset="0"/>
                          <a:ea typeface="ＭＳ Ｐゴシック" charset="-128"/>
                        </a:rPr>
                        <a:t>C</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Corbel" charset="0"/>
                          <a:ea typeface="ＭＳ Ｐゴシック" charset="-128"/>
                        </a:rPr>
                        <a:t>U</a:t>
                      </a:r>
                      <a:endParaRPr kumimoji="0" lang="en-CA" sz="2000" b="0" i="0" u="none" strike="noStrike" cap="none" normalizeH="0" baseline="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Corbel" charset="0"/>
                          <a:ea typeface="ＭＳ Ｐゴシック" charset="-128"/>
                        </a:rPr>
                        <a:t>G</a:t>
                      </a:r>
                      <a:endParaRPr kumimoji="0" lang="en-CA" sz="2000" b="0" i="0" u="none" strike="noStrike" cap="none" normalizeH="0" baseline="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Corbel" charset="0"/>
                          <a:ea typeface="ＭＳ Ｐゴシック" charset="-128"/>
                        </a:rPr>
                        <a:t>U</a:t>
                      </a:r>
                      <a:endParaRPr kumimoji="0" lang="en-CA" sz="2000" b="0" i="0" u="none" strike="noStrike" cap="none" normalizeH="0" baseline="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Corbel" charset="0"/>
                          <a:ea typeface="ＭＳ Ｐゴシック" charset="-128"/>
                        </a:rPr>
                        <a:t>U</a:t>
                      </a:r>
                      <a:endParaRPr kumimoji="0" lang="en-CA" sz="2000" b="0" i="0" u="none" strike="noStrike" cap="none" normalizeH="0" baseline="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Corbel" charset="0"/>
                          <a:ea typeface="ＭＳ Ｐゴシック" charset="-128"/>
                        </a:rPr>
                        <a:t>G</a:t>
                      </a:r>
                      <a:endParaRPr kumimoji="0" lang="en-CA" sz="2000" b="0" i="0" u="none" strike="noStrike" cap="none" normalizeH="0" baseline="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Corbel" charset="0"/>
                          <a:ea typeface="ＭＳ Ｐゴシック" charset="-128"/>
                        </a:rPr>
                        <a:t>A</a:t>
                      </a:r>
                      <a:endParaRPr kumimoji="0" lang="en-CA" sz="2000" b="0" i="0" u="none" strike="noStrike" cap="none" normalizeH="0" baseline="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Corbel" charset="0"/>
                          <a:ea typeface="ＭＳ Ｐゴシック" charset="-128"/>
                        </a:rPr>
                        <a:t>C</a:t>
                      </a:r>
                      <a:endParaRPr kumimoji="0" lang="en-CA" sz="2000" b="0" i="0" u="none" strike="noStrike" cap="none" normalizeH="0" baseline="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Corbel" charset="0"/>
                          <a:ea typeface="ＭＳ Ｐゴシック" charset="-128"/>
                        </a:rPr>
                        <a:t>C</a:t>
                      </a:r>
                      <a:endParaRPr kumimoji="0" lang="en-CA" sz="2000" b="0" i="0" u="none" strike="noStrike" cap="none" normalizeH="0" baseline="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Corbel" charset="0"/>
                          <a:ea typeface="ＭＳ Ｐゴシック" charset="-128"/>
                        </a:rPr>
                        <a:t>U</a:t>
                      </a:r>
                      <a:endParaRPr kumimoji="0" lang="en-CA" sz="2000" b="0" i="0" u="none" strike="noStrike" cap="none" normalizeH="0" baseline="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Corbel" charset="0"/>
                          <a:ea typeface="ＭＳ Ｐゴシック" charset="-128"/>
                        </a:rPr>
                        <a:t>A</a:t>
                      </a:r>
                      <a:endParaRPr kumimoji="0" lang="en-CA" sz="2000" b="0" i="0" u="none" strike="noStrike" cap="none" normalizeH="0" baseline="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Corbel" charset="0"/>
                          <a:ea typeface="ＭＳ Ｐゴシック" charset="-128"/>
                        </a:rPr>
                        <a:t>G</a:t>
                      </a:r>
                      <a:endParaRPr kumimoji="0" lang="en-CA" sz="2000" b="0" i="0" u="none" strike="noStrike" cap="none" normalizeH="0" baseline="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Corbel" charset="0"/>
                          <a:ea typeface="ＭＳ Ｐゴシック" charset="-128"/>
                        </a:rPr>
                        <a:t>C</a:t>
                      </a:r>
                      <a:endParaRPr kumimoji="0" lang="en-CA" sz="2000" b="0" i="0" u="none" strike="noStrike" cap="none" normalizeH="0" baseline="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Corbel" charset="0"/>
                          <a:ea typeface="ＭＳ Ｐゴシック" charset="-128"/>
                        </a:rPr>
                        <a:t>U</a:t>
                      </a:r>
                      <a:endParaRPr kumimoji="0" lang="en-CA" sz="2000" b="0" i="0" u="none" strike="noStrike" cap="none" normalizeH="0" baseline="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dirty="0">
                          <a:ln>
                            <a:noFill/>
                          </a:ln>
                          <a:solidFill>
                            <a:srgbClr val="FF0000"/>
                          </a:solidFill>
                          <a:effectLst/>
                          <a:latin typeface="Corbel" charset="0"/>
                          <a:ea typeface="ＭＳ Ｐゴシック" charset="-128"/>
                        </a:rPr>
                        <a:t>G</a:t>
                      </a:r>
                      <a:endParaRPr kumimoji="0" lang="en-CA" sz="2000" b="0" i="0" u="none" strike="noStrike" cap="none" normalizeH="0" baseline="0" dirty="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rbel" charset="0"/>
                          <a:ea typeface="ＭＳ Ｐゴシック" charset="-128"/>
                        </a:rPr>
                        <a:t>mRNA</a:t>
                      </a:r>
                      <a:endParaRPr kumimoji="0" lang="en-CA" sz="1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9388" y="404813"/>
            <a:ext cx="7416800" cy="6248400"/>
          </a:xfrm>
          <a:prstGeom prst="rect">
            <a:avLst/>
          </a:prstGeom>
          <a:noFill/>
          <a:ln w="9525">
            <a:noFill/>
            <a:miter lim="800000"/>
            <a:headEnd/>
            <a:tailEnd/>
          </a:ln>
        </p:spPr>
        <p:txBody>
          <a:bodyPr>
            <a:spAutoFit/>
          </a:bodyPr>
          <a:lstStyle/>
          <a:p>
            <a:pPr marL="571500" indent="-571500">
              <a:buFont typeface="Arial" charset="0"/>
              <a:buChar char="•"/>
            </a:pPr>
            <a:r>
              <a:rPr lang="en-CA" sz="4000" dirty="0"/>
              <a:t>each strand of DNA can be viewed as a </a:t>
            </a:r>
            <a:r>
              <a:rPr lang="en-CA" sz="4000" dirty="0">
                <a:solidFill>
                  <a:srgbClr val="FFC000"/>
                </a:solidFill>
              </a:rPr>
              <a:t>template</a:t>
            </a:r>
            <a:r>
              <a:rPr lang="en-CA" sz="4000" dirty="0"/>
              <a:t>: </a:t>
            </a:r>
          </a:p>
          <a:p>
            <a:pPr marL="571500" indent="-571500">
              <a:buFont typeface="Arial" charset="0"/>
              <a:buChar char="•"/>
            </a:pPr>
            <a:r>
              <a:rPr lang="en-CA" sz="4000" dirty="0"/>
              <a:t> like a potter's mold, it can produce a "reverse image" copy of itself (a </a:t>
            </a:r>
            <a:r>
              <a:rPr lang="en-CA" sz="4000" dirty="0">
                <a:solidFill>
                  <a:srgbClr val="FFC000"/>
                </a:solidFill>
              </a:rPr>
              <a:t>complementary copy</a:t>
            </a:r>
            <a:r>
              <a:rPr lang="en-CA" sz="4000" dirty="0"/>
              <a:t>). </a:t>
            </a:r>
          </a:p>
          <a:p>
            <a:pPr marL="571500" indent="-571500">
              <a:buFont typeface="Arial" charset="0"/>
              <a:buChar char="•"/>
            </a:pPr>
            <a:r>
              <a:rPr lang="en-CA" sz="4000" dirty="0"/>
              <a:t> Each new strand of DNA produced has a </a:t>
            </a:r>
            <a:r>
              <a:rPr lang="en-CA" sz="4000" dirty="0">
                <a:solidFill>
                  <a:srgbClr val="FFC000"/>
                </a:solidFill>
              </a:rPr>
              <a:t>sequence of bases </a:t>
            </a:r>
            <a:r>
              <a:rPr lang="en-CA" sz="4000" dirty="0"/>
              <a:t>exactly complementary to the template strand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23850" y="404813"/>
            <a:ext cx="8496300" cy="5540375"/>
          </a:xfrm>
          <a:prstGeom prst="rect">
            <a:avLst/>
          </a:prstGeom>
          <a:noFill/>
          <a:ln w="9525">
            <a:noFill/>
            <a:miter lim="800000"/>
            <a:headEnd/>
            <a:tailEnd/>
          </a:ln>
        </p:spPr>
        <p:txBody>
          <a:bodyPr>
            <a:spAutoFit/>
          </a:bodyPr>
          <a:lstStyle/>
          <a:p>
            <a:r>
              <a:rPr lang="en-US" sz="2800" dirty="0"/>
              <a:t>There are </a:t>
            </a:r>
            <a:r>
              <a:rPr lang="en-US" sz="2800" b="1" u="sng" dirty="0"/>
              <a:t>3 types of RNA</a:t>
            </a:r>
            <a:r>
              <a:rPr lang="en-US" sz="2800" dirty="0"/>
              <a:t>, each with different functions.</a:t>
            </a:r>
            <a:endParaRPr lang="en-CA" sz="2800" dirty="0"/>
          </a:p>
          <a:p>
            <a:r>
              <a:rPr lang="en-US" dirty="0"/>
              <a:t> </a:t>
            </a:r>
            <a:endParaRPr lang="en-CA" dirty="0"/>
          </a:p>
          <a:p>
            <a:pPr>
              <a:buFont typeface="Arial" charset="0"/>
              <a:buChar char="•"/>
            </a:pPr>
            <a:r>
              <a:rPr lang="en-US" sz="2800" b="1" dirty="0" err="1">
                <a:solidFill>
                  <a:srgbClr val="FFC000"/>
                </a:solidFill>
              </a:rPr>
              <a:t>rRNA</a:t>
            </a:r>
            <a:endParaRPr lang="en-US" sz="2800" b="1" dirty="0">
              <a:solidFill>
                <a:srgbClr val="FFC000"/>
              </a:solidFill>
            </a:endParaRPr>
          </a:p>
          <a:p>
            <a:pPr>
              <a:buFont typeface="Arial" charset="0"/>
              <a:buChar char="•"/>
            </a:pPr>
            <a:r>
              <a:rPr lang="en-US" sz="2800" b="1" dirty="0">
                <a:solidFill>
                  <a:srgbClr val="FFC000"/>
                </a:solidFill>
              </a:rPr>
              <a:t> </a:t>
            </a:r>
            <a:r>
              <a:rPr lang="en-US" sz="2800" b="1" dirty="0" err="1">
                <a:solidFill>
                  <a:srgbClr val="FFC000"/>
                </a:solidFill>
              </a:rPr>
              <a:t>tRNA</a:t>
            </a:r>
            <a:endParaRPr lang="en-US" sz="2800" b="1" dirty="0">
              <a:solidFill>
                <a:srgbClr val="FFC000"/>
              </a:solidFill>
            </a:endParaRPr>
          </a:p>
          <a:p>
            <a:pPr>
              <a:buFont typeface="Arial" charset="0"/>
              <a:buChar char="•"/>
            </a:pPr>
            <a:r>
              <a:rPr lang="en-US" sz="2800" b="1" dirty="0">
                <a:solidFill>
                  <a:srgbClr val="FFC000"/>
                </a:solidFill>
              </a:rPr>
              <a:t>mRNA </a:t>
            </a:r>
          </a:p>
          <a:p>
            <a:pPr>
              <a:buFont typeface="Arial" charset="0"/>
              <a:buChar char="•"/>
            </a:pPr>
            <a:endParaRPr lang="en-US" sz="2800" b="1" dirty="0"/>
          </a:p>
          <a:p>
            <a:r>
              <a:rPr lang="en-US" sz="2800" b="1" dirty="0"/>
              <a:t>– The agents of Protein Synthesis</a:t>
            </a:r>
            <a:endParaRPr lang="en-CA" sz="2800" b="1" dirty="0"/>
          </a:p>
          <a:p>
            <a:endParaRPr lang="en-US" sz="2800" dirty="0"/>
          </a:p>
          <a:p>
            <a:r>
              <a:rPr lang="en-US" sz="2800" dirty="0"/>
              <a:t>RNA that is involved in protein synthesis belongs to one of three distinct types: </a:t>
            </a:r>
          </a:p>
          <a:p>
            <a:pPr>
              <a:buFont typeface="Arial" charset="0"/>
              <a:buChar char="•"/>
            </a:pPr>
            <a:r>
              <a:rPr lang="en-US" sz="2800" b="1" u="sng" dirty="0"/>
              <a:t>ribosomal</a:t>
            </a:r>
            <a:r>
              <a:rPr lang="en-US" sz="2800" u="sng" dirty="0"/>
              <a:t> </a:t>
            </a:r>
            <a:r>
              <a:rPr lang="en-US" sz="2800" b="1" u="sng" dirty="0"/>
              <a:t>RNA</a:t>
            </a:r>
            <a:r>
              <a:rPr lang="en-US" sz="2800" dirty="0"/>
              <a:t> (</a:t>
            </a:r>
            <a:r>
              <a:rPr lang="en-US" sz="2800" b="1" dirty="0" err="1"/>
              <a:t>rRNA</a:t>
            </a:r>
            <a:r>
              <a:rPr lang="en-US" sz="2800" dirty="0"/>
              <a:t>), </a:t>
            </a:r>
          </a:p>
          <a:p>
            <a:pPr>
              <a:buFont typeface="Arial" charset="0"/>
              <a:buChar char="•"/>
            </a:pPr>
            <a:r>
              <a:rPr lang="en-US" sz="2800" b="1" u="sng" dirty="0"/>
              <a:t>transfer</a:t>
            </a:r>
            <a:r>
              <a:rPr lang="en-US" sz="2800" u="sng" dirty="0"/>
              <a:t> </a:t>
            </a:r>
            <a:r>
              <a:rPr lang="en-US" sz="2800" b="1" u="sng" dirty="0"/>
              <a:t>RNA</a:t>
            </a:r>
            <a:r>
              <a:rPr lang="en-US" sz="2800" b="1" dirty="0"/>
              <a:t> </a:t>
            </a:r>
            <a:r>
              <a:rPr lang="en-US" sz="2800" dirty="0"/>
              <a:t>(</a:t>
            </a:r>
            <a:r>
              <a:rPr lang="en-US" sz="2800" b="1" dirty="0" err="1"/>
              <a:t>tRNA</a:t>
            </a:r>
            <a:r>
              <a:rPr lang="en-US" sz="2800" dirty="0"/>
              <a:t>), </a:t>
            </a:r>
          </a:p>
          <a:p>
            <a:pPr>
              <a:buFont typeface="Arial" charset="0"/>
              <a:buChar char="•"/>
            </a:pPr>
            <a:r>
              <a:rPr lang="en-US" sz="2800" dirty="0"/>
              <a:t> </a:t>
            </a:r>
            <a:r>
              <a:rPr lang="en-US" sz="2800" b="1" u="sng" dirty="0"/>
              <a:t>messenger</a:t>
            </a:r>
            <a:r>
              <a:rPr lang="en-US" sz="2800" u="sng" dirty="0"/>
              <a:t> </a:t>
            </a:r>
            <a:r>
              <a:rPr lang="en-US" sz="2800" b="1" u="sng" dirty="0"/>
              <a:t>RNA</a:t>
            </a:r>
            <a:r>
              <a:rPr lang="en-US" sz="2800" b="1" dirty="0"/>
              <a:t> </a:t>
            </a:r>
            <a:r>
              <a:rPr lang="en-US" sz="2800" dirty="0"/>
              <a:t>(</a:t>
            </a:r>
            <a:r>
              <a:rPr lang="en-US" sz="2800" b="1" dirty="0"/>
              <a:t>mRNA</a:t>
            </a:r>
            <a:r>
              <a:rPr lang="en-US" sz="2800" dirty="0"/>
              <a:t>).</a:t>
            </a:r>
            <a:endParaRPr lang="en-CA"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 calcmode="lin" valueType="num">
                                      <p:cBhvr additive="base">
                                        <p:cTn id="2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 calcmode="lin" valueType="num">
                                      <p:cBhvr additive="base">
                                        <p:cTn id="2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 calcmode="lin" valueType="num">
                                      <p:cBhvr additive="base">
                                        <p:cTn id="3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 calcmode="lin" valueType="num">
                                      <p:cBhvr additive="base">
                                        <p:cTn id="3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anim calcmode="lin" valueType="num">
                                      <p:cBhvr additive="base">
                                        <p:cTn id="39"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0030B"/>
          <p:cNvPicPr>
            <a:picLocks noChangeAspect="1" noChangeArrowheads="1"/>
          </p:cNvPicPr>
          <p:nvPr/>
        </p:nvPicPr>
        <p:blipFill>
          <a:blip r:embed="rId3"/>
          <a:srcRect t="19298"/>
          <a:stretch>
            <a:fillRect/>
          </a:stretch>
        </p:blipFill>
        <p:spPr bwMode="auto">
          <a:xfrm>
            <a:off x="200025" y="301625"/>
            <a:ext cx="3517900" cy="2119313"/>
          </a:xfrm>
          <a:prstGeom prst="rect">
            <a:avLst/>
          </a:prstGeom>
          <a:noFill/>
          <a:ln w="9525">
            <a:noFill/>
            <a:miter lim="800000"/>
            <a:headEnd/>
            <a:tailEnd/>
          </a:ln>
        </p:spPr>
      </p:pic>
      <p:sp>
        <p:nvSpPr>
          <p:cNvPr id="6144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61444" name="Rectangle 4"/>
          <p:cNvSpPr>
            <a:spLocks noChangeArrowheads="1"/>
          </p:cNvSpPr>
          <p:nvPr/>
        </p:nvSpPr>
        <p:spPr bwMode="auto">
          <a:xfrm>
            <a:off x="2286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CA">
              <a:ea typeface="ＭＳ Ｐゴシック" charset="0"/>
              <a:cs typeface="Arial" charset="0"/>
            </a:endParaRPr>
          </a:p>
        </p:txBody>
      </p:sp>
      <p:sp>
        <p:nvSpPr>
          <p:cNvPr id="5" name="Rectangle 5"/>
          <p:cNvSpPr>
            <a:spLocks noChangeArrowheads="1"/>
          </p:cNvSpPr>
          <p:nvPr/>
        </p:nvSpPr>
        <p:spPr bwMode="auto">
          <a:xfrm>
            <a:off x="3995738" y="92075"/>
            <a:ext cx="5148262" cy="7356475"/>
          </a:xfrm>
          <a:prstGeom prst="rect">
            <a:avLst/>
          </a:prstGeom>
          <a:noFill/>
          <a:ln w="9525">
            <a:noFill/>
            <a:miter lim="800000"/>
            <a:headEnd/>
            <a:tailEnd/>
          </a:ln>
          <a:effectLst/>
        </p:spPr>
        <p:txBody>
          <a:bodyPr anchor="ctr">
            <a:spAutoFit/>
          </a:bodyPr>
          <a:lstStyle/>
          <a:p>
            <a:pPr>
              <a:defRPr/>
            </a:pPr>
            <a:r>
              <a:rPr lang="en-US" sz="4400" b="1" u="sng" dirty="0">
                <a:latin typeface="Garamond" pitchFamily="18" charset="0"/>
                <a:ea typeface="Times New Roman" pitchFamily="18" charset="0"/>
                <a:cs typeface="Times New Roman" pitchFamily="18" charset="0"/>
              </a:rPr>
              <a:t>RIBOSOMAL</a:t>
            </a:r>
            <a:r>
              <a:rPr lang="en-US" sz="3200" b="1" u="sng" dirty="0">
                <a:latin typeface="Garamond" pitchFamily="18" charset="0"/>
                <a:ea typeface="Times New Roman" pitchFamily="18" charset="0"/>
                <a:cs typeface="Times New Roman" pitchFamily="18" charset="0"/>
              </a:rPr>
              <a:t> RNA</a:t>
            </a:r>
            <a:r>
              <a:rPr lang="en-US" sz="3200" dirty="0">
                <a:latin typeface="Garamond" pitchFamily="18" charset="0"/>
                <a:ea typeface="Times New Roman" pitchFamily="18" charset="0"/>
                <a:cs typeface="Times New Roman" pitchFamily="18" charset="0"/>
              </a:rPr>
              <a:t> (</a:t>
            </a:r>
            <a:r>
              <a:rPr lang="en-US" sz="3200" dirty="0" err="1">
                <a:latin typeface="Garamond" pitchFamily="18" charset="0"/>
                <a:ea typeface="Times New Roman" pitchFamily="18" charset="0"/>
                <a:cs typeface="Times New Roman" pitchFamily="18" charset="0"/>
              </a:rPr>
              <a:t>rRNA</a:t>
            </a:r>
            <a:r>
              <a:rPr lang="en-US" sz="3200" dirty="0">
                <a:latin typeface="Garamond" pitchFamily="18" charset="0"/>
                <a:ea typeface="Times New Roman" pitchFamily="18" charset="0"/>
                <a:cs typeface="Times New Roman" pitchFamily="18" charset="0"/>
              </a:rPr>
              <a:t>) </a:t>
            </a:r>
          </a:p>
          <a:p>
            <a:pPr marL="457200" indent="-457200">
              <a:buFont typeface="Arial" pitchFamily="34" charset="0"/>
              <a:buChar char="•"/>
              <a:defRPr/>
            </a:pPr>
            <a:r>
              <a:rPr lang="en-US" sz="3200" b="1" dirty="0">
                <a:latin typeface="Garamond" pitchFamily="18" charset="0"/>
                <a:ea typeface="Times New Roman" pitchFamily="18" charset="0"/>
                <a:cs typeface="Times New Roman" pitchFamily="18" charset="0"/>
              </a:rPr>
              <a:t>becomes a </a:t>
            </a:r>
            <a:r>
              <a:rPr lang="en-US" sz="3200" b="1" u="sng" dirty="0">
                <a:solidFill>
                  <a:srgbClr val="FFC000"/>
                </a:solidFill>
                <a:latin typeface="Garamond" pitchFamily="18" charset="0"/>
                <a:ea typeface="Times New Roman" pitchFamily="18" charset="0"/>
                <a:cs typeface="Times New Roman" pitchFamily="18" charset="0"/>
              </a:rPr>
              <a:t>structural</a:t>
            </a:r>
            <a:r>
              <a:rPr lang="en-US" sz="3200" b="1" u="sng" dirty="0">
                <a:latin typeface="Garamond" pitchFamily="18" charset="0"/>
                <a:ea typeface="Times New Roman" pitchFamily="18" charset="0"/>
                <a:cs typeface="Times New Roman" pitchFamily="18" charset="0"/>
              </a:rPr>
              <a:t> part of ribosomes</a:t>
            </a:r>
            <a:r>
              <a:rPr lang="en-US" sz="3200" dirty="0">
                <a:latin typeface="Garamond" pitchFamily="18" charset="0"/>
                <a:ea typeface="Times New Roman" pitchFamily="18" charset="0"/>
                <a:cs typeface="Times New Roman" pitchFamily="18" charset="0"/>
              </a:rPr>
              <a:t> and serves as a genetic </a:t>
            </a:r>
            <a:r>
              <a:rPr lang="en-US" sz="3200" b="1" dirty="0">
                <a:latin typeface="Garamond" pitchFamily="18" charset="0"/>
                <a:ea typeface="Times New Roman" pitchFamily="18" charset="0"/>
                <a:cs typeface="Times New Roman" pitchFamily="18" charset="0"/>
              </a:rPr>
              <a:t>link</a:t>
            </a:r>
            <a:r>
              <a:rPr lang="en-US" sz="3200" dirty="0">
                <a:latin typeface="Garamond" pitchFamily="18" charset="0"/>
                <a:ea typeface="Times New Roman" pitchFamily="18" charset="0"/>
                <a:cs typeface="Times New Roman" pitchFamily="18" charset="0"/>
              </a:rPr>
              <a:t> between mRNA and </a:t>
            </a:r>
            <a:r>
              <a:rPr lang="en-US" sz="3200" dirty="0" err="1">
                <a:latin typeface="Garamond" pitchFamily="18" charset="0"/>
                <a:ea typeface="Times New Roman" pitchFamily="18" charset="0"/>
                <a:cs typeface="Times New Roman" pitchFamily="18" charset="0"/>
              </a:rPr>
              <a:t>tRNA</a:t>
            </a:r>
            <a:r>
              <a:rPr lang="en-US" sz="3200" dirty="0">
                <a:latin typeface="Garamond" pitchFamily="18" charset="0"/>
                <a:ea typeface="Times New Roman" pitchFamily="18" charset="0"/>
                <a:cs typeface="Times New Roman" pitchFamily="18" charset="0"/>
              </a:rPr>
              <a:t>.  Ribosomal RNA is associated with </a:t>
            </a:r>
            <a:r>
              <a:rPr lang="en-US" sz="3200" dirty="0">
                <a:solidFill>
                  <a:srgbClr val="FFC000"/>
                </a:solidFill>
                <a:latin typeface="Garamond" pitchFamily="18" charset="0"/>
                <a:ea typeface="Times New Roman" pitchFamily="18" charset="0"/>
                <a:cs typeface="Times New Roman" pitchFamily="18" charset="0"/>
              </a:rPr>
              <a:t>protein</a:t>
            </a:r>
            <a:r>
              <a:rPr lang="en-US" sz="3200" dirty="0">
                <a:latin typeface="Garamond" pitchFamily="18" charset="0"/>
                <a:ea typeface="Times New Roman" pitchFamily="18" charset="0"/>
                <a:cs typeface="Times New Roman" pitchFamily="18" charset="0"/>
              </a:rPr>
              <a:t>, forming bodies called </a:t>
            </a:r>
            <a:r>
              <a:rPr lang="en-US" sz="3200" b="1" dirty="0">
                <a:latin typeface="Garamond" pitchFamily="18" charset="0"/>
                <a:ea typeface="Times New Roman" pitchFamily="18" charset="0"/>
                <a:cs typeface="Times New Roman" pitchFamily="18" charset="0"/>
              </a:rPr>
              <a:t>ribosomes</a:t>
            </a:r>
            <a:r>
              <a:rPr lang="en-US" sz="3200" dirty="0">
                <a:latin typeface="Garamond" pitchFamily="18" charset="0"/>
                <a:ea typeface="Times New Roman" pitchFamily="18" charset="0"/>
                <a:cs typeface="Times New Roman" pitchFamily="18" charset="0"/>
              </a:rPr>
              <a:t>. </a:t>
            </a:r>
          </a:p>
          <a:p>
            <a:pPr marL="457200" indent="-457200">
              <a:buFont typeface="Arial" pitchFamily="34" charset="0"/>
              <a:buChar char="•"/>
              <a:defRPr/>
            </a:pPr>
            <a:r>
              <a:rPr lang="en-US" sz="3200" dirty="0">
                <a:latin typeface="Garamond" pitchFamily="18" charset="0"/>
                <a:ea typeface="Times New Roman" pitchFamily="18" charset="0"/>
                <a:cs typeface="Times New Roman" pitchFamily="18" charset="0"/>
              </a:rPr>
              <a:t>Ribosomes are the </a:t>
            </a:r>
            <a:r>
              <a:rPr lang="en-US" sz="3200" b="1" u="sng" dirty="0">
                <a:solidFill>
                  <a:srgbClr val="FFC000"/>
                </a:solidFill>
                <a:latin typeface="Garamond" pitchFamily="18" charset="0"/>
                <a:ea typeface="Times New Roman" pitchFamily="18" charset="0"/>
                <a:cs typeface="Times New Roman" pitchFamily="18" charset="0"/>
              </a:rPr>
              <a:t>sites</a:t>
            </a:r>
            <a:r>
              <a:rPr lang="en-US" sz="3200" u="sng" dirty="0">
                <a:latin typeface="Garamond" pitchFamily="18" charset="0"/>
                <a:ea typeface="Times New Roman" pitchFamily="18" charset="0"/>
                <a:cs typeface="Times New Roman" pitchFamily="18" charset="0"/>
              </a:rPr>
              <a:t> of </a:t>
            </a:r>
            <a:r>
              <a:rPr lang="en-US" sz="3200" b="1" u="sng" dirty="0">
                <a:latin typeface="Garamond" pitchFamily="18" charset="0"/>
                <a:ea typeface="Times New Roman" pitchFamily="18" charset="0"/>
                <a:cs typeface="Times New Roman" pitchFamily="18" charset="0"/>
              </a:rPr>
              <a:t>protein synthesis</a:t>
            </a:r>
            <a:r>
              <a:rPr lang="en-US" sz="3200" dirty="0">
                <a:latin typeface="Garamond" pitchFamily="18" charset="0"/>
                <a:ea typeface="Times New Roman" pitchFamily="18" charset="0"/>
                <a:cs typeface="Times New Roman" pitchFamily="18" charset="0"/>
              </a:rPr>
              <a:t>. </a:t>
            </a:r>
          </a:p>
          <a:p>
            <a:pPr>
              <a:defRPr/>
            </a:pPr>
            <a:endParaRPr lang="en-CA" sz="2800" dirty="0">
              <a:latin typeface="Arial" pitchFamily="34" charset="0"/>
              <a:ea typeface="+mn-ea"/>
              <a:cs typeface="Arial" pitchFamily="34" charset="0"/>
            </a:endParaRPr>
          </a:p>
          <a:p>
            <a:pPr eaLnBrk="0" hangingPunct="0">
              <a:buFontTx/>
              <a:buChar char="•"/>
              <a:defRPr/>
            </a:pPr>
            <a:endParaRPr lang="en-US" sz="4800" dirty="0">
              <a:latin typeface="Arial" pitchFamily="34" charset="0"/>
              <a:ea typeface="+mn-ea"/>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26988" y="17463"/>
            <a:ext cx="8675687" cy="2862262"/>
          </a:xfrm>
          <a:prstGeom prst="rect">
            <a:avLst/>
          </a:prstGeom>
          <a:noFill/>
          <a:ln w="9525">
            <a:noFill/>
            <a:miter lim="800000"/>
            <a:headEnd/>
            <a:tailEnd/>
          </a:ln>
        </p:spPr>
        <p:txBody>
          <a:bodyPr>
            <a:spAutoFit/>
          </a:bodyPr>
          <a:lstStyle/>
          <a:p>
            <a:pPr eaLnBrk="0" hangingPunct="0">
              <a:buFontTx/>
              <a:buChar char="•"/>
            </a:pPr>
            <a:r>
              <a:rPr lang="en-US" sz="4400" dirty="0">
                <a:latin typeface="Garamond" charset="0"/>
              </a:rPr>
              <a:t>Ribosomal RNA varies in size and is the </a:t>
            </a:r>
            <a:r>
              <a:rPr lang="en-US" sz="4400" b="1" i="1" dirty="0">
                <a:latin typeface="Garamond" charset="0"/>
              </a:rPr>
              <a:t>most plentiful  </a:t>
            </a:r>
            <a:r>
              <a:rPr lang="en-US" sz="4400" dirty="0">
                <a:latin typeface="Garamond" charset="0"/>
              </a:rPr>
              <a:t>RNA.  It </a:t>
            </a:r>
            <a:r>
              <a:rPr lang="en-US" sz="4400" b="1" dirty="0">
                <a:latin typeface="Garamond" charset="0"/>
              </a:rPr>
              <a:t>constitutes </a:t>
            </a:r>
            <a:r>
              <a:rPr lang="en-US" sz="4400" b="1" dirty="0">
                <a:solidFill>
                  <a:srgbClr val="FFC000"/>
                </a:solidFill>
                <a:latin typeface="Garamond" charset="0"/>
              </a:rPr>
              <a:t>85% </a:t>
            </a:r>
            <a:r>
              <a:rPr lang="en-US" sz="4400" b="1" dirty="0">
                <a:latin typeface="Garamond" charset="0"/>
              </a:rPr>
              <a:t>to </a:t>
            </a:r>
            <a:r>
              <a:rPr lang="en-US" sz="4400" b="1" dirty="0">
                <a:solidFill>
                  <a:srgbClr val="FFC000"/>
                </a:solidFill>
                <a:latin typeface="Garamond" charset="0"/>
              </a:rPr>
              <a:t>90%</a:t>
            </a:r>
            <a:r>
              <a:rPr lang="en-US" sz="4400" dirty="0">
                <a:solidFill>
                  <a:srgbClr val="FFC000"/>
                </a:solidFill>
                <a:latin typeface="Garamond" charset="0"/>
              </a:rPr>
              <a:t> </a:t>
            </a:r>
            <a:r>
              <a:rPr lang="en-US" sz="4400" dirty="0">
                <a:latin typeface="Garamond" charset="0"/>
              </a:rPr>
              <a:t>of total cellular RNA</a:t>
            </a:r>
            <a:r>
              <a:rPr lang="en-US" sz="4800" dirty="0">
                <a:latin typeface="Garamond" charset="0"/>
              </a:rPr>
              <a:t>.</a:t>
            </a:r>
          </a:p>
        </p:txBody>
      </p:sp>
      <p:pic>
        <p:nvPicPr>
          <p:cNvPr id="65538" name="Picture 2" descr="http://4.bp.blogspot.com/_ZH1tKFpfimc/SN_lNlbEi3I/AAAAAAAAAhI/vscKahpwGZ0/s400/ribosome.jpg"/>
          <p:cNvPicPr>
            <a:picLocks noChangeAspect="1" noChangeArrowheads="1"/>
          </p:cNvPicPr>
          <p:nvPr/>
        </p:nvPicPr>
        <p:blipFill>
          <a:blip r:embed="rId3"/>
          <a:srcRect/>
          <a:stretch>
            <a:fillRect/>
          </a:stretch>
        </p:blipFill>
        <p:spPr bwMode="auto">
          <a:xfrm>
            <a:off x="2366963" y="2879725"/>
            <a:ext cx="5727700" cy="373697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825" y="188913"/>
            <a:ext cx="6481763" cy="6494462"/>
          </a:xfrm>
          <a:prstGeom prst="rect">
            <a:avLst/>
          </a:prstGeom>
        </p:spPr>
        <p:txBody>
          <a:bodyPr>
            <a:spAutoFit/>
          </a:bodyPr>
          <a:lstStyle/>
          <a:p>
            <a:pPr fontAlgn="auto">
              <a:spcBef>
                <a:spcPts val="0"/>
              </a:spcBef>
              <a:spcAft>
                <a:spcPts val="0"/>
              </a:spcAft>
              <a:defRPr/>
            </a:pPr>
            <a:r>
              <a:rPr lang="en-US" sz="3200" b="1" u="sng" cap="all" dirty="0">
                <a:latin typeface="+mn-lt"/>
                <a:ea typeface="+mn-ea"/>
              </a:rPr>
              <a:t>Transfer</a:t>
            </a:r>
            <a:r>
              <a:rPr lang="en-US" sz="3200" b="1" u="sng" dirty="0">
                <a:latin typeface="+mn-lt"/>
                <a:ea typeface="+mn-ea"/>
              </a:rPr>
              <a:t> RNA</a:t>
            </a:r>
            <a:r>
              <a:rPr lang="en-US" sz="3200" dirty="0">
                <a:latin typeface="+mn-lt"/>
                <a:ea typeface="+mn-ea"/>
              </a:rPr>
              <a:t> (</a:t>
            </a:r>
            <a:r>
              <a:rPr lang="en-US" sz="3200" dirty="0" err="1">
                <a:latin typeface="+mn-lt"/>
                <a:ea typeface="+mn-ea"/>
              </a:rPr>
              <a:t>tRNA</a:t>
            </a:r>
            <a:r>
              <a:rPr lang="en-US" sz="3200" dirty="0">
                <a:latin typeface="+mn-lt"/>
                <a:ea typeface="+mn-ea"/>
              </a:rPr>
              <a:t>) - is used to </a:t>
            </a:r>
            <a:r>
              <a:rPr lang="en-US" sz="3200" b="1" u="words" dirty="0">
                <a:solidFill>
                  <a:srgbClr val="FFC000"/>
                </a:solidFill>
                <a:latin typeface="+mn-lt"/>
                <a:ea typeface="+mn-ea"/>
              </a:rPr>
              <a:t>deliver</a:t>
            </a:r>
            <a:r>
              <a:rPr lang="en-US" sz="3200" b="1" u="words" dirty="0">
                <a:latin typeface="+mn-lt"/>
                <a:ea typeface="+mn-ea"/>
              </a:rPr>
              <a:t> amino acids</a:t>
            </a:r>
            <a:r>
              <a:rPr lang="en-US" sz="3200" b="1" dirty="0">
                <a:latin typeface="+mn-lt"/>
                <a:ea typeface="+mn-ea"/>
              </a:rPr>
              <a:t> from the </a:t>
            </a:r>
            <a:r>
              <a:rPr lang="en-US" sz="3200" b="1" u="sng" dirty="0">
                <a:solidFill>
                  <a:srgbClr val="FFC000"/>
                </a:solidFill>
                <a:latin typeface="+mn-lt"/>
                <a:ea typeface="+mn-ea"/>
              </a:rPr>
              <a:t>cytoplasm</a:t>
            </a:r>
            <a:r>
              <a:rPr lang="en-US" sz="3200" b="1" dirty="0">
                <a:latin typeface="+mn-lt"/>
                <a:ea typeface="+mn-ea"/>
              </a:rPr>
              <a:t> to the </a:t>
            </a:r>
            <a:r>
              <a:rPr lang="en-US" sz="3200" b="1" u="sng" dirty="0">
                <a:latin typeface="+mn-lt"/>
                <a:ea typeface="+mn-ea"/>
              </a:rPr>
              <a:t>ribosome</a:t>
            </a:r>
            <a:r>
              <a:rPr lang="en-US" sz="3200" dirty="0">
                <a:latin typeface="+mn-lt"/>
                <a:ea typeface="+mn-ea"/>
              </a:rPr>
              <a:t>. </a:t>
            </a:r>
          </a:p>
          <a:p>
            <a:pPr fontAlgn="auto">
              <a:spcBef>
                <a:spcPts val="0"/>
              </a:spcBef>
              <a:spcAft>
                <a:spcPts val="0"/>
              </a:spcAft>
              <a:defRPr/>
            </a:pPr>
            <a:endParaRPr lang="en-US" sz="3200" dirty="0">
              <a:latin typeface="+mn-lt"/>
              <a:ea typeface="+mn-ea"/>
            </a:endParaRPr>
          </a:p>
          <a:p>
            <a:pPr marL="457200" indent="-457200" fontAlgn="auto">
              <a:spcBef>
                <a:spcPts val="0"/>
              </a:spcBef>
              <a:spcAft>
                <a:spcPts val="0"/>
              </a:spcAft>
              <a:buFont typeface="Arial" pitchFamily="34" charset="0"/>
              <a:buChar char="•"/>
              <a:defRPr/>
            </a:pPr>
            <a:r>
              <a:rPr lang="en-US" sz="3200" dirty="0">
                <a:latin typeface="+mn-lt"/>
                <a:ea typeface="+mn-ea"/>
              </a:rPr>
              <a:t>There is a different </a:t>
            </a:r>
            <a:r>
              <a:rPr lang="en-US" sz="3200" dirty="0" err="1">
                <a:latin typeface="+mn-lt"/>
                <a:ea typeface="+mn-ea"/>
              </a:rPr>
              <a:t>tRNA</a:t>
            </a:r>
            <a:r>
              <a:rPr lang="en-US" sz="3200" dirty="0">
                <a:latin typeface="+mn-lt"/>
                <a:ea typeface="+mn-ea"/>
              </a:rPr>
              <a:t> for each amino acid.  The function of each type of </a:t>
            </a:r>
            <a:r>
              <a:rPr lang="en-US" sz="3200" dirty="0" err="1">
                <a:latin typeface="+mn-lt"/>
                <a:ea typeface="+mn-ea"/>
              </a:rPr>
              <a:t>tRNA</a:t>
            </a:r>
            <a:r>
              <a:rPr lang="en-US" sz="3200" dirty="0">
                <a:latin typeface="+mn-lt"/>
                <a:ea typeface="+mn-ea"/>
              </a:rPr>
              <a:t> is to bring its specific amino acid to a ribosome. </a:t>
            </a:r>
            <a:endParaRPr lang="en-CA" sz="3200" dirty="0">
              <a:latin typeface="+mn-lt"/>
              <a:ea typeface="+mn-ea"/>
            </a:endParaRPr>
          </a:p>
          <a:p>
            <a:pPr marL="457200" indent="-457200" fontAlgn="auto">
              <a:spcBef>
                <a:spcPts val="0"/>
              </a:spcBef>
              <a:spcAft>
                <a:spcPts val="0"/>
              </a:spcAft>
              <a:buFont typeface="Arial" pitchFamily="34" charset="0"/>
              <a:buChar char="•"/>
              <a:defRPr/>
            </a:pPr>
            <a:r>
              <a:rPr lang="en-US" sz="3200" dirty="0">
                <a:latin typeface="+mn-lt"/>
                <a:ea typeface="+mn-ea"/>
              </a:rPr>
              <a:t>The </a:t>
            </a:r>
            <a:r>
              <a:rPr lang="en-US" sz="3200" dirty="0" err="1">
                <a:latin typeface="+mn-lt"/>
                <a:ea typeface="+mn-ea"/>
              </a:rPr>
              <a:t>tRNA</a:t>
            </a:r>
            <a:r>
              <a:rPr lang="en-US" sz="3200" dirty="0">
                <a:latin typeface="+mn-lt"/>
                <a:ea typeface="+mn-ea"/>
              </a:rPr>
              <a:t> molecules consist of about </a:t>
            </a:r>
            <a:r>
              <a:rPr lang="en-US" sz="3200" b="1" dirty="0">
                <a:solidFill>
                  <a:srgbClr val="FFC000"/>
                </a:solidFill>
                <a:latin typeface="+mn-lt"/>
                <a:ea typeface="+mn-ea"/>
              </a:rPr>
              <a:t>80</a:t>
            </a:r>
            <a:r>
              <a:rPr lang="en-US" sz="3200" b="1" dirty="0">
                <a:latin typeface="+mn-lt"/>
                <a:ea typeface="+mn-ea"/>
              </a:rPr>
              <a:t> nucleotides</a:t>
            </a:r>
            <a:r>
              <a:rPr lang="en-US" sz="3200" dirty="0">
                <a:latin typeface="+mn-lt"/>
                <a:ea typeface="+mn-ea"/>
              </a:rPr>
              <a:t> and are structured in a </a:t>
            </a:r>
            <a:r>
              <a:rPr lang="en-US" sz="3200" b="1" dirty="0">
                <a:solidFill>
                  <a:srgbClr val="FFC000"/>
                </a:solidFill>
                <a:latin typeface="+mn-lt"/>
                <a:ea typeface="+mn-ea"/>
              </a:rPr>
              <a:t>cloverleaf</a:t>
            </a:r>
            <a:r>
              <a:rPr lang="en-US" sz="3200" dirty="0">
                <a:latin typeface="+mn-lt"/>
                <a:ea typeface="+mn-ea"/>
              </a:rPr>
              <a:t> pattern. They constitute about</a:t>
            </a:r>
            <a:r>
              <a:rPr lang="en-US" sz="3200" b="1" dirty="0">
                <a:latin typeface="+mn-lt"/>
                <a:ea typeface="+mn-ea"/>
              </a:rPr>
              <a:t> 5%</a:t>
            </a:r>
            <a:r>
              <a:rPr lang="en-US" sz="3200" dirty="0">
                <a:latin typeface="+mn-lt"/>
                <a:ea typeface="+mn-ea"/>
              </a:rPr>
              <a:t> of the cell's total RNA.</a:t>
            </a:r>
            <a:endParaRPr lang="en-CA" sz="3200" dirty="0">
              <a:latin typeface="+mn-lt"/>
              <a:ea typeface="+mn-ea"/>
            </a:endParaRPr>
          </a:p>
        </p:txBody>
      </p:sp>
      <p:pic>
        <p:nvPicPr>
          <p:cNvPr id="67586" name="Picture 2"/>
          <p:cNvPicPr>
            <a:picLocks noChangeAspect="1" noChangeArrowheads="1"/>
          </p:cNvPicPr>
          <p:nvPr/>
        </p:nvPicPr>
        <p:blipFill>
          <a:blip r:embed="rId2"/>
          <a:srcRect/>
          <a:stretch>
            <a:fillRect/>
          </a:stretch>
        </p:blipFill>
        <p:spPr bwMode="auto">
          <a:xfrm>
            <a:off x="6399213" y="692150"/>
            <a:ext cx="2744787" cy="2227263"/>
          </a:xfrm>
          <a:prstGeom prst="rect">
            <a:avLst/>
          </a:prstGeom>
          <a:solidFill>
            <a:schemeClr val="tx1"/>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4213" y="549275"/>
            <a:ext cx="7848600" cy="5509200"/>
          </a:xfrm>
          <a:prstGeom prst="rect">
            <a:avLst/>
          </a:prstGeom>
        </p:spPr>
        <p:txBody>
          <a:bodyPr>
            <a:spAutoFit/>
          </a:bodyPr>
          <a:lstStyle/>
          <a:p>
            <a:pPr marL="457200" indent="-457200" fontAlgn="auto">
              <a:spcBef>
                <a:spcPts val="0"/>
              </a:spcBef>
              <a:spcAft>
                <a:spcPts val="0"/>
              </a:spcAft>
              <a:buFont typeface="Arial" pitchFamily="34" charset="0"/>
              <a:buChar char="•"/>
              <a:defRPr/>
            </a:pPr>
            <a:r>
              <a:rPr lang="en-US" sz="3200" b="1" u="sng" cap="all" dirty="0">
                <a:latin typeface="+mn-lt"/>
                <a:ea typeface="+mn-ea"/>
              </a:rPr>
              <a:t>Messenger</a:t>
            </a:r>
            <a:r>
              <a:rPr lang="en-US" sz="3200" b="1" u="sng" dirty="0">
                <a:latin typeface="+mn-lt"/>
                <a:ea typeface="+mn-ea"/>
              </a:rPr>
              <a:t> RNA</a:t>
            </a:r>
            <a:r>
              <a:rPr lang="en-US" sz="3200" dirty="0">
                <a:latin typeface="+mn-lt"/>
                <a:ea typeface="+mn-ea"/>
              </a:rPr>
              <a:t> (mRNA) - </a:t>
            </a:r>
            <a:r>
              <a:rPr lang="en-US" sz="3200" b="1" u="words" dirty="0">
                <a:solidFill>
                  <a:srgbClr val="FFC000"/>
                </a:solidFill>
                <a:latin typeface="+mn-lt"/>
                <a:ea typeface="+mn-ea"/>
              </a:rPr>
              <a:t>carries</a:t>
            </a:r>
            <a:r>
              <a:rPr lang="en-US" sz="3200" b="1" u="words" dirty="0">
                <a:latin typeface="+mn-lt"/>
                <a:ea typeface="+mn-ea"/>
              </a:rPr>
              <a:t> the genetic code</a:t>
            </a:r>
            <a:r>
              <a:rPr lang="en-US" sz="3200" dirty="0">
                <a:latin typeface="+mn-lt"/>
                <a:ea typeface="+mn-ea"/>
              </a:rPr>
              <a:t> contained in the sequence of bases in the cell's DNA </a:t>
            </a:r>
            <a:r>
              <a:rPr lang="en-US" sz="3200" b="1" dirty="0">
                <a:latin typeface="+mn-lt"/>
                <a:ea typeface="+mn-ea"/>
              </a:rPr>
              <a:t>from the nucleus to the Ribosome</a:t>
            </a:r>
            <a:r>
              <a:rPr lang="en-US" sz="3200" dirty="0">
                <a:latin typeface="+mn-lt"/>
                <a:ea typeface="+mn-ea"/>
              </a:rPr>
              <a:t>.</a:t>
            </a:r>
          </a:p>
          <a:p>
            <a:pPr marL="457200" indent="-457200" fontAlgn="auto">
              <a:spcBef>
                <a:spcPts val="0"/>
              </a:spcBef>
              <a:spcAft>
                <a:spcPts val="0"/>
              </a:spcAft>
              <a:buFont typeface="Arial" pitchFamily="34" charset="0"/>
              <a:buChar char="•"/>
              <a:defRPr/>
            </a:pPr>
            <a:endParaRPr lang="en-CA" sz="3200" dirty="0">
              <a:latin typeface="+mn-lt"/>
              <a:ea typeface="+mn-ea"/>
            </a:endParaRPr>
          </a:p>
          <a:p>
            <a:pPr marL="457200" indent="-457200" fontAlgn="auto">
              <a:spcBef>
                <a:spcPts val="0"/>
              </a:spcBef>
              <a:spcAft>
                <a:spcPts val="0"/>
              </a:spcAft>
              <a:buFont typeface="Arial" pitchFamily="34" charset="0"/>
              <a:buChar char="•"/>
              <a:defRPr/>
            </a:pPr>
            <a:r>
              <a:rPr lang="en-US" sz="3200" dirty="0">
                <a:latin typeface="+mn-lt"/>
                <a:ea typeface="+mn-ea"/>
              </a:rPr>
              <a:t>mRNA: acts as a "</a:t>
            </a:r>
            <a:r>
              <a:rPr lang="en-US" sz="3200" dirty="0">
                <a:solidFill>
                  <a:srgbClr val="FFC000"/>
                </a:solidFill>
                <a:latin typeface="+mn-lt"/>
                <a:ea typeface="+mn-ea"/>
              </a:rPr>
              <a:t>go-between</a:t>
            </a:r>
            <a:r>
              <a:rPr lang="en-US" sz="3200" dirty="0">
                <a:latin typeface="+mn-lt"/>
                <a:ea typeface="+mn-ea"/>
              </a:rPr>
              <a:t>" for DNA in the nucleus and the ribosomes in the cytoplasm.</a:t>
            </a:r>
          </a:p>
          <a:p>
            <a:pPr marL="457200" indent="-457200" fontAlgn="auto">
              <a:spcBef>
                <a:spcPts val="0"/>
              </a:spcBef>
              <a:spcAft>
                <a:spcPts val="0"/>
              </a:spcAft>
              <a:buFont typeface="Arial" pitchFamily="34" charset="0"/>
              <a:buChar char="•"/>
              <a:defRPr/>
            </a:pPr>
            <a:endParaRPr lang="en-CA" sz="3200" dirty="0">
              <a:latin typeface="+mn-lt"/>
              <a:ea typeface="+mn-ea"/>
            </a:endParaRPr>
          </a:p>
          <a:p>
            <a:pPr marL="457200" indent="-457200" fontAlgn="auto">
              <a:spcBef>
                <a:spcPts val="0"/>
              </a:spcBef>
              <a:spcAft>
                <a:spcPts val="0"/>
              </a:spcAft>
              <a:buFont typeface="Arial" pitchFamily="34" charset="0"/>
              <a:buChar char="•"/>
              <a:defRPr/>
            </a:pPr>
            <a:r>
              <a:rPr lang="en-US" sz="3200" dirty="0">
                <a:latin typeface="+mn-lt"/>
                <a:ea typeface="+mn-ea"/>
              </a:rPr>
              <a:t>mRNA constitutes </a:t>
            </a:r>
            <a:r>
              <a:rPr lang="en-US" sz="3200" dirty="0">
                <a:solidFill>
                  <a:srgbClr val="FFC000"/>
                </a:solidFill>
                <a:latin typeface="+mn-lt"/>
                <a:ea typeface="+mn-ea"/>
              </a:rPr>
              <a:t>5</a:t>
            </a:r>
            <a:r>
              <a:rPr lang="en-US" sz="3200" dirty="0">
                <a:latin typeface="+mn-lt"/>
                <a:ea typeface="+mn-ea"/>
              </a:rPr>
              <a:t>% to </a:t>
            </a:r>
            <a:r>
              <a:rPr lang="en-US" sz="3200" dirty="0">
                <a:solidFill>
                  <a:srgbClr val="FFC000"/>
                </a:solidFill>
                <a:latin typeface="+mn-lt"/>
                <a:ea typeface="+mn-ea"/>
              </a:rPr>
              <a:t>10</a:t>
            </a:r>
            <a:r>
              <a:rPr lang="en-US" sz="3200" dirty="0">
                <a:latin typeface="+mn-lt"/>
                <a:ea typeface="+mn-ea"/>
              </a:rPr>
              <a:t>% of the cell's RNA.</a:t>
            </a:r>
            <a:endParaRPr lang="en-CA" sz="3200" dirty="0">
              <a:latin typeface="+mn-lt"/>
              <a:ea typeface="+mn-e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descr="http://t1.gstatic.com/images?q=tbn:ANd9GcQr1L60Nsk-I0t2UqANU6HPQMQOPuLt1NEg3D-oOQUB9e1n5mNe3w"/>
          <p:cNvPicPr>
            <a:picLocks noChangeAspect="1" noChangeArrowheads="1"/>
          </p:cNvPicPr>
          <p:nvPr/>
        </p:nvPicPr>
        <p:blipFill>
          <a:blip r:embed="rId2"/>
          <a:srcRect/>
          <a:stretch>
            <a:fillRect/>
          </a:stretch>
        </p:blipFill>
        <p:spPr bwMode="auto">
          <a:xfrm>
            <a:off x="609600" y="476250"/>
            <a:ext cx="7464425" cy="3889375"/>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descr="0298B"/>
          <p:cNvPicPr>
            <a:picLocks noChangeAspect="1" noChangeArrowheads="1"/>
          </p:cNvPicPr>
          <p:nvPr/>
        </p:nvPicPr>
        <p:blipFill>
          <a:blip r:embed="rId2"/>
          <a:srcRect t="2238"/>
          <a:stretch>
            <a:fillRect/>
          </a:stretch>
        </p:blipFill>
        <p:spPr bwMode="auto">
          <a:xfrm>
            <a:off x="323850" y="260350"/>
            <a:ext cx="8620125" cy="63373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2425" y="228600"/>
            <a:ext cx="8396288" cy="752475"/>
          </a:xfrm>
        </p:spPr>
        <p:txBody>
          <a:bodyPr rtlCol="0">
            <a:normAutofit fontScale="90000"/>
          </a:bodyPr>
          <a:lstStyle/>
          <a:p>
            <a:pPr eaLnBrk="1" fontAlgn="auto" hangingPunct="1">
              <a:spcAft>
                <a:spcPts val="0"/>
              </a:spcAft>
              <a:defRPr/>
            </a:pPr>
            <a:r>
              <a:rPr lang="en-CA" dirty="0">
                <a:ea typeface="+mj-ea"/>
              </a:rPr>
              <a:t>The Central Dogma of Molecular Biology</a:t>
            </a:r>
          </a:p>
        </p:txBody>
      </p:sp>
      <p:sp>
        <p:nvSpPr>
          <p:cNvPr id="5" name="Content Placeholder 4"/>
          <p:cNvSpPr>
            <a:spLocks noGrp="1"/>
          </p:cNvSpPr>
          <p:nvPr>
            <p:ph sz="quarter" idx="13"/>
          </p:nvPr>
        </p:nvSpPr>
        <p:spPr>
          <a:xfrm>
            <a:off x="352425" y="1463675"/>
            <a:ext cx="7680325" cy="4724400"/>
          </a:xfrm>
        </p:spPr>
        <p:txBody>
          <a:bodyPr>
            <a:normAutofit fontScale="70000" lnSpcReduction="20000"/>
          </a:bodyPr>
          <a:lstStyle/>
          <a:p>
            <a:pPr marL="0" indent="0" eaLnBrk="1" fontAlgn="auto" hangingPunct="1">
              <a:spcAft>
                <a:spcPts val="0"/>
              </a:spcAft>
              <a:buClr>
                <a:schemeClr val="accent5"/>
              </a:buClr>
              <a:buFont typeface="Arial" pitchFamily="34" charset="0"/>
              <a:buNone/>
              <a:defRPr/>
            </a:pPr>
            <a:r>
              <a:rPr lang="en-CA" sz="4000" dirty="0">
                <a:ea typeface="+mn-ea"/>
              </a:rPr>
              <a:t>DNA </a:t>
            </a:r>
            <a:r>
              <a:rPr lang="en-CA" sz="4000" dirty="0">
                <a:ea typeface="+mn-ea"/>
                <a:sym typeface="Wingdings" pitchFamily="2" charset="2"/>
              </a:rPr>
              <a:t>   mRNA     Protein    </a:t>
            </a:r>
            <a:r>
              <a:rPr lang="en-CA" sz="4000" dirty="0">
                <a:ea typeface="+mn-ea"/>
                <a:sym typeface="Wingdings" pitchFamily="2" charset="2"/>
                <a:hlinkClick r:id="rId2"/>
              </a:rPr>
              <a:t>ANIMATION</a:t>
            </a:r>
            <a:endParaRPr lang="en-CA" sz="4000" dirty="0">
              <a:ea typeface="+mn-ea"/>
              <a:sym typeface="Wingdings" pitchFamily="2" charset="2"/>
            </a:endParaRPr>
          </a:p>
          <a:p>
            <a:pPr marL="0" indent="0" eaLnBrk="1" fontAlgn="auto" hangingPunct="1">
              <a:spcAft>
                <a:spcPts val="0"/>
              </a:spcAft>
              <a:buClr>
                <a:schemeClr val="accent5"/>
              </a:buClr>
              <a:buFont typeface="Arial" pitchFamily="34" charset="0"/>
              <a:buNone/>
              <a:defRPr/>
            </a:pPr>
            <a:r>
              <a:rPr lang="en-CA" sz="4000" dirty="0">
                <a:ea typeface="+mn-ea"/>
                <a:sym typeface="Wingdings" pitchFamily="2" charset="2"/>
              </a:rPr>
              <a:t>     </a:t>
            </a:r>
            <a:r>
              <a:rPr lang="en-CA" sz="3600" dirty="0">
                <a:solidFill>
                  <a:srgbClr val="FFFF00"/>
                </a:solidFill>
                <a:ea typeface="+mn-ea"/>
                <a:sym typeface="Wingdings" pitchFamily="2" charset="2"/>
              </a:rPr>
              <a:t>transcription	 translation		</a:t>
            </a:r>
            <a:r>
              <a:rPr lang="en-CA" sz="3600" dirty="0">
                <a:solidFill>
                  <a:srgbClr val="FFFF00"/>
                </a:solidFill>
                <a:ea typeface="+mn-ea"/>
                <a:sym typeface="Wingdings" pitchFamily="2" charset="2"/>
                <a:hlinkClick r:id="rId3"/>
              </a:rPr>
              <a:t>Eng. version</a:t>
            </a:r>
            <a:endParaRPr lang="en-CA" sz="3600" dirty="0">
              <a:solidFill>
                <a:srgbClr val="FFFF00"/>
              </a:solidFill>
              <a:ea typeface="+mn-ea"/>
              <a:sym typeface="Wingdings" pitchFamily="2" charset="2"/>
            </a:endParaRPr>
          </a:p>
          <a:p>
            <a:pPr marL="0" indent="0" eaLnBrk="1" fontAlgn="auto" hangingPunct="1">
              <a:spcAft>
                <a:spcPts val="0"/>
              </a:spcAft>
              <a:buClr>
                <a:schemeClr val="accent5"/>
              </a:buClr>
              <a:buFont typeface="Arial" pitchFamily="34" charset="0"/>
              <a:buNone/>
              <a:defRPr/>
            </a:pPr>
            <a:endParaRPr lang="en-CA" sz="3600" dirty="0">
              <a:solidFill>
                <a:srgbClr val="FFFF00"/>
              </a:solidFill>
              <a:ea typeface="+mn-ea"/>
              <a:sym typeface="Wingdings" pitchFamily="2" charset="2"/>
            </a:endParaRPr>
          </a:p>
          <a:p>
            <a:pPr marL="571500" indent="-571500" eaLnBrk="1" fontAlgn="auto" hangingPunct="1">
              <a:spcAft>
                <a:spcPts val="0"/>
              </a:spcAft>
              <a:buClr>
                <a:schemeClr val="accent5"/>
              </a:buClr>
              <a:buFont typeface="Arial" pitchFamily="34" charset="0"/>
              <a:buChar char="•"/>
              <a:defRPr/>
            </a:pPr>
            <a:r>
              <a:rPr lang="en-US" sz="4000" dirty="0">
                <a:ea typeface="+mn-ea"/>
              </a:rPr>
              <a:t>mRNA, once produced, leaves the nucleus through pores in the nuclear envelope, and enters the cytoplasm.  This is where </a:t>
            </a:r>
            <a:r>
              <a:rPr lang="en-US" sz="4000" b="1" u="sng" dirty="0">
                <a:solidFill>
                  <a:srgbClr val="FFC000"/>
                </a:solidFill>
                <a:ea typeface="+mn-ea"/>
              </a:rPr>
              <a:t>TRANSLATION</a:t>
            </a:r>
            <a:r>
              <a:rPr lang="en-US" sz="4000" dirty="0">
                <a:ea typeface="+mn-ea"/>
              </a:rPr>
              <a:t> occurs.</a:t>
            </a:r>
          </a:p>
          <a:p>
            <a:pPr marL="571500" indent="-571500" eaLnBrk="1" fontAlgn="auto" hangingPunct="1">
              <a:spcAft>
                <a:spcPts val="0"/>
              </a:spcAft>
              <a:buClr>
                <a:schemeClr val="accent5"/>
              </a:buClr>
              <a:buFont typeface="Arial" pitchFamily="34" charset="0"/>
              <a:buChar char="•"/>
              <a:defRPr/>
            </a:pPr>
            <a:endParaRPr lang="en-CA" sz="4000" dirty="0">
              <a:ea typeface="+mn-ea"/>
            </a:endParaRPr>
          </a:p>
          <a:p>
            <a:pPr marL="571500" indent="-571500" eaLnBrk="1" fontAlgn="auto" hangingPunct="1">
              <a:spcAft>
                <a:spcPts val="0"/>
              </a:spcAft>
              <a:buClr>
                <a:schemeClr val="accent5"/>
              </a:buClr>
              <a:buFont typeface="Arial" pitchFamily="34" charset="0"/>
              <a:buChar char="•"/>
              <a:defRPr/>
            </a:pPr>
            <a:r>
              <a:rPr lang="en-US" sz="4000" b="1" dirty="0">
                <a:ea typeface="+mn-ea"/>
              </a:rPr>
              <a:t>Translation is the </a:t>
            </a:r>
            <a:r>
              <a:rPr lang="en-US" sz="4000" b="1" u="words" dirty="0">
                <a:solidFill>
                  <a:srgbClr val="FFC000"/>
                </a:solidFill>
                <a:ea typeface="+mn-ea"/>
              </a:rPr>
              <a:t>process that changes the RNA message into the actual protein</a:t>
            </a:r>
            <a:r>
              <a:rPr lang="en-US" sz="4000" dirty="0">
                <a:ea typeface="+mn-ea"/>
              </a:rPr>
              <a:t>.  It occurs at the surface of the </a:t>
            </a:r>
            <a:r>
              <a:rPr lang="en-US" sz="4000" b="1" dirty="0">
                <a:ea typeface="+mn-ea"/>
              </a:rPr>
              <a:t>RIBOSOME</a:t>
            </a:r>
            <a:r>
              <a:rPr lang="en-US" sz="4000" dirty="0">
                <a:ea typeface="+mn-ea"/>
              </a:rPr>
              <a:t>.</a:t>
            </a:r>
            <a:endParaRPr lang="en-CA" sz="4000" dirty="0">
              <a:ea typeface="+mn-ea"/>
            </a:endParaRPr>
          </a:p>
          <a:p>
            <a:pPr marL="0" indent="0" eaLnBrk="1" fontAlgn="auto" hangingPunct="1">
              <a:spcAft>
                <a:spcPts val="0"/>
              </a:spcAft>
              <a:buClr>
                <a:schemeClr val="accent5"/>
              </a:buClr>
              <a:buFont typeface="Arial" pitchFamily="34" charset="0"/>
              <a:buNone/>
              <a:defRPr/>
            </a:pPr>
            <a:endParaRPr lang="en-CA" sz="4000" dirty="0">
              <a:solidFill>
                <a:srgbClr val="FFFF00"/>
              </a:solidFill>
              <a:ea typeface="+mn-e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5" y="1463675"/>
            <a:ext cx="7680325" cy="4724400"/>
          </a:xfrm>
        </p:spPr>
        <p:txBody>
          <a:bodyPr/>
          <a:lstStyle/>
          <a:p>
            <a:pPr marL="0" indent="0" eaLnBrk="1" fontAlgn="auto" hangingPunct="1">
              <a:spcAft>
                <a:spcPts val="0"/>
              </a:spcAft>
              <a:buClr>
                <a:schemeClr val="accent5"/>
              </a:buClr>
              <a:buFont typeface="Arial" pitchFamily="34" charset="0"/>
              <a:buNone/>
              <a:defRPr/>
            </a:pPr>
            <a:endParaRPr lang="en-CA">
              <a:ea typeface="+mn-ea"/>
            </a:endParaRPr>
          </a:p>
        </p:txBody>
      </p:sp>
      <p:sp>
        <p:nvSpPr>
          <p:cNvPr id="72706" name="Title 2"/>
          <p:cNvSpPr>
            <a:spLocks noGrp="1"/>
          </p:cNvSpPr>
          <p:nvPr>
            <p:ph type="title"/>
          </p:nvPr>
        </p:nvSpPr>
        <p:spPr/>
        <p:txBody>
          <a:bodyPr/>
          <a:lstStyle/>
          <a:p>
            <a:pPr eaLnBrk="1" hangingPunct="1"/>
            <a:endParaRPr lang="en-CA">
              <a:ea typeface="ＭＳ Ｐゴシック" charset="-128"/>
            </a:endParaRPr>
          </a:p>
        </p:txBody>
      </p:sp>
      <p:pic>
        <p:nvPicPr>
          <p:cNvPr id="72707" name="Picture 2" descr="http://nobelprize.org/educational/medicine/dna/a/translation/pics/translation2.gif"/>
          <p:cNvPicPr>
            <a:picLocks noChangeAspect="1" noChangeArrowheads="1"/>
          </p:cNvPicPr>
          <p:nvPr/>
        </p:nvPicPr>
        <p:blipFill>
          <a:blip r:embed="rId2"/>
          <a:srcRect/>
          <a:stretch>
            <a:fillRect/>
          </a:stretch>
        </p:blipFill>
        <p:spPr bwMode="auto">
          <a:xfrm>
            <a:off x="179388" y="620713"/>
            <a:ext cx="8836025" cy="5616575"/>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333375"/>
            <a:ext cx="8604250" cy="5854700"/>
          </a:xfrm>
        </p:spPr>
        <p:txBody>
          <a:bodyPr/>
          <a:lstStyle/>
          <a:p>
            <a:pPr marL="285750" indent="-285750" eaLnBrk="1" fontAlgn="auto" hangingPunct="1">
              <a:spcAft>
                <a:spcPts val="0"/>
              </a:spcAft>
              <a:buClr>
                <a:schemeClr val="accent5"/>
              </a:buClr>
              <a:buFont typeface="Arial" pitchFamily="34" charset="0"/>
              <a:buChar char="•"/>
              <a:defRPr/>
            </a:pPr>
            <a:r>
              <a:rPr lang="en-US" sz="2800" dirty="0">
                <a:ea typeface="+mn-ea"/>
              </a:rPr>
              <a:t>The </a:t>
            </a:r>
            <a:r>
              <a:rPr lang="en-US" sz="2800" b="1" i="1" u="words" dirty="0">
                <a:ea typeface="+mn-ea"/>
              </a:rPr>
              <a:t>order of the bases in DNA</a:t>
            </a:r>
            <a:r>
              <a:rPr lang="en-US" sz="2800" dirty="0">
                <a:ea typeface="+mn-ea"/>
              </a:rPr>
              <a:t>, and then subsequently </a:t>
            </a:r>
            <a:r>
              <a:rPr lang="en-US" sz="2800" b="1" i="1" u="words" dirty="0">
                <a:ea typeface="+mn-ea"/>
              </a:rPr>
              <a:t>mRNA</a:t>
            </a:r>
            <a:r>
              <a:rPr lang="en-US" sz="2800" dirty="0">
                <a:ea typeface="+mn-ea"/>
              </a:rPr>
              <a:t>, </a:t>
            </a:r>
            <a:r>
              <a:rPr lang="en-US" sz="2800" b="1" i="1" u="words" dirty="0">
                <a:ea typeface="+mn-ea"/>
              </a:rPr>
              <a:t>determines the </a:t>
            </a:r>
            <a:r>
              <a:rPr lang="en-US" sz="2800" b="1" i="1" u="words" dirty="0">
                <a:solidFill>
                  <a:srgbClr val="FFC000"/>
                </a:solidFill>
                <a:ea typeface="+mn-ea"/>
              </a:rPr>
              <a:t>amino acid sequence</a:t>
            </a:r>
            <a:r>
              <a:rPr lang="en-US" sz="2800" u="words" dirty="0">
                <a:solidFill>
                  <a:srgbClr val="FFC000"/>
                </a:solidFill>
                <a:ea typeface="+mn-ea"/>
              </a:rPr>
              <a:t> </a:t>
            </a:r>
            <a:r>
              <a:rPr lang="en-US" sz="2800" u="words" dirty="0">
                <a:ea typeface="+mn-ea"/>
              </a:rPr>
              <a:t>of the protein</a:t>
            </a:r>
            <a:r>
              <a:rPr lang="en-US" sz="2800" dirty="0">
                <a:ea typeface="+mn-ea"/>
              </a:rPr>
              <a:t> being made.</a:t>
            </a:r>
            <a:endParaRPr lang="en-CA" sz="2800" dirty="0">
              <a:ea typeface="+mn-ea"/>
            </a:endParaRPr>
          </a:p>
          <a:p>
            <a:pPr marL="285750" indent="-285750" eaLnBrk="1" fontAlgn="auto" hangingPunct="1">
              <a:spcAft>
                <a:spcPts val="0"/>
              </a:spcAft>
              <a:buClr>
                <a:schemeClr val="accent5"/>
              </a:buClr>
              <a:buFont typeface="Arial" pitchFamily="34" charset="0"/>
              <a:buChar char="•"/>
              <a:defRPr/>
            </a:pPr>
            <a:r>
              <a:rPr lang="en-US" sz="2800" dirty="0">
                <a:ea typeface="+mn-ea"/>
              </a:rPr>
              <a:t>Each amino acids </a:t>
            </a:r>
            <a:r>
              <a:rPr lang="en-US" sz="2800" b="1" i="1" dirty="0">
                <a:ea typeface="+mn-ea"/>
              </a:rPr>
              <a:t>is coded for by</a:t>
            </a:r>
            <a:r>
              <a:rPr lang="en-US" sz="2800" b="1" i="1" dirty="0">
                <a:solidFill>
                  <a:srgbClr val="FFC000"/>
                </a:solidFill>
                <a:ea typeface="+mn-ea"/>
              </a:rPr>
              <a:t> 3 </a:t>
            </a:r>
            <a:r>
              <a:rPr lang="en-US" sz="2800" b="1" i="1" dirty="0">
                <a:ea typeface="+mn-ea"/>
              </a:rPr>
              <a:t>bases</a:t>
            </a:r>
            <a:r>
              <a:rPr lang="en-US" sz="2800" dirty="0">
                <a:ea typeface="+mn-ea"/>
              </a:rPr>
              <a:t> (this is known as a </a:t>
            </a:r>
            <a:r>
              <a:rPr lang="en-US" sz="2800" b="1" dirty="0">
                <a:solidFill>
                  <a:srgbClr val="FFC000"/>
                </a:solidFill>
                <a:ea typeface="+mn-ea"/>
              </a:rPr>
              <a:t>TRIPLET</a:t>
            </a:r>
            <a:r>
              <a:rPr lang="en-US" sz="2800" b="1" dirty="0">
                <a:ea typeface="+mn-ea"/>
              </a:rPr>
              <a:t> CODE</a:t>
            </a:r>
            <a:r>
              <a:rPr lang="en-US" sz="2800" dirty="0">
                <a:ea typeface="+mn-ea"/>
              </a:rPr>
              <a:t>)</a:t>
            </a:r>
          </a:p>
          <a:p>
            <a:pPr marL="285750" indent="-285750" eaLnBrk="1" fontAlgn="auto" hangingPunct="1">
              <a:spcAft>
                <a:spcPts val="0"/>
              </a:spcAft>
              <a:buClr>
                <a:schemeClr val="accent5"/>
              </a:buClr>
              <a:buFont typeface="Arial" pitchFamily="34" charset="0"/>
              <a:buChar char="•"/>
              <a:defRPr/>
            </a:pPr>
            <a:endParaRPr lang="en-US" sz="2800" dirty="0">
              <a:ea typeface="+mn-ea"/>
            </a:endParaRPr>
          </a:p>
          <a:p>
            <a:pPr marL="285750" indent="-285750" eaLnBrk="1" fontAlgn="auto" hangingPunct="1">
              <a:spcAft>
                <a:spcPts val="0"/>
              </a:spcAft>
              <a:buClr>
                <a:schemeClr val="accent5"/>
              </a:buClr>
              <a:buFont typeface="Arial" pitchFamily="34" charset="0"/>
              <a:buChar char="•"/>
              <a:defRPr/>
            </a:pPr>
            <a:endParaRPr lang="en-US" sz="2800" dirty="0">
              <a:ea typeface="+mn-ea"/>
            </a:endParaRPr>
          </a:p>
          <a:p>
            <a:pPr marL="285750" indent="-285750" eaLnBrk="1" fontAlgn="auto" hangingPunct="1">
              <a:spcAft>
                <a:spcPts val="0"/>
              </a:spcAft>
              <a:buClr>
                <a:schemeClr val="accent5"/>
              </a:buClr>
              <a:buFont typeface="Arial" pitchFamily="34" charset="0"/>
              <a:buChar char="•"/>
              <a:defRPr/>
            </a:pPr>
            <a:endParaRPr lang="en-CA" sz="2800" dirty="0">
              <a:ea typeface="+mn-ea"/>
            </a:endParaRPr>
          </a:p>
          <a:p>
            <a:pPr marL="285750" indent="-285750" eaLnBrk="1" fontAlgn="auto" hangingPunct="1">
              <a:spcAft>
                <a:spcPts val="0"/>
              </a:spcAft>
              <a:buClr>
                <a:schemeClr val="accent5"/>
              </a:buClr>
              <a:buFont typeface="Arial" pitchFamily="34" charset="0"/>
              <a:buChar char="•"/>
              <a:defRPr/>
            </a:pPr>
            <a:r>
              <a:rPr lang="en-US" sz="2800" dirty="0">
                <a:ea typeface="+mn-ea"/>
              </a:rPr>
              <a:t>There are</a:t>
            </a:r>
            <a:r>
              <a:rPr lang="en-US" sz="2800" dirty="0">
                <a:solidFill>
                  <a:srgbClr val="FFC000"/>
                </a:solidFill>
                <a:ea typeface="+mn-ea"/>
              </a:rPr>
              <a:t> </a:t>
            </a:r>
            <a:r>
              <a:rPr lang="en-US" sz="2800" b="1" dirty="0">
                <a:solidFill>
                  <a:srgbClr val="FFC000"/>
                </a:solidFill>
                <a:ea typeface="+mn-ea"/>
              </a:rPr>
              <a:t>20 </a:t>
            </a:r>
            <a:r>
              <a:rPr lang="en-US" sz="2800" b="1" dirty="0">
                <a:ea typeface="+mn-ea"/>
              </a:rPr>
              <a:t>different amino acids</a:t>
            </a:r>
            <a:r>
              <a:rPr lang="en-US" sz="2800" dirty="0">
                <a:ea typeface="+mn-ea"/>
              </a:rPr>
              <a:t>, but only </a:t>
            </a:r>
            <a:r>
              <a:rPr lang="en-US" sz="2800" b="1" dirty="0">
                <a:solidFill>
                  <a:srgbClr val="FFC000"/>
                </a:solidFill>
                <a:ea typeface="+mn-ea"/>
              </a:rPr>
              <a:t>4</a:t>
            </a:r>
            <a:r>
              <a:rPr lang="en-US" sz="2800" b="1" dirty="0">
                <a:ea typeface="+mn-ea"/>
              </a:rPr>
              <a:t> different bases</a:t>
            </a:r>
            <a:r>
              <a:rPr lang="en-US" sz="2800" dirty="0">
                <a:ea typeface="+mn-ea"/>
              </a:rPr>
              <a:t> in DNA/RNA.</a:t>
            </a:r>
            <a:endParaRPr lang="en-CA" sz="2800" dirty="0">
              <a:ea typeface="+mn-ea"/>
            </a:endParaRPr>
          </a:p>
          <a:p>
            <a:pPr marL="285750" indent="-285750" eaLnBrk="1" fontAlgn="auto" hangingPunct="1">
              <a:spcAft>
                <a:spcPts val="0"/>
              </a:spcAft>
              <a:buClr>
                <a:schemeClr val="accent5"/>
              </a:buClr>
              <a:buFont typeface="Arial" pitchFamily="34" charset="0"/>
              <a:buChar char="•"/>
              <a:defRPr/>
            </a:pPr>
            <a:r>
              <a:rPr lang="en-US" sz="2800" dirty="0">
                <a:ea typeface="+mn-ea"/>
              </a:rPr>
              <a:t>Each three-letter unit of mRNA is called a </a:t>
            </a:r>
            <a:r>
              <a:rPr lang="en-US" sz="2800" b="1" u="sng" dirty="0">
                <a:solidFill>
                  <a:srgbClr val="FFC000"/>
                </a:solidFill>
                <a:ea typeface="+mn-ea"/>
              </a:rPr>
              <a:t>CODON</a:t>
            </a:r>
            <a:r>
              <a:rPr lang="en-US" sz="2800" dirty="0">
                <a:ea typeface="+mn-ea"/>
              </a:rPr>
              <a:t>.</a:t>
            </a:r>
            <a:endParaRPr lang="en-CA" sz="2800" dirty="0">
              <a:ea typeface="+mn-ea"/>
            </a:endParaRPr>
          </a:p>
          <a:p>
            <a:pPr marL="0" indent="0" eaLnBrk="1" fontAlgn="auto" hangingPunct="1">
              <a:spcAft>
                <a:spcPts val="0"/>
              </a:spcAft>
              <a:buClr>
                <a:schemeClr val="accent5"/>
              </a:buClr>
              <a:buFont typeface="Arial" pitchFamily="34" charset="0"/>
              <a:buNone/>
              <a:defRPr/>
            </a:pPr>
            <a:endParaRPr lang="en-CA" dirty="0">
              <a:ea typeface="+mn-ea"/>
            </a:endParaRP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2276475"/>
            <a:ext cx="2149475" cy="2054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7650"/>
                                        </p:tgtEl>
                                        <p:attrNameLst>
                                          <p:attrName>style.visibility</p:attrName>
                                        </p:attrNameLst>
                                      </p:cBhvr>
                                      <p:to>
                                        <p:strVal val="visible"/>
                                      </p:to>
                                    </p:set>
                                    <p:anim calcmode="lin" valueType="num">
                                      <p:cBhvr additive="base">
                                        <p:cTn id="13" dur="500" fill="hold"/>
                                        <p:tgtEl>
                                          <p:spTgt spid="27650"/>
                                        </p:tgtEl>
                                        <p:attrNameLst>
                                          <p:attrName>ppt_x</p:attrName>
                                        </p:attrNameLst>
                                      </p:cBhvr>
                                      <p:tavLst>
                                        <p:tav tm="0">
                                          <p:val>
                                            <p:strVal val="#ppt_x"/>
                                          </p:val>
                                        </p:tav>
                                        <p:tav tm="100000">
                                          <p:val>
                                            <p:strVal val="#ppt_x"/>
                                          </p:val>
                                        </p:tav>
                                      </p:tavLst>
                                    </p:anim>
                                    <p:anim calcmode="lin" valueType="num">
                                      <p:cBhvr additive="base">
                                        <p:cTn id="14" dur="500" fill="hold"/>
                                        <p:tgtEl>
                                          <p:spTgt spid="2765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850" y="476250"/>
            <a:ext cx="6951663" cy="646113"/>
          </a:xfrm>
          <a:prstGeom prst="rect">
            <a:avLst/>
          </a:prstGeom>
        </p:spPr>
        <p:txBody>
          <a:bodyPr wrap="none">
            <a:spAutoFit/>
          </a:bodyPr>
          <a:lstStyle/>
          <a:p>
            <a:pPr fontAlgn="auto">
              <a:spcBef>
                <a:spcPts val="0"/>
              </a:spcBef>
              <a:spcAft>
                <a:spcPts val="0"/>
              </a:spcAft>
              <a:defRPr/>
            </a:pPr>
            <a:r>
              <a:rPr lang="en-CA" sz="3600" b="1" dirty="0">
                <a:effectLst>
                  <a:outerShdw blurRad="38100" dist="38100" dir="2700000" algn="tl">
                    <a:srgbClr val="000000">
                      <a:alpha val="43137"/>
                    </a:srgbClr>
                  </a:outerShdw>
                </a:effectLst>
                <a:latin typeface="+mn-lt"/>
                <a:ea typeface="+mn-ea"/>
              </a:rPr>
              <a:t>Sequence of Events in Replication</a:t>
            </a:r>
            <a:r>
              <a:rPr lang="en-CA" sz="2000" dirty="0">
                <a:latin typeface="+mn-lt"/>
                <a:ea typeface="+mn-ea"/>
              </a:rPr>
              <a:t>:</a:t>
            </a:r>
          </a:p>
        </p:txBody>
      </p:sp>
      <p:sp>
        <p:nvSpPr>
          <p:cNvPr id="3" name="Rectangle 2"/>
          <p:cNvSpPr/>
          <p:nvPr/>
        </p:nvSpPr>
        <p:spPr>
          <a:xfrm>
            <a:off x="323850" y="1557338"/>
            <a:ext cx="7632700" cy="2308225"/>
          </a:xfrm>
          <a:prstGeom prst="rect">
            <a:avLst/>
          </a:prstGeom>
        </p:spPr>
        <p:txBody>
          <a:bodyPr>
            <a:spAutoFit/>
          </a:bodyPr>
          <a:lstStyle/>
          <a:p>
            <a:pPr fontAlgn="auto">
              <a:spcBef>
                <a:spcPts val="0"/>
              </a:spcBef>
              <a:spcAft>
                <a:spcPts val="0"/>
              </a:spcAft>
              <a:defRPr/>
            </a:pPr>
            <a:r>
              <a:rPr lang="en-CA" sz="3600" dirty="0">
                <a:latin typeface="+mn-lt"/>
                <a:ea typeface="+mn-ea"/>
              </a:rPr>
              <a:t>1.  </a:t>
            </a:r>
            <a:r>
              <a:rPr lang="en-CA" sz="3600" b="1" dirty="0">
                <a:effectLst>
                  <a:outerShdw blurRad="38100" dist="38100" dir="2700000" algn="tl">
                    <a:srgbClr val="000000">
                      <a:alpha val="43137"/>
                    </a:srgbClr>
                  </a:outerShdw>
                </a:effectLst>
                <a:latin typeface="+mn-lt"/>
                <a:ea typeface="+mn-ea"/>
              </a:rPr>
              <a:t>UNZIPPING: </a:t>
            </a:r>
            <a:r>
              <a:rPr lang="en-CA" sz="3600" dirty="0">
                <a:latin typeface="+mn-lt"/>
                <a:ea typeface="+mn-ea"/>
              </a:rPr>
              <a:t>the DNA double helix </a:t>
            </a:r>
            <a:r>
              <a:rPr lang="en-CA" sz="3600" dirty="0">
                <a:solidFill>
                  <a:srgbClr val="FFC000"/>
                </a:solidFill>
                <a:latin typeface="+mn-lt"/>
                <a:ea typeface="+mn-ea"/>
              </a:rPr>
              <a:t>unwinds</a:t>
            </a:r>
            <a:r>
              <a:rPr lang="en-CA" sz="3600" dirty="0">
                <a:latin typeface="+mn-lt"/>
                <a:ea typeface="+mn-ea"/>
              </a:rPr>
              <a:t>, and the two strands of DNA </a:t>
            </a:r>
            <a:r>
              <a:rPr lang="en-CA" sz="3600" dirty="0">
                <a:solidFill>
                  <a:srgbClr val="FFC000"/>
                </a:solidFill>
                <a:latin typeface="+mn-lt"/>
                <a:ea typeface="+mn-ea"/>
              </a:rPr>
              <a:t>separate</a:t>
            </a:r>
            <a:r>
              <a:rPr lang="en-CA" sz="3600" dirty="0">
                <a:latin typeface="+mn-lt"/>
                <a:ea typeface="+mn-ea"/>
              </a:rPr>
              <a:t>;</a:t>
            </a:r>
            <a:r>
              <a:rPr lang="en-CA" sz="3600" dirty="0">
                <a:solidFill>
                  <a:srgbClr val="FFC000"/>
                </a:solidFill>
                <a:latin typeface="+mn-lt"/>
                <a:ea typeface="+mn-ea"/>
              </a:rPr>
              <a:t> hydrogen </a:t>
            </a:r>
            <a:r>
              <a:rPr lang="en-CA" sz="3600" dirty="0">
                <a:latin typeface="+mn-lt"/>
                <a:ea typeface="+mn-ea"/>
              </a:rPr>
              <a:t>bonds between the bases break</a:t>
            </a:r>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5900" y="3865563"/>
            <a:ext cx="6194425" cy="2622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476250"/>
            <a:ext cx="8748713" cy="5711825"/>
          </a:xfrm>
        </p:spPr>
        <p:txBody>
          <a:bodyPr wrap="square" numCol="1" anchor="t" anchorCtr="0" compatLnSpc="1">
            <a:prstTxWarp prst="textNoShape">
              <a:avLst/>
            </a:prstTxWarp>
          </a:bodyPr>
          <a:lstStyle/>
          <a:p>
            <a:pPr marL="285750" indent="-285750" eaLnBrk="1" hangingPunct="1">
              <a:lnSpc>
                <a:spcPct val="90000"/>
              </a:lnSpc>
              <a:buFont typeface="Arial" charset="0"/>
              <a:buChar char="•"/>
            </a:pPr>
            <a:r>
              <a:rPr lang="en-US" sz="2600" dirty="0">
                <a:ea typeface="ＭＳ Ｐゴシック" charset="-128"/>
              </a:rPr>
              <a:t>There are </a:t>
            </a:r>
            <a:r>
              <a:rPr lang="en-US" sz="2600" b="1" dirty="0">
                <a:ea typeface="ＭＳ Ｐゴシック" charset="-128"/>
              </a:rPr>
              <a:t>4</a:t>
            </a:r>
            <a:r>
              <a:rPr lang="en-US" sz="2600" b="1" baseline="30000" dirty="0">
                <a:ea typeface="ＭＳ Ｐゴシック" charset="-128"/>
              </a:rPr>
              <a:t>3</a:t>
            </a:r>
            <a:r>
              <a:rPr lang="en-US" sz="2600" dirty="0">
                <a:ea typeface="ＭＳ Ｐゴシック" charset="-128"/>
              </a:rPr>
              <a:t> ( = </a:t>
            </a:r>
            <a:r>
              <a:rPr lang="en-US" sz="2600" b="1" dirty="0">
                <a:solidFill>
                  <a:srgbClr val="FFC000"/>
                </a:solidFill>
                <a:ea typeface="ＭＳ Ｐゴシック" charset="-128"/>
              </a:rPr>
              <a:t>64</a:t>
            </a:r>
            <a:r>
              <a:rPr lang="en-US" sz="2600" dirty="0">
                <a:ea typeface="ＭＳ Ｐゴシック" charset="-128"/>
              </a:rPr>
              <a:t>) codons possible --&gt; therefore there are </a:t>
            </a:r>
            <a:r>
              <a:rPr lang="en-US" sz="2600" b="1" dirty="0">
                <a:ea typeface="ＭＳ Ｐゴシック" charset="-128"/>
              </a:rPr>
              <a:t>easily enough codons to code for all the necessary amino acids</a:t>
            </a:r>
            <a:r>
              <a:rPr lang="en-US" sz="2600" dirty="0">
                <a:ea typeface="ＭＳ Ｐゴシック" charset="-128"/>
              </a:rPr>
              <a:t>.</a:t>
            </a:r>
          </a:p>
          <a:p>
            <a:pPr marL="285750" indent="-285750" eaLnBrk="1" hangingPunct="1">
              <a:lnSpc>
                <a:spcPct val="90000"/>
              </a:lnSpc>
              <a:buFont typeface="Arial" charset="0"/>
              <a:buChar char="•"/>
            </a:pPr>
            <a:endParaRPr lang="en-CA" sz="2600" dirty="0">
              <a:ea typeface="ＭＳ Ｐゴシック" charset="-128"/>
            </a:endParaRPr>
          </a:p>
          <a:p>
            <a:pPr marL="285750" indent="-285750" eaLnBrk="1" hangingPunct="1">
              <a:lnSpc>
                <a:spcPct val="90000"/>
              </a:lnSpc>
              <a:buFont typeface="Arial" charset="0"/>
              <a:buChar char="•"/>
            </a:pPr>
            <a:r>
              <a:rPr lang="en-US" sz="2600" dirty="0">
                <a:ea typeface="ＭＳ Ｐゴシック" charset="-128"/>
              </a:rPr>
              <a:t>In fact, the </a:t>
            </a:r>
            <a:r>
              <a:rPr lang="en-US" sz="2600" b="1" dirty="0">
                <a:ea typeface="ＭＳ Ｐゴシック" charset="-128"/>
              </a:rPr>
              <a:t>same amino acid</a:t>
            </a:r>
            <a:r>
              <a:rPr lang="en-US" sz="2600" dirty="0">
                <a:ea typeface="ＭＳ Ｐゴシック" charset="-128"/>
              </a:rPr>
              <a:t> is often </a:t>
            </a:r>
            <a:r>
              <a:rPr lang="en-US" sz="2600" b="1" dirty="0">
                <a:ea typeface="ＭＳ Ｐゴシック" charset="-128"/>
              </a:rPr>
              <a:t>specified by </a:t>
            </a:r>
            <a:r>
              <a:rPr lang="en-US" sz="2600" b="1" dirty="0">
                <a:solidFill>
                  <a:srgbClr val="FFC000"/>
                </a:solidFill>
                <a:ea typeface="ＭＳ Ｐゴシック" charset="-128"/>
              </a:rPr>
              <a:t>more than one </a:t>
            </a:r>
            <a:r>
              <a:rPr lang="en-US" sz="2600" b="1" dirty="0">
                <a:ea typeface="ＭＳ Ｐゴシック" charset="-128"/>
              </a:rPr>
              <a:t>codon</a:t>
            </a:r>
            <a:r>
              <a:rPr lang="en-US" sz="2600" dirty="0">
                <a:ea typeface="ＭＳ Ｐゴシック" charset="-128"/>
              </a:rPr>
              <a:t>.  However (and this is </a:t>
            </a:r>
            <a:r>
              <a:rPr lang="en-US" sz="2600" b="1" dirty="0">
                <a:ea typeface="ＭＳ Ｐゴシック" charset="-128"/>
              </a:rPr>
              <a:t>very important</a:t>
            </a:r>
            <a:r>
              <a:rPr lang="en-US" sz="2600" dirty="0">
                <a:ea typeface="ＭＳ Ｐゴシック" charset="-128"/>
              </a:rPr>
              <a:t>), the reverse is </a:t>
            </a:r>
            <a:r>
              <a:rPr lang="en-US" sz="2600" b="1" dirty="0">
                <a:ea typeface="ＭＳ Ｐゴシック" charset="-128"/>
              </a:rPr>
              <a:t>never</a:t>
            </a:r>
            <a:r>
              <a:rPr lang="en-US" sz="2600" dirty="0">
                <a:ea typeface="ＭＳ Ｐゴシック" charset="-128"/>
              </a:rPr>
              <a:t> true:  that is, any </a:t>
            </a:r>
            <a:r>
              <a:rPr lang="en-US" sz="2600" b="1" dirty="0">
                <a:ea typeface="ＭＳ Ｐゴシック" charset="-128"/>
              </a:rPr>
              <a:t>one codon</a:t>
            </a:r>
            <a:r>
              <a:rPr lang="en-US" sz="2600" dirty="0">
                <a:ea typeface="ＭＳ Ｐゴシック" charset="-128"/>
              </a:rPr>
              <a:t> only specifies </a:t>
            </a:r>
            <a:r>
              <a:rPr lang="en-US" sz="2600" b="1" dirty="0">
                <a:ea typeface="ＭＳ Ｐゴシック" charset="-128"/>
              </a:rPr>
              <a:t>ONE amino acid</a:t>
            </a:r>
            <a:r>
              <a:rPr lang="en-US" sz="2600" dirty="0">
                <a:ea typeface="ＭＳ Ｐゴシック" charset="-128"/>
              </a:rPr>
              <a:t> -- there is </a:t>
            </a:r>
            <a:r>
              <a:rPr lang="en-US" sz="2600" b="1" dirty="0">
                <a:ea typeface="ＭＳ Ｐゴシック" charset="-128"/>
              </a:rPr>
              <a:t>no vagueness</a:t>
            </a:r>
            <a:r>
              <a:rPr lang="en-US" sz="2600" dirty="0">
                <a:ea typeface="ＭＳ Ｐゴシック" charset="-128"/>
              </a:rPr>
              <a:t> in the code (e.g. CCU will </a:t>
            </a:r>
            <a:r>
              <a:rPr lang="en-US" sz="2600" i="1" dirty="0">
                <a:ea typeface="ＭＳ Ｐゴシック" charset="-128"/>
              </a:rPr>
              <a:t>always</a:t>
            </a:r>
            <a:r>
              <a:rPr lang="en-US" sz="2600" dirty="0">
                <a:ea typeface="ＭＳ Ｐゴシック" charset="-128"/>
              </a:rPr>
              <a:t> produce proline).</a:t>
            </a:r>
          </a:p>
          <a:p>
            <a:pPr marL="285750" indent="-285750" eaLnBrk="1" hangingPunct="1">
              <a:lnSpc>
                <a:spcPct val="90000"/>
              </a:lnSpc>
              <a:buFont typeface="Arial" charset="0"/>
              <a:buChar char="•"/>
            </a:pPr>
            <a:endParaRPr lang="en-CA" sz="2600" dirty="0">
              <a:ea typeface="ＭＳ Ｐゴシック" charset="-128"/>
            </a:endParaRPr>
          </a:p>
          <a:p>
            <a:pPr marL="285750" indent="-285750" eaLnBrk="1" hangingPunct="1">
              <a:lnSpc>
                <a:spcPct val="90000"/>
              </a:lnSpc>
              <a:buFont typeface="Arial" charset="0"/>
              <a:buChar char="•"/>
            </a:pPr>
            <a:r>
              <a:rPr lang="en-US" sz="2600" dirty="0">
                <a:ea typeface="ＭＳ Ｐゴシック" charset="-128"/>
              </a:rPr>
              <a:t>The code also contains </a:t>
            </a:r>
            <a:r>
              <a:rPr lang="ja-JP" altLang="en-US" sz="2600" dirty="0">
                <a:ea typeface="ＭＳ Ｐゴシック" charset="-128"/>
              </a:rPr>
              <a:t>“</a:t>
            </a:r>
            <a:r>
              <a:rPr lang="en-US" altLang="ja-JP" sz="2600" b="1" u="sng" dirty="0">
                <a:ea typeface="ＭＳ Ｐゴシック" charset="-128"/>
              </a:rPr>
              <a:t>punctuation</a:t>
            </a:r>
            <a:r>
              <a:rPr lang="en-US" altLang="ja-JP" sz="2600" dirty="0">
                <a:ea typeface="ＭＳ Ｐゴシック" charset="-128"/>
              </a:rPr>
              <a:t>.</a:t>
            </a:r>
            <a:r>
              <a:rPr lang="ja-JP" altLang="en-US" sz="2600" dirty="0">
                <a:ea typeface="ＭＳ Ｐゴシック" charset="-128"/>
              </a:rPr>
              <a:t>”</a:t>
            </a:r>
            <a:r>
              <a:rPr lang="en-US" altLang="ja-JP" sz="2600" dirty="0">
                <a:ea typeface="ＭＳ Ｐゴシック" charset="-128"/>
              </a:rPr>
              <a:t>  It tells when to </a:t>
            </a:r>
            <a:r>
              <a:rPr lang="en-US" altLang="ja-JP" sz="2600" b="1" u="sng" dirty="0">
                <a:solidFill>
                  <a:srgbClr val="FFC000"/>
                </a:solidFill>
                <a:ea typeface="ＭＳ Ｐゴシック" charset="-128"/>
              </a:rPr>
              <a:t>start</a:t>
            </a:r>
            <a:r>
              <a:rPr lang="en-US" altLang="ja-JP" sz="2600" dirty="0">
                <a:ea typeface="ＭＳ Ｐゴシック" charset="-128"/>
              </a:rPr>
              <a:t> reading the gene for a particular protein and when to </a:t>
            </a:r>
            <a:r>
              <a:rPr lang="en-US" altLang="ja-JP" sz="2600" b="1" u="sng" dirty="0">
                <a:solidFill>
                  <a:srgbClr val="FFC000"/>
                </a:solidFill>
                <a:ea typeface="ＭＳ Ｐゴシック" charset="-128"/>
              </a:rPr>
              <a:t>stop</a:t>
            </a:r>
            <a:r>
              <a:rPr lang="en-US" altLang="ja-JP" sz="2600" dirty="0">
                <a:ea typeface="ＭＳ Ｐゴシック" charset="-128"/>
              </a:rPr>
              <a:t>.</a:t>
            </a:r>
            <a:endParaRPr lang="en-CA" altLang="ja-JP" sz="2600" dirty="0">
              <a:ea typeface="ＭＳ Ｐゴシック" charset="-128"/>
            </a:endParaRPr>
          </a:p>
          <a:p>
            <a:pPr marL="285750" indent="-285750" eaLnBrk="1" hangingPunct="1">
              <a:lnSpc>
                <a:spcPct val="90000"/>
              </a:lnSpc>
              <a:buFont typeface="Arial" charset="0"/>
              <a:buChar char="•"/>
            </a:pPr>
            <a:endParaRPr lang="en-CA" sz="1700" dirty="0">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260350"/>
            <a:ext cx="9144000" cy="5927725"/>
          </a:xfrm>
        </p:spPr>
        <p:txBody>
          <a:bodyPr/>
          <a:lstStyle/>
          <a:p>
            <a:pPr marL="0" indent="0" eaLnBrk="1" fontAlgn="auto" hangingPunct="1">
              <a:spcAft>
                <a:spcPts val="0"/>
              </a:spcAft>
              <a:buClr>
                <a:schemeClr val="accent5"/>
              </a:buClr>
              <a:buFont typeface="Arial" pitchFamily="34" charset="0"/>
              <a:buNone/>
              <a:defRPr/>
            </a:pPr>
            <a:r>
              <a:rPr lang="en-US" sz="3200" dirty="0">
                <a:ea typeface="+mn-ea"/>
              </a:rPr>
              <a:t>Each codon corresponds to an </a:t>
            </a:r>
            <a:r>
              <a:rPr lang="en-US" sz="3200" b="1" dirty="0">
                <a:ea typeface="+mn-ea"/>
              </a:rPr>
              <a:t>amino acid</a:t>
            </a:r>
            <a:r>
              <a:rPr lang="en-US" sz="3200" dirty="0">
                <a:ea typeface="+mn-ea"/>
              </a:rPr>
              <a:t>, or a "</a:t>
            </a:r>
            <a:r>
              <a:rPr lang="en-US" sz="3200" b="1" dirty="0">
                <a:ea typeface="+mn-ea"/>
              </a:rPr>
              <a:t>start</a:t>
            </a:r>
            <a:r>
              <a:rPr lang="en-US" sz="3200" dirty="0">
                <a:ea typeface="+mn-ea"/>
              </a:rPr>
              <a:t>" or "</a:t>
            </a:r>
            <a:r>
              <a:rPr lang="en-US" sz="3200" b="1" dirty="0">
                <a:ea typeface="+mn-ea"/>
              </a:rPr>
              <a:t>stop</a:t>
            </a:r>
            <a:r>
              <a:rPr lang="en-US" sz="3200" dirty="0">
                <a:ea typeface="+mn-ea"/>
              </a:rPr>
              <a:t>" synthesis signal.  And </a:t>
            </a:r>
            <a:r>
              <a:rPr lang="en-US" sz="3200" i="1" dirty="0">
                <a:ea typeface="+mn-ea"/>
              </a:rPr>
              <a:t>here it is</a:t>
            </a:r>
            <a:r>
              <a:rPr lang="en-US" sz="3200" dirty="0">
                <a:ea typeface="+mn-ea"/>
              </a:rPr>
              <a:t>, the most important chart in all of Biology:  the </a:t>
            </a:r>
            <a:r>
              <a:rPr lang="en-US" sz="3200" b="1" u="words" dirty="0">
                <a:ea typeface="+mn-ea"/>
              </a:rPr>
              <a:t>GENETIC CODE</a:t>
            </a:r>
            <a:r>
              <a:rPr lang="en-US" sz="3200" dirty="0">
                <a:ea typeface="+mn-ea"/>
              </a:rPr>
              <a:t>!</a:t>
            </a:r>
            <a:endParaRPr lang="en-CA" sz="3200" dirty="0">
              <a:ea typeface="+mn-ea"/>
            </a:endParaRPr>
          </a:p>
          <a:p>
            <a:pPr marL="0" indent="0" eaLnBrk="1" fontAlgn="auto" hangingPunct="1">
              <a:spcAft>
                <a:spcPts val="0"/>
              </a:spcAft>
              <a:buClr>
                <a:schemeClr val="accent5"/>
              </a:buClr>
              <a:buFont typeface="Arial" pitchFamily="34" charset="0"/>
              <a:buNone/>
              <a:defRPr/>
            </a:pPr>
            <a:endParaRPr lang="en-CA" dirty="0">
              <a:ea typeface="+mn-ea"/>
            </a:endParaRPr>
          </a:p>
        </p:txBody>
      </p:sp>
      <p:pic>
        <p:nvPicPr>
          <p:cNvPr id="75778" name="Picture 2" descr="http://www.lucasbrouwers.nl/blog/wp-content/uploads/2010/04/genetic-code.jpg"/>
          <p:cNvPicPr>
            <a:picLocks noChangeAspect="1" noChangeArrowheads="1"/>
          </p:cNvPicPr>
          <p:nvPr/>
        </p:nvPicPr>
        <p:blipFill>
          <a:blip r:embed="rId2"/>
          <a:srcRect/>
          <a:stretch>
            <a:fillRect/>
          </a:stretch>
        </p:blipFill>
        <p:spPr bwMode="auto">
          <a:xfrm>
            <a:off x="2268538" y="1844675"/>
            <a:ext cx="5616575" cy="4792663"/>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188" y="765175"/>
            <a:ext cx="7993062" cy="3538538"/>
          </a:xfrm>
          <a:prstGeom prst="rect">
            <a:avLst/>
          </a:prstGeom>
        </p:spPr>
        <p:txBody>
          <a:bodyPr>
            <a:spAutoFit/>
          </a:bodyPr>
          <a:lstStyle/>
          <a:p>
            <a:pPr marL="457200" indent="-457200" fontAlgn="auto">
              <a:spcBef>
                <a:spcPts val="0"/>
              </a:spcBef>
              <a:spcAft>
                <a:spcPts val="0"/>
              </a:spcAft>
              <a:buFont typeface="Arial" pitchFamily="34" charset="0"/>
              <a:buChar char="•"/>
              <a:defRPr/>
            </a:pPr>
            <a:r>
              <a:rPr lang="en-US" sz="3200" dirty="0">
                <a:latin typeface="+mn-lt"/>
                <a:ea typeface="+mn-ea"/>
              </a:rPr>
              <a:t>The genetic code is </a:t>
            </a:r>
            <a:r>
              <a:rPr lang="en-US" sz="3200" b="1" u="sng" dirty="0">
                <a:solidFill>
                  <a:srgbClr val="FFC000"/>
                </a:solidFill>
                <a:latin typeface="+mn-lt"/>
                <a:ea typeface="+mn-ea"/>
              </a:rPr>
              <a:t>universal</a:t>
            </a:r>
            <a:r>
              <a:rPr lang="en-US" sz="3200" dirty="0">
                <a:latin typeface="+mn-lt"/>
                <a:ea typeface="+mn-ea"/>
              </a:rPr>
              <a:t>:  the </a:t>
            </a:r>
            <a:r>
              <a:rPr lang="en-US" sz="3200" b="1" u="words" dirty="0">
                <a:latin typeface="+mn-lt"/>
                <a:ea typeface="+mn-ea"/>
              </a:rPr>
              <a:t>same codons</a:t>
            </a:r>
            <a:r>
              <a:rPr lang="en-US" sz="3200" dirty="0">
                <a:latin typeface="+mn-lt"/>
                <a:ea typeface="+mn-ea"/>
              </a:rPr>
              <a:t> stand for the </a:t>
            </a:r>
            <a:r>
              <a:rPr lang="en-US" sz="3200" b="1" u="words" dirty="0">
                <a:latin typeface="+mn-lt"/>
                <a:ea typeface="+mn-ea"/>
              </a:rPr>
              <a:t>same amino acids</a:t>
            </a:r>
            <a:r>
              <a:rPr lang="en-US" sz="3200" dirty="0">
                <a:latin typeface="+mn-lt"/>
                <a:ea typeface="+mn-ea"/>
              </a:rPr>
              <a:t> in all living things (well, </a:t>
            </a:r>
            <a:r>
              <a:rPr lang="en-US" sz="3200" i="1" dirty="0">
                <a:latin typeface="+mn-lt"/>
                <a:ea typeface="+mn-ea"/>
              </a:rPr>
              <a:t>almost</a:t>
            </a:r>
            <a:r>
              <a:rPr lang="en-US" sz="3200" dirty="0">
                <a:latin typeface="+mn-lt"/>
                <a:ea typeface="+mn-ea"/>
              </a:rPr>
              <a:t> all living things). </a:t>
            </a:r>
          </a:p>
          <a:p>
            <a:pPr marL="457200" indent="-457200" fontAlgn="auto">
              <a:spcBef>
                <a:spcPts val="0"/>
              </a:spcBef>
              <a:spcAft>
                <a:spcPts val="0"/>
              </a:spcAft>
              <a:buFont typeface="Arial" pitchFamily="34" charset="0"/>
              <a:buChar char="•"/>
              <a:defRPr/>
            </a:pPr>
            <a:r>
              <a:rPr lang="en-US" sz="3200" dirty="0">
                <a:latin typeface="+mn-lt"/>
                <a:ea typeface="+mn-ea"/>
              </a:rPr>
              <a:t> This "</a:t>
            </a:r>
            <a:r>
              <a:rPr lang="en-US" sz="3200" b="1" dirty="0">
                <a:latin typeface="+mn-lt"/>
                <a:ea typeface="+mn-ea"/>
              </a:rPr>
              <a:t>Biochemical Unity</a:t>
            </a:r>
            <a:r>
              <a:rPr lang="en-US" sz="3200" dirty="0">
                <a:latin typeface="+mn-lt"/>
                <a:ea typeface="+mn-ea"/>
              </a:rPr>
              <a:t>" suggests that all living things have a </a:t>
            </a:r>
            <a:r>
              <a:rPr lang="en-US" sz="3200" b="1" u="words" dirty="0">
                <a:latin typeface="+mn-lt"/>
                <a:ea typeface="+mn-ea"/>
                <a:hlinkClick r:id="rId2"/>
              </a:rPr>
              <a:t>common evolutionary ancestor</a:t>
            </a:r>
            <a:r>
              <a:rPr lang="en-US" sz="3200" dirty="0">
                <a:latin typeface="+mn-lt"/>
                <a:ea typeface="+mn-ea"/>
              </a:rPr>
              <a:t>.</a:t>
            </a:r>
            <a:endParaRPr lang="en-CA" sz="3200" dirty="0">
              <a:latin typeface="+mn-lt"/>
              <a:ea typeface="+mn-e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descr="0299"/>
          <p:cNvPicPr>
            <a:picLocks noChangeAspect="1" noChangeArrowheads="1"/>
          </p:cNvPicPr>
          <p:nvPr/>
        </p:nvPicPr>
        <p:blipFill>
          <a:blip r:embed="rId2"/>
          <a:srcRect t="2905"/>
          <a:stretch>
            <a:fillRect/>
          </a:stretch>
        </p:blipFill>
        <p:spPr bwMode="auto">
          <a:xfrm>
            <a:off x="1343025" y="1935163"/>
            <a:ext cx="6350000" cy="4662487"/>
          </a:xfrm>
          <a:prstGeom prst="rect">
            <a:avLst/>
          </a:prstGeom>
          <a:noFill/>
          <a:ln w="9525">
            <a:noFill/>
            <a:miter lim="800000"/>
            <a:headEnd/>
            <a:tailEnd/>
          </a:ln>
        </p:spPr>
      </p:pic>
      <p:sp>
        <p:nvSpPr>
          <p:cNvPr id="77826" name="TextBox 2"/>
          <p:cNvSpPr txBox="1">
            <a:spLocks noChangeArrowheads="1"/>
          </p:cNvSpPr>
          <p:nvPr/>
        </p:nvSpPr>
        <p:spPr bwMode="auto">
          <a:xfrm>
            <a:off x="1042988" y="765175"/>
            <a:ext cx="2551112" cy="708025"/>
          </a:xfrm>
          <a:prstGeom prst="rect">
            <a:avLst/>
          </a:prstGeom>
          <a:noFill/>
          <a:ln w="9525">
            <a:noFill/>
            <a:miter lim="800000"/>
            <a:headEnd/>
            <a:tailEnd/>
          </a:ln>
        </p:spPr>
        <p:txBody>
          <a:bodyPr wrap="none">
            <a:spAutoFit/>
          </a:bodyPr>
          <a:lstStyle/>
          <a:p>
            <a:r>
              <a:rPr lang="en-CA" sz="4000"/>
              <a:t>Translation</a:t>
            </a:r>
          </a:p>
        </p:txBody>
      </p:sp>
      <p:sp>
        <p:nvSpPr>
          <p:cNvPr id="2" name="TextBox 1"/>
          <p:cNvSpPr txBox="1"/>
          <p:nvPr/>
        </p:nvSpPr>
        <p:spPr>
          <a:xfrm>
            <a:off x="3993451" y="1219943"/>
            <a:ext cx="2327079" cy="369332"/>
          </a:xfrm>
          <a:prstGeom prst="rect">
            <a:avLst/>
          </a:prstGeom>
          <a:noFill/>
        </p:spPr>
        <p:txBody>
          <a:bodyPr wrap="none" rtlCol="0">
            <a:spAutoFit/>
          </a:bodyPr>
          <a:lstStyle/>
          <a:p>
            <a:r>
              <a:rPr lang="en-US" dirty="0">
                <a:hlinkClick r:id="rId3"/>
              </a:rPr>
              <a:t>Human Genome Video</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825" y="304800"/>
            <a:ext cx="8424863" cy="4402138"/>
          </a:xfrm>
          <a:prstGeom prst="rect">
            <a:avLst/>
          </a:prstGeom>
        </p:spPr>
        <p:txBody>
          <a:bodyPr>
            <a:spAutoFit/>
          </a:bodyPr>
          <a:lstStyle/>
          <a:p>
            <a:pPr fontAlgn="auto">
              <a:spcBef>
                <a:spcPts val="0"/>
              </a:spcBef>
              <a:spcAft>
                <a:spcPts val="0"/>
              </a:spcAft>
              <a:defRPr/>
            </a:pPr>
            <a:r>
              <a:rPr lang="en-US" sz="4000" b="1" dirty="0">
                <a:latin typeface="+mn-lt"/>
                <a:ea typeface="+mn-ea"/>
              </a:rPr>
              <a:t>The steps in </a:t>
            </a:r>
            <a:r>
              <a:rPr lang="en-US" sz="4000" b="1" u="sng" cap="all" dirty="0">
                <a:latin typeface="+mn-lt"/>
                <a:ea typeface="+mn-ea"/>
              </a:rPr>
              <a:t>Translation</a:t>
            </a:r>
            <a:r>
              <a:rPr lang="en-US" sz="4000" b="1" dirty="0">
                <a:latin typeface="+mn-lt"/>
                <a:ea typeface="+mn-ea"/>
              </a:rPr>
              <a:t>:  can be </a:t>
            </a:r>
            <a:r>
              <a:rPr lang="en-US" sz="4000" b="1" u="words" dirty="0">
                <a:latin typeface="+mn-lt"/>
                <a:ea typeface="+mn-ea"/>
              </a:rPr>
              <a:t>divided into 3 </a:t>
            </a:r>
            <a:r>
              <a:rPr lang="en-US" sz="4000" b="1" u="words" dirty="0" err="1">
                <a:latin typeface="+mn-lt"/>
                <a:ea typeface="+mn-ea"/>
              </a:rPr>
              <a:t>subprocesses</a:t>
            </a:r>
            <a:r>
              <a:rPr lang="en-US" sz="4000" b="1" dirty="0">
                <a:latin typeface="+mn-lt"/>
                <a:ea typeface="+mn-ea"/>
              </a:rPr>
              <a:t>:</a:t>
            </a:r>
          </a:p>
          <a:p>
            <a:pPr fontAlgn="auto">
              <a:spcBef>
                <a:spcPts val="0"/>
              </a:spcBef>
              <a:spcAft>
                <a:spcPts val="0"/>
              </a:spcAft>
              <a:defRPr/>
            </a:pPr>
            <a:endParaRPr lang="en-US" sz="4000" b="1" dirty="0">
              <a:latin typeface="+mn-lt"/>
              <a:ea typeface="+mn-ea"/>
            </a:endParaRPr>
          </a:p>
          <a:p>
            <a:pPr marL="1200150" lvl="1" indent="-742950" fontAlgn="auto">
              <a:spcBef>
                <a:spcPts val="0"/>
              </a:spcBef>
              <a:spcAft>
                <a:spcPts val="0"/>
              </a:spcAft>
              <a:buFont typeface="+mj-lt"/>
              <a:buAutoNum type="arabicPeriod"/>
              <a:defRPr/>
            </a:pPr>
            <a:r>
              <a:rPr lang="en-US" sz="4000" b="1" dirty="0">
                <a:latin typeface="+mn-lt"/>
                <a:ea typeface="+mn-ea"/>
              </a:rPr>
              <a:t>Initiation</a:t>
            </a:r>
          </a:p>
          <a:p>
            <a:pPr marL="1200150" lvl="1" indent="-742950" fontAlgn="auto">
              <a:spcBef>
                <a:spcPts val="0"/>
              </a:spcBef>
              <a:spcAft>
                <a:spcPts val="0"/>
              </a:spcAft>
              <a:buFont typeface="+mj-lt"/>
              <a:buAutoNum type="arabicPeriod"/>
              <a:defRPr/>
            </a:pPr>
            <a:r>
              <a:rPr lang="en-US" sz="4000" b="1" dirty="0">
                <a:latin typeface="+mn-lt"/>
                <a:ea typeface="+mn-ea"/>
              </a:rPr>
              <a:t>Elongation</a:t>
            </a:r>
          </a:p>
          <a:p>
            <a:pPr marL="1200150" lvl="1" indent="-742950" fontAlgn="auto">
              <a:spcBef>
                <a:spcPts val="0"/>
              </a:spcBef>
              <a:spcAft>
                <a:spcPts val="0"/>
              </a:spcAft>
              <a:buFont typeface="+mj-lt"/>
              <a:buAutoNum type="arabicPeriod"/>
              <a:defRPr/>
            </a:pPr>
            <a:r>
              <a:rPr lang="en-US" sz="4000" b="1" dirty="0">
                <a:latin typeface="+mn-lt"/>
                <a:ea typeface="+mn-ea"/>
              </a:rPr>
              <a:t>Termination</a:t>
            </a:r>
          </a:p>
          <a:p>
            <a:pPr marL="1200150" lvl="1" indent="-742950" fontAlgn="auto">
              <a:spcBef>
                <a:spcPts val="0"/>
              </a:spcBef>
              <a:spcAft>
                <a:spcPts val="0"/>
              </a:spcAft>
              <a:buFont typeface="+mj-lt"/>
              <a:buAutoNum type="arabicPeriod"/>
              <a:defRPr/>
            </a:pPr>
            <a:endParaRPr lang="en-CA" sz="4000" dirty="0">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5" y="228600"/>
            <a:ext cx="8791575" cy="1905000"/>
          </a:xfrm>
        </p:spPr>
        <p:txBody>
          <a:bodyPr rtlCol="0">
            <a:normAutofit fontScale="90000"/>
          </a:bodyPr>
          <a:lstStyle/>
          <a:p>
            <a:pPr eaLnBrk="1" fontAlgn="auto" hangingPunct="1">
              <a:spcAft>
                <a:spcPts val="0"/>
              </a:spcAft>
              <a:defRPr/>
            </a:pPr>
            <a:r>
              <a:rPr lang="en-CA" sz="4800" dirty="0">
                <a:ea typeface="+mj-ea"/>
              </a:rPr>
              <a:t>1.  </a:t>
            </a:r>
            <a:r>
              <a:rPr lang="en-CA" sz="4800" dirty="0">
                <a:solidFill>
                  <a:srgbClr val="FFC000"/>
                </a:solidFill>
                <a:ea typeface="+mj-ea"/>
              </a:rPr>
              <a:t>Initiation</a:t>
            </a:r>
            <a:r>
              <a:rPr lang="en-CA" sz="4800" dirty="0">
                <a:ea typeface="+mj-ea"/>
              </a:rPr>
              <a:t> - </a:t>
            </a:r>
            <a:r>
              <a:rPr lang="en-US" sz="4800" dirty="0">
                <a:ea typeface="+mj-ea"/>
              </a:rPr>
              <a:t>: </a:t>
            </a:r>
            <a:r>
              <a:rPr lang="en-US" dirty="0">
                <a:ea typeface="+mj-ea"/>
              </a:rPr>
              <a:t> the mRNA, with its </a:t>
            </a:r>
            <a:r>
              <a:rPr lang="en-US" b="1" dirty="0">
                <a:ea typeface="+mj-ea"/>
              </a:rPr>
              <a:t>START CODON (AUG)</a:t>
            </a:r>
            <a:r>
              <a:rPr lang="en-US" dirty="0">
                <a:ea typeface="+mj-ea"/>
              </a:rPr>
              <a:t> attaches to the "R" site of the ribosome.</a:t>
            </a:r>
            <a:endParaRPr lang="en-CA" dirty="0">
              <a:ea typeface="+mj-ea"/>
            </a:endParaRPr>
          </a:p>
        </p:txBody>
      </p:sp>
      <p:cxnSp>
        <p:nvCxnSpPr>
          <p:cNvPr id="6" name="Straight Connector 5"/>
          <p:cNvCxnSpPr/>
          <p:nvPr/>
        </p:nvCxnSpPr>
        <p:spPr>
          <a:xfrm>
            <a:off x="468313" y="5732463"/>
            <a:ext cx="80645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900113" y="4437063"/>
            <a:ext cx="0" cy="12954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468313" y="3357563"/>
            <a:ext cx="3443287" cy="1476375"/>
          </a:xfrm>
          <a:prstGeom prst="rect">
            <a:avLst/>
          </a:prstGeom>
          <a:noFill/>
          <a:ln w="9525">
            <a:noFill/>
            <a:miter lim="800000"/>
            <a:headEnd/>
            <a:tailEnd/>
          </a:ln>
        </p:spPr>
        <p:txBody>
          <a:bodyPr wrap="none">
            <a:spAutoFit/>
          </a:bodyPr>
          <a:lstStyle/>
          <a:p>
            <a:r>
              <a:rPr lang="en-CA" sz="2400"/>
              <a:t>RBS a short sequence </a:t>
            </a:r>
          </a:p>
          <a:p>
            <a:r>
              <a:rPr lang="en-CA" sz="2400"/>
              <a:t>Located upstream of the </a:t>
            </a:r>
          </a:p>
          <a:p>
            <a:r>
              <a:rPr lang="en-CA" sz="2400"/>
              <a:t>Initiation codon sequence</a:t>
            </a:r>
          </a:p>
          <a:p>
            <a:endParaRPr lang="en-CA"/>
          </a:p>
        </p:txBody>
      </p:sp>
      <p:sp>
        <p:nvSpPr>
          <p:cNvPr id="10" name="TextBox 9"/>
          <p:cNvSpPr txBox="1">
            <a:spLocks noChangeArrowheads="1"/>
          </p:cNvSpPr>
          <p:nvPr/>
        </p:nvSpPr>
        <p:spPr bwMode="auto">
          <a:xfrm>
            <a:off x="3254375" y="5854700"/>
            <a:ext cx="1314450" cy="584200"/>
          </a:xfrm>
          <a:prstGeom prst="rect">
            <a:avLst/>
          </a:prstGeom>
          <a:noFill/>
          <a:ln w="9525">
            <a:noFill/>
            <a:miter lim="800000"/>
            <a:headEnd/>
            <a:tailEnd/>
          </a:ln>
        </p:spPr>
        <p:txBody>
          <a:bodyPr wrap="none">
            <a:spAutoFit/>
          </a:bodyPr>
          <a:lstStyle/>
          <a:p>
            <a:r>
              <a:rPr lang="en-CA" sz="3200"/>
              <a:t>mRNA</a:t>
            </a:r>
          </a:p>
        </p:txBody>
      </p:sp>
      <p:sp>
        <p:nvSpPr>
          <p:cNvPr id="11" name="TextBox 10"/>
          <p:cNvSpPr txBox="1">
            <a:spLocks noChangeArrowheads="1"/>
          </p:cNvSpPr>
          <p:nvPr/>
        </p:nvSpPr>
        <p:spPr bwMode="auto">
          <a:xfrm>
            <a:off x="2189163" y="5246688"/>
            <a:ext cx="893762" cy="522287"/>
          </a:xfrm>
          <a:prstGeom prst="rect">
            <a:avLst/>
          </a:prstGeom>
          <a:noFill/>
          <a:ln w="9525">
            <a:noFill/>
            <a:miter lim="800000"/>
            <a:headEnd/>
            <a:tailEnd/>
          </a:ln>
        </p:spPr>
        <p:txBody>
          <a:bodyPr wrap="none">
            <a:spAutoFit/>
          </a:bodyPr>
          <a:lstStyle/>
          <a:p>
            <a:r>
              <a:rPr lang="en-CA" sz="2800">
                <a:solidFill>
                  <a:srgbClr val="FF0000"/>
                </a:solidFill>
              </a:rPr>
              <a:t>AUG</a:t>
            </a:r>
          </a:p>
        </p:txBody>
      </p:sp>
      <p:cxnSp>
        <p:nvCxnSpPr>
          <p:cNvPr id="12" name="Straight Arrow Connector 11"/>
          <p:cNvCxnSpPr/>
          <p:nvPr/>
        </p:nvCxnSpPr>
        <p:spPr>
          <a:xfrm flipH="1">
            <a:off x="3143250" y="3941763"/>
            <a:ext cx="1393825" cy="1268412"/>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4787900" y="3357563"/>
            <a:ext cx="1733550" cy="460375"/>
          </a:xfrm>
          <a:prstGeom prst="rect">
            <a:avLst/>
          </a:prstGeom>
          <a:noFill/>
          <a:ln w="9525">
            <a:noFill/>
            <a:miter lim="800000"/>
            <a:headEnd/>
            <a:tailEnd/>
          </a:ln>
        </p:spPr>
        <p:txBody>
          <a:bodyPr wrap="none">
            <a:spAutoFit/>
          </a:bodyPr>
          <a:lstStyle/>
          <a:p>
            <a:r>
              <a:rPr lang="en-CA" sz="2400"/>
              <a:t>Start codon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anim calcmode="lin" valueType="num">
                                      <p:cBhvr additive="base">
                                        <p:cTn id="3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 calcmode="lin" valueType="num">
                                      <p:cBhvr additive="base">
                                        <p:cTn id="4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1" end="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9">
                                            <p:txEl>
                                              <p:pRg st="2" end="2"/>
                                            </p:txEl>
                                          </p:spTgt>
                                        </p:tgtEl>
                                        <p:attrNameLst>
                                          <p:attrName>style.visibility</p:attrName>
                                        </p:attrNameLst>
                                      </p:cBhvr>
                                      <p:to>
                                        <p:strVal val="visible"/>
                                      </p:to>
                                    </p:set>
                                    <p:anim calcmode="lin" valueType="num">
                                      <p:cBhvr additive="base">
                                        <p:cTn id="4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11188" y="4754563"/>
            <a:ext cx="4587875" cy="1411287"/>
          </a:xfrm>
          <a:prstGeom prst="roundRect">
            <a:avLst/>
          </a:prstGeom>
          <a:solidFill>
            <a:srgbClr val="00B0F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80898" name="Title 1"/>
          <p:cNvSpPr>
            <a:spLocks noGrp="1"/>
          </p:cNvSpPr>
          <p:nvPr>
            <p:ph type="title"/>
          </p:nvPr>
        </p:nvSpPr>
        <p:spPr>
          <a:xfrm>
            <a:off x="338138" y="55563"/>
            <a:ext cx="8791575" cy="1903412"/>
          </a:xfrm>
        </p:spPr>
        <p:txBody>
          <a:bodyPr/>
          <a:lstStyle/>
          <a:p>
            <a:pPr eaLnBrk="1" hangingPunct="1"/>
            <a:r>
              <a:rPr lang="en-CA">
                <a:ea typeface="ＭＳ Ｐゴシック" charset="-128"/>
              </a:rPr>
              <a:t>A small ribosomal subunit binds to mRNA.</a:t>
            </a:r>
          </a:p>
        </p:txBody>
      </p:sp>
      <p:cxnSp>
        <p:nvCxnSpPr>
          <p:cNvPr id="6" name="Straight Connector 5"/>
          <p:cNvCxnSpPr/>
          <p:nvPr/>
        </p:nvCxnSpPr>
        <p:spPr>
          <a:xfrm>
            <a:off x="877888" y="4718050"/>
            <a:ext cx="806608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309688" y="3421063"/>
            <a:ext cx="0" cy="1296987"/>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0901" name="TextBox 8"/>
          <p:cNvSpPr txBox="1">
            <a:spLocks noChangeArrowheads="1"/>
          </p:cNvSpPr>
          <p:nvPr/>
        </p:nvSpPr>
        <p:spPr bwMode="auto">
          <a:xfrm>
            <a:off x="877888" y="2341563"/>
            <a:ext cx="3444875" cy="1476375"/>
          </a:xfrm>
          <a:prstGeom prst="rect">
            <a:avLst/>
          </a:prstGeom>
          <a:noFill/>
          <a:ln w="9525">
            <a:noFill/>
            <a:miter lim="800000"/>
            <a:headEnd/>
            <a:tailEnd/>
          </a:ln>
        </p:spPr>
        <p:txBody>
          <a:bodyPr wrap="none">
            <a:spAutoFit/>
          </a:bodyPr>
          <a:lstStyle/>
          <a:p>
            <a:r>
              <a:rPr lang="en-CA" sz="2400"/>
              <a:t>RBS a short sequence </a:t>
            </a:r>
          </a:p>
          <a:p>
            <a:r>
              <a:rPr lang="en-CA" sz="2400"/>
              <a:t>Located upstream of the </a:t>
            </a:r>
          </a:p>
          <a:p>
            <a:r>
              <a:rPr lang="en-CA" sz="2400"/>
              <a:t>Initiation codon sequence</a:t>
            </a:r>
          </a:p>
          <a:p>
            <a:endParaRPr lang="en-CA"/>
          </a:p>
        </p:txBody>
      </p:sp>
      <p:sp>
        <p:nvSpPr>
          <p:cNvPr id="80902" name="TextBox 9"/>
          <p:cNvSpPr txBox="1">
            <a:spLocks noChangeArrowheads="1"/>
          </p:cNvSpPr>
          <p:nvPr/>
        </p:nvSpPr>
        <p:spPr bwMode="auto">
          <a:xfrm>
            <a:off x="3663950" y="4838700"/>
            <a:ext cx="1316038" cy="584200"/>
          </a:xfrm>
          <a:prstGeom prst="rect">
            <a:avLst/>
          </a:prstGeom>
          <a:noFill/>
          <a:ln w="9525">
            <a:noFill/>
            <a:miter lim="800000"/>
            <a:headEnd/>
            <a:tailEnd/>
          </a:ln>
        </p:spPr>
        <p:txBody>
          <a:bodyPr wrap="none">
            <a:spAutoFit/>
          </a:bodyPr>
          <a:lstStyle/>
          <a:p>
            <a:r>
              <a:rPr lang="en-CA" sz="3200"/>
              <a:t>mRNA</a:t>
            </a:r>
          </a:p>
        </p:txBody>
      </p:sp>
      <p:sp>
        <p:nvSpPr>
          <p:cNvPr id="80903" name="TextBox 10"/>
          <p:cNvSpPr txBox="1">
            <a:spLocks noChangeArrowheads="1"/>
          </p:cNvSpPr>
          <p:nvPr/>
        </p:nvSpPr>
        <p:spPr bwMode="auto">
          <a:xfrm>
            <a:off x="2600325" y="4230688"/>
            <a:ext cx="893763" cy="523875"/>
          </a:xfrm>
          <a:prstGeom prst="rect">
            <a:avLst/>
          </a:prstGeom>
          <a:noFill/>
          <a:ln w="9525">
            <a:noFill/>
            <a:miter lim="800000"/>
            <a:headEnd/>
            <a:tailEnd/>
          </a:ln>
        </p:spPr>
        <p:txBody>
          <a:bodyPr wrap="none">
            <a:spAutoFit/>
          </a:bodyPr>
          <a:lstStyle/>
          <a:p>
            <a:r>
              <a:rPr lang="en-CA" sz="2800">
                <a:solidFill>
                  <a:srgbClr val="FF0000"/>
                </a:solidFill>
              </a:rPr>
              <a:t>AUG</a:t>
            </a:r>
          </a:p>
        </p:txBody>
      </p:sp>
      <p:cxnSp>
        <p:nvCxnSpPr>
          <p:cNvPr id="12" name="Straight Arrow Connector 11"/>
          <p:cNvCxnSpPr/>
          <p:nvPr/>
        </p:nvCxnSpPr>
        <p:spPr>
          <a:xfrm flipH="1">
            <a:off x="3554413" y="2925763"/>
            <a:ext cx="1393825" cy="1268412"/>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0905" name="TextBox 13"/>
          <p:cNvSpPr txBox="1">
            <a:spLocks noChangeArrowheads="1"/>
          </p:cNvSpPr>
          <p:nvPr/>
        </p:nvSpPr>
        <p:spPr bwMode="auto">
          <a:xfrm>
            <a:off x="5199063" y="2341563"/>
            <a:ext cx="1733550" cy="461962"/>
          </a:xfrm>
          <a:prstGeom prst="rect">
            <a:avLst/>
          </a:prstGeom>
          <a:noFill/>
          <a:ln w="9525">
            <a:noFill/>
            <a:miter lim="800000"/>
            <a:headEnd/>
            <a:tailEnd/>
          </a:ln>
        </p:spPr>
        <p:txBody>
          <a:bodyPr wrap="none">
            <a:spAutoFit/>
          </a:bodyPr>
          <a:lstStyle/>
          <a:p>
            <a:r>
              <a:rPr lang="en-CA" sz="2400"/>
              <a:t>Start codon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912813" y="4572000"/>
            <a:ext cx="80645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81922" name="TextBox 10"/>
          <p:cNvSpPr txBox="1">
            <a:spLocks noChangeArrowheads="1"/>
          </p:cNvSpPr>
          <p:nvPr/>
        </p:nvSpPr>
        <p:spPr bwMode="auto">
          <a:xfrm>
            <a:off x="2633663" y="4048125"/>
            <a:ext cx="893762" cy="523875"/>
          </a:xfrm>
          <a:prstGeom prst="rect">
            <a:avLst/>
          </a:prstGeom>
          <a:noFill/>
          <a:ln w="9525">
            <a:noFill/>
            <a:miter lim="800000"/>
            <a:headEnd/>
            <a:tailEnd/>
          </a:ln>
        </p:spPr>
        <p:txBody>
          <a:bodyPr wrap="none">
            <a:spAutoFit/>
          </a:bodyPr>
          <a:lstStyle/>
          <a:p>
            <a:r>
              <a:rPr lang="en-CA" sz="2800">
                <a:solidFill>
                  <a:srgbClr val="FF0000"/>
                </a:solidFill>
              </a:rPr>
              <a:t>AUG</a:t>
            </a:r>
          </a:p>
        </p:txBody>
      </p:sp>
      <p:sp>
        <p:nvSpPr>
          <p:cNvPr id="13" name="Rounded Rectangle 12"/>
          <p:cNvSpPr/>
          <p:nvPr/>
        </p:nvSpPr>
        <p:spPr>
          <a:xfrm>
            <a:off x="912813" y="4572000"/>
            <a:ext cx="4586287" cy="1411288"/>
          </a:xfrm>
          <a:prstGeom prst="roundRect">
            <a:avLst/>
          </a:prstGeom>
          <a:solidFill>
            <a:srgbClr val="00B0F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 name="Oval 2"/>
          <p:cNvSpPr/>
          <p:nvPr/>
        </p:nvSpPr>
        <p:spPr>
          <a:xfrm>
            <a:off x="2949575" y="152400"/>
            <a:ext cx="1154113" cy="1081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800" dirty="0"/>
              <a:t>met</a:t>
            </a:r>
          </a:p>
        </p:txBody>
      </p:sp>
      <p:sp>
        <p:nvSpPr>
          <p:cNvPr id="4" name="Freeform 3"/>
          <p:cNvSpPr/>
          <p:nvPr/>
        </p:nvSpPr>
        <p:spPr>
          <a:xfrm>
            <a:off x="1595438" y="985838"/>
            <a:ext cx="2497137" cy="2768600"/>
          </a:xfrm>
          <a:custGeom>
            <a:avLst/>
            <a:gdLst>
              <a:gd name="connsiteX0" fmla="*/ 1074847 w 2496771"/>
              <a:gd name="connsiteY0" fmla="*/ 0 h 2767263"/>
              <a:gd name="connsiteX1" fmla="*/ 1098910 w 2496771"/>
              <a:gd name="connsiteY1" fmla="*/ 745958 h 2767263"/>
              <a:gd name="connsiteX2" fmla="*/ 1050783 w 2496771"/>
              <a:gd name="connsiteY2" fmla="*/ 1106906 h 2767263"/>
              <a:gd name="connsiteX3" fmla="*/ 906404 w 2496771"/>
              <a:gd name="connsiteY3" fmla="*/ 1155032 h 2767263"/>
              <a:gd name="connsiteX4" fmla="*/ 689836 w 2496771"/>
              <a:gd name="connsiteY4" fmla="*/ 1130969 h 2767263"/>
              <a:gd name="connsiteX5" fmla="*/ 617647 w 2496771"/>
              <a:gd name="connsiteY5" fmla="*/ 1010653 h 2767263"/>
              <a:gd name="connsiteX6" fmla="*/ 449204 w 2496771"/>
              <a:gd name="connsiteY6" fmla="*/ 890337 h 2767263"/>
              <a:gd name="connsiteX7" fmla="*/ 160447 w 2496771"/>
              <a:gd name="connsiteY7" fmla="*/ 1058779 h 2767263"/>
              <a:gd name="connsiteX8" fmla="*/ 112320 w 2496771"/>
              <a:gd name="connsiteY8" fmla="*/ 1130969 h 2767263"/>
              <a:gd name="connsiteX9" fmla="*/ 64194 w 2496771"/>
              <a:gd name="connsiteY9" fmla="*/ 1203158 h 2767263"/>
              <a:gd name="connsiteX10" fmla="*/ 40131 w 2496771"/>
              <a:gd name="connsiteY10" fmla="*/ 1852863 h 2767263"/>
              <a:gd name="connsiteX11" fmla="*/ 112320 w 2496771"/>
              <a:gd name="connsiteY11" fmla="*/ 1997242 h 2767263"/>
              <a:gd name="connsiteX12" fmla="*/ 232636 w 2496771"/>
              <a:gd name="connsiteY12" fmla="*/ 2093495 h 2767263"/>
              <a:gd name="connsiteX13" fmla="*/ 737962 w 2496771"/>
              <a:gd name="connsiteY13" fmla="*/ 1997242 h 2767263"/>
              <a:gd name="connsiteX14" fmla="*/ 786089 w 2496771"/>
              <a:gd name="connsiteY14" fmla="*/ 1949116 h 2767263"/>
              <a:gd name="connsiteX15" fmla="*/ 834215 w 2496771"/>
              <a:gd name="connsiteY15" fmla="*/ 1804737 h 2767263"/>
              <a:gd name="connsiteX16" fmla="*/ 906404 w 2496771"/>
              <a:gd name="connsiteY16" fmla="*/ 1660358 h 2767263"/>
              <a:gd name="connsiteX17" fmla="*/ 954531 w 2496771"/>
              <a:gd name="connsiteY17" fmla="*/ 1612232 h 2767263"/>
              <a:gd name="connsiteX18" fmla="*/ 1122973 w 2496771"/>
              <a:gd name="connsiteY18" fmla="*/ 1636295 h 2767263"/>
              <a:gd name="connsiteX19" fmla="*/ 1147036 w 2496771"/>
              <a:gd name="connsiteY19" fmla="*/ 1708485 h 2767263"/>
              <a:gd name="connsiteX20" fmla="*/ 1171099 w 2496771"/>
              <a:gd name="connsiteY20" fmla="*/ 1852863 h 2767263"/>
              <a:gd name="connsiteX21" fmla="*/ 1147036 w 2496771"/>
              <a:gd name="connsiteY21" fmla="*/ 2069432 h 2767263"/>
              <a:gd name="connsiteX22" fmla="*/ 1026720 w 2496771"/>
              <a:gd name="connsiteY22" fmla="*/ 2213811 h 2767263"/>
              <a:gd name="connsiteX23" fmla="*/ 978594 w 2496771"/>
              <a:gd name="connsiteY23" fmla="*/ 2286000 h 2767263"/>
              <a:gd name="connsiteX24" fmla="*/ 954531 w 2496771"/>
              <a:gd name="connsiteY24" fmla="*/ 2358190 h 2767263"/>
              <a:gd name="connsiteX25" fmla="*/ 978594 w 2496771"/>
              <a:gd name="connsiteY25" fmla="*/ 2695074 h 2767263"/>
              <a:gd name="connsiteX26" fmla="*/ 1122973 w 2496771"/>
              <a:gd name="connsiteY26" fmla="*/ 2743200 h 2767263"/>
              <a:gd name="connsiteX27" fmla="*/ 1435794 w 2496771"/>
              <a:gd name="connsiteY27" fmla="*/ 2767263 h 2767263"/>
              <a:gd name="connsiteX28" fmla="*/ 1989247 w 2496771"/>
              <a:gd name="connsiteY28" fmla="*/ 2719137 h 2767263"/>
              <a:gd name="connsiteX29" fmla="*/ 2013310 w 2496771"/>
              <a:gd name="connsiteY29" fmla="*/ 2646948 h 2767263"/>
              <a:gd name="connsiteX30" fmla="*/ 1989247 w 2496771"/>
              <a:gd name="connsiteY30" fmla="*/ 2358190 h 2767263"/>
              <a:gd name="connsiteX31" fmla="*/ 1868931 w 2496771"/>
              <a:gd name="connsiteY31" fmla="*/ 2141621 h 2767263"/>
              <a:gd name="connsiteX32" fmla="*/ 1772678 w 2496771"/>
              <a:gd name="connsiteY32" fmla="*/ 2117558 h 2767263"/>
              <a:gd name="connsiteX33" fmla="*/ 1700489 w 2496771"/>
              <a:gd name="connsiteY33" fmla="*/ 2069432 h 2767263"/>
              <a:gd name="connsiteX34" fmla="*/ 1604236 w 2496771"/>
              <a:gd name="connsiteY34" fmla="*/ 1973179 h 2767263"/>
              <a:gd name="connsiteX35" fmla="*/ 1580173 w 2496771"/>
              <a:gd name="connsiteY35" fmla="*/ 1852863 h 2767263"/>
              <a:gd name="connsiteX36" fmla="*/ 1941120 w 2496771"/>
              <a:gd name="connsiteY36" fmla="*/ 1660358 h 2767263"/>
              <a:gd name="connsiteX37" fmla="*/ 2085499 w 2496771"/>
              <a:gd name="connsiteY37" fmla="*/ 1852863 h 2767263"/>
              <a:gd name="connsiteX38" fmla="*/ 2133625 w 2496771"/>
              <a:gd name="connsiteY38" fmla="*/ 1925053 h 2767263"/>
              <a:gd name="connsiteX39" fmla="*/ 2181752 w 2496771"/>
              <a:gd name="connsiteY39" fmla="*/ 1973179 h 2767263"/>
              <a:gd name="connsiteX40" fmla="*/ 2446447 w 2496771"/>
              <a:gd name="connsiteY40" fmla="*/ 1949116 h 2767263"/>
              <a:gd name="connsiteX41" fmla="*/ 2494573 w 2496771"/>
              <a:gd name="connsiteY41" fmla="*/ 1876927 h 2767263"/>
              <a:gd name="connsiteX42" fmla="*/ 2470510 w 2496771"/>
              <a:gd name="connsiteY42" fmla="*/ 1179095 h 2767263"/>
              <a:gd name="connsiteX43" fmla="*/ 2350194 w 2496771"/>
              <a:gd name="connsiteY43" fmla="*/ 986590 h 2767263"/>
              <a:gd name="connsiteX44" fmla="*/ 2133625 w 2496771"/>
              <a:gd name="connsiteY44" fmla="*/ 866274 h 2767263"/>
              <a:gd name="connsiteX45" fmla="*/ 1820804 w 2496771"/>
              <a:gd name="connsiteY45" fmla="*/ 890337 h 2767263"/>
              <a:gd name="connsiteX46" fmla="*/ 1748615 w 2496771"/>
              <a:gd name="connsiteY46" fmla="*/ 914400 h 2767263"/>
              <a:gd name="connsiteX47" fmla="*/ 1652362 w 2496771"/>
              <a:gd name="connsiteY47" fmla="*/ 1010653 h 2767263"/>
              <a:gd name="connsiteX48" fmla="*/ 1580173 w 2496771"/>
              <a:gd name="connsiteY48" fmla="*/ 1058779 h 2767263"/>
              <a:gd name="connsiteX49" fmla="*/ 1459857 w 2496771"/>
              <a:gd name="connsiteY49" fmla="*/ 1034716 h 2767263"/>
              <a:gd name="connsiteX50" fmla="*/ 1435794 w 2496771"/>
              <a:gd name="connsiteY50" fmla="*/ 962527 h 2767263"/>
              <a:gd name="connsiteX51" fmla="*/ 1411731 w 2496771"/>
              <a:gd name="connsiteY51" fmla="*/ 842211 h 2767263"/>
              <a:gd name="connsiteX52" fmla="*/ 1459857 w 2496771"/>
              <a:gd name="connsiteY52" fmla="*/ 385011 h 2767263"/>
              <a:gd name="connsiteX53" fmla="*/ 1507983 w 2496771"/>
              <a:gd name="connsiteY53" fmla="*/ 312821 h 2767263"/>
              <a:gd name="connsiteX54" fmla="*/ 1532047 w 2496771"/>
              <a:gd name="connsiteY54" fmla="*/ 240632 h 2767263"/>
              <a:gd name="connsiteX55" fmla="*/ 1580173 w 2496771"/>
              <a:gd name="connsiteY55" fmla="*/ 168442 h 276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96771" h="2767263">
                <a:moveTo>
                  <a:pt x="1074847" y="0"/>
                </a:moveTo>
                <a:cubicBezTo>
                  <a:pt x="1082868" y="248653"/>
                  <a:pt x="1104317" y="497235"/>
                  <a:pt x="1098910" y="745958"/>
                </a:cubicBezTo>
                <a:cubicBezTo>
                  <a:pt x="1096272" y="867310"/>
                  <a:pt x="1102467" y="997078"/>
                  <a:pt x="1050783" y="1106906"/>
                </a:cubicBezTo>
                <a:cubicBezTo>
                  <a:pt x="1029182" y="1152807"/>
                  <a:pt x="906404" y="1155032"/>
                  <a:pt x="906404" y="1155032"/>
                </a:cubicBezTo>
                <a:cubicBezTo>
                  <a:pt x="834215" y="1147011"/>
                  <a:pt x="759910" y="1150080"/>
                  <a:pt x="689836" y="1130969"/>
                </a:cubicBezTo>
                <a:cubicBezTo>
                  <a:pt x="626739" y="1113761"/>
                  <a:pt x="645570" y="1049745"/>
                  <a:pt x="617647" y="1010653"/>
                </a:cubicBezTo>
                <a:cubicBezTo>
                  <a:pt x="546279" y="910738"/>
                  <a:pt x="540502" y="920769"/>
                  <a:pt x="449204" y="890337"/>
                </a:cubicBezTo>
                <a:cubicBezTo>
                  <a:pt x="199304" y="921574"/>
                  <a:pt x="292571" y="860593"/>
                  <a:pt x="160447" y="1058779"/>
                </a:cubicBezTo>
                <a:lnTo>
                  <a:pt x="112320" y="1130969"/>
                </a:lnTo>
                <a:lnTo>
                  <a:pt x="64194" y="1203158"/>
                </a:lnTo>
                <a:cubicBezTo>
                  <a:pt x="-32479" y="1493180"/>
                  <a:pt x="-2230" y="1344522"/>
                  <a:pt x="40131" y="1852863"/>
                </a:cubicBezTo>
                <a:cubicBezTo>
                  <a:pt x="44268" y="1902513"/>
                  <a:pt x="83269" y="1960929"/>
                  <a:pt x="112320" y="1997242"/>
                </a:cubicBezTo>
                <a:cubicBezTo>
                  <a:pt x="151507" y="2046225"/>
                  <a:pt x="179034" y="2057760"/>
                  <a:pt x="232636" y="2093495"/>
                </a:cubicBezTo>
                <a:cubicBezTo>
                  <a:pt x="865023" y="2060212"/>
                  <a:pt x="577458" y="2197872"/>
                  <a:pt x="737962" y="1997242"/>
                </a:cubicBezTo>
                <a:cubicBezTo>
                  <a:pt x="752135" y="1979526"/>
                  <a:pt x="770047" y="1965158"/>
                  <a:pt x="786089" y="1949116"/>
                </a:cubicBezTo>
                <a:lnTo>
                  <a:pt x="834215" y="1804737"/>
                </a:lnTo>
                <a:cubicBezTo>
                  <a:pt x="859630" y="1728492"/>
                  <a:pt x="853095" y="1726995"/>
                  <a:pt x="906404" y="1660358"/>
                </a:cubicBezTo>
                <a:cubicBezTo>
                  <a:pt x="920577" y="1642642"/>
                  <a:pt x="938489" y="1628274"/>
                  <a:pt x="954531" y="1612232"/>
                </a:cubicBezTo>
                <a:cubicBezTo>
                  <a:pt x="1010678" y="1620253"/>
                  <a:pt x="1072243" y="1610930"/>
                  <a:pt x="1122973" y="1636295"/>
                </a:cubicBezTo>
                <a:cubicBezTo>
                  <a:pt x="1145660" y="1647639"/>
                  <a:pt x="1141534" y="1683724"/>
                  <a:pt x="1147036" y="1708485"/>
                </a:cubicBezTo>
                <a:cubicBezTo>
                  <a:pt x="1157620" y="1756113"/>
                  <a:pt x="1163078" y="1804737"/>
                  <a:pt x="1171099" y="1852863"/>
                </a:cubicBezTo>
                <a:cubicBezTo>
                  <a:pt x="1163078" y="1925053"/>
                  <a:pt x="1168396" y="2000010"/>
                  <a:pt x="1147036" y="2069432"/>
                </a:cubicBezTo>
                <a:cubicBezTo>
                  <a:pt x="1126559" y="2135984"/>
                  <a:pt x="1066253" y="2164395"/>
                  <a:pt x="1026720" y="2213811"/>
                </a:cubicBezTo>
                <a:cubicBezTo>
                  <a:pt x="1008654" y="2236394"/>
                  <a:pt x="994636" y="2261937"/>
                  <a:pt x="978594" y="2286000"/>
                </a:cubicBezTo>
                <a:cubicBezTo>
                  <a:pt x="970573" y="2310063"/>
                  <a:pt x="954531" y="2332825"/>
                  <a:pt x="954531" y="2358190"/>
                </a:cubicBezTo>
                <a:cubicBezTo>
                  <a:pt x="954531" y="2470771"/>
                  <a:pt x="933469" y="2591932"/>
                  <a:pt x="978594" y="2695074"/>
                </a:cubicBezTo>
                <a:cubicBezTo>
                  <a:pt x="998927" y="2741550"/>
                  <a:pt x="1072393" y="2739309"/>
                  <a:pt x="1122973" y="2743200"/>
                </a:cubicBezTo>
                <a:lnTo>
                  <a:pt x="1435794" y="2767263"/>
                </a:lnTo>
                <a:cubicBezTo>
                  <a:pt x="1620278" y="2751221"/>
                  <a:pt x="1807959" y="2756905"/>
                  <a:pt x="1989247" y="2719137"/>
                </a:cubicBezTo>
                <a:cubicBezTo>
                  <a:pt x="2014078" y="2713964"/>
                  <a:pt x="2013310" y="2672313"/>
                  <a:pt x="2013310" y="2646948"/>
                </a:cubicBezTo>
                <a:cubicBezTo>
                  <a:pt x="2013310" y="2550362"/>
                  <a:pt x="2002012" y="2453929"/>
                  <a:pt x="1989247" y="2358190"/>
                </a:cubicBezTo>
                <a:cubicBezTo>
                  <a:pt x="1981523" y="2300261"/>
                  <a:pt x="1900282" y="2149459"/>
                  <a:pt x="1868931" y="2141621"/>
                </a:cubicBezTo>
                <a:lnTo>
                  <a:pt x="1772678" y="2117558"/>
                </a:lnTo>
                <a:cubicBezTo>
                  <a:pt x="1748615" y="2101516"/>
                  <a:pt x="1722447" y="2088253"/>
                  <a:pt x="1700489" y="2069432"/>
                </a:cubicBezTo>
                <a:cubicBezTo>
                  <a:pt x="1666038" y="2039903"/>
                  <a:pt x="1604236" y="1973179"/>
                  <a:pt x="1604236" y="1973179"/>
                </a:cubicBezTo>
                <a:cubicBezTo>
                  <a:pt x="1596215" y="1933074"/>
                  <a:pt x="1580173" y="1893763"/>
                  <a:pt x="1580173" y="1852863"/>
                </a:cubicBezTo>
                <a:cubicBezTo>
                  <a:pt x="1580173" y="1521796"/>
                  <a:pt x="1588354" y="1635161"/>
                  <a:pt x="1941120" y="1660358"/>
                </a:cubicBezTo>
                <a:cubicBezTo>
                  <a:pt x="2030146" y="1749384"/>
                  <a:pt x="1976664" y="1689610"/>
                  <a:pt x="2085499" y="1852863"/>
                </a:cubicBezTo>
                <a:cubicBezTo>
                  <a:pt x="2101541" y="1876926"/>
                  <a:pt x="2113175" y="1904603"/>
                  <a:pt x="2133625" y="1925053"/>
                </a:cubicBezTo>
                <a:lnTo>
                  <a:pt x="2181752" y="1973179"/>
                </a:lnTo>
                <a:cubicBezTo>
                  <a:pt x="2269984" y="1965158"/>
                  <a:pt x="2361769" y="1975171"/>
                  <a:pt x="2446447" y="1949116"/>
                </a:cubicBezTo>
                <a:cubicBezTo>
                  <a:pt x="2474088" y="1940611"/>
                  <a:pt x="2493670" y="1905833"/>
                  <a:pt x="2494573" y="1876927"/>
                </a:cubicBezTo>
                <a:cubicBezTo>
                  <a:pt x="2501843" y="1644292"/>
                  <a:pt x="2490387" y="1410994"/>
                  <a:pt x="2470510" y="1179095"/>
                </a:cubicBezTo>
                <a:cubicBezTo>
                  <a:pt x="2455620" y="1005385"/>
                  <a:pt x="2440431" y="1063936"/>
                  <a:pt x="2350194" y="986590"/>
                </a:cubicBezTo>
                <a:cubicBezTo>
                  <a:pt x="2197809" y="855974"/>
                  <a:pt x="2322962" y="904141"/>
                  <a:pt x="2133625" y="866274"/>
                </a:cubicBezTo>
                <a:cubicBezTo>
                  <a:pt x="2029351" y="874295"/>
                  <a:pt x="1924578" y="877365"/>
                  <a:pt x="1820804" y="890337"/>
                </a:cubicBezTo>
                <a:cubicBezTo>
                  <a:pt x="1795635" y="893483"/>
                  <a:pt x="1769255" y="899657"/>
                  <a:pt x="1748615" y="914400"/>
                </a:cubicBezTo>
                <a:cubicBezTo>
                  <a:pt x="1711693" y="940773"/>
                  <a:pt x="1690116" y="985484"/>
                  <a:pt x="1652362" y="1010653"/>
                </a:cubicBezTo>
                <a:lnTo>
                  <a:pt x="1580173" y="1058779"/>
                </a:lnTo>
                <a:cubicBezTo>
                  <a:pt x="1540068" y="1050758"/>
                  <a:pt x="1493888" y="1057403"/>
                  <a:pt x="1459857" y="1034716"/>
                </a:cubicBezTo>
                <a:cubicBezTo>
                  <a:pt x="1438752" y="1020646"/>
                  <a:pt x="1441946" y="987134"/>
                  <a:pt x="1435794" y="962527"/>
                </a:cubicBezTo>
                <a:cubicBezTo>
                  <a:pt x="1425874" y="922849"/>
                  <a:pt x="1419752" y="882316"/>
                  <a:pt x="1411731" y="842211"/>
                </a:cubicBezTo>
                <a:cubicBezTo>
                  <a:pt x="1413939" y="806887"/>
                  <a:pt x="1399754" y="505217"/>
                  <a:pt x="1459857" y="385011"/>
                </a:cubicBezTo>
                <a:cubicBezTo>
                  <a:pt x="1472791" y="359144"/>
                  <a:pt x="1495049" y="338688"/>
                  <a:pt x="1507983" y="312821"/>
                </a:cubicBezTo>
                <a:cubicBezTo>
                  <a:pt x="1519327" y="290134"/>
                  <a:pt x="1520703" y="263319"/>
                  <a:pt x="1532047" y="240632"/>
                </a:cubicBezTo>
                <a:cubicBezTo>
                  <a:pt x="1544981" y="214765"/>
                  <a:pt x="1580173" y="168442"/>
                  <a:pt x="1580173" y="168442"/>
                </a:cubicBezTo>
              </a:path>
            </a:pathLst>
          </a:cu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81926" name="TextBox 4"/>
          <p:cNvSpPr txBox="1">
            <a:spLocks noChangeArrowheads="1"/>
          </p:cNvSpPr>
          <p:nvPr/>
        </p:nvSpPr>
        <p:spPr bwMode="auto">
          <a:xfrm>
            <a:off x="4572000" y="962025"/>
            <a:ext cx="4810125" cy="2247900"/>
          </a:xfrm>
          <a:prstGeom prst="rect">
            <a:avLst/>
          </a:prstGeom>
          <a:noFill/>
          <a:ln w="9525">
            <a:noFill/>
            <a:miter lim="800000"/>
            <a:headEnd/>
            <a:tailEnd/>
          </a:ln>
        </p:spPr>
        <p:txBody>
          <a:bodyPr>
            <a:spAutoFit/>
          </a:bodyPr>
          <a:lstStyle/>
          <a:p>
            <a:r>
              <a:rPr lang="en-CA" sz="2800"/>
              <a:t>tRNA with a complementary</a:t>
            </a:r>
          </a:p>
          <a:p>
            <a:r>
              <a:rPr lang="en-CA" sz="2800"/>
              <a:t>anticodon (UAC)pairs with the </a:t>
            </a:r>
          </a:p>
          <a:p>
            <a:r>
              <a:rPr lang="en-CA" sz="2800"/>
              <a:t>initiation codon (AUG)</a:t>
            </a:r>
          </a:p>
          <a:p>
            <a:r>
              <a:rPr lang="en-CA" sz="2800"/>
              <a:t>the amino acid methionine is </a:t>
            </a:r>
          </a:p>
          <a:p>
            <a:r>
              <a:rPr lang="en-CA" sz="2800"/>
              <a:t>bound to the tRNA</a:t>
            </a:r>
          </a:p>
        </p:txBody>
      </p:sp>
      <p:sp>
        <p:nvSpPr>
          <p:cNvPr id="7" name="TextBox 6"/>
          <p:cNvSpPr txBox="1"/>
          <p:nvPr/>
        </p:nvSpPr>
        <p:spPr>
          <a:xfrm>
            <a:off x="2633663" y="3729038"/>
            <a:ext cx="860425" cy="523875"/>
          </a:xfrm>
          <a:prstGeom prst="rect">
            <a:avLst/>
          </a:prstGeom>
          <a:noFill/>
        </p:spPr>
        <p:txBody>
          <a:bodyPr wrap="none">
            <a:spAutoFit/>
          </a:bodyPr>
          <a:lstStyle/>
          <a:p>
            <a:pPr fontAlgn="auto">
              <a:spcBef>
                <a:spcPts val="0"/>
              </a:spcBef>
              <a:spcAft>
                <a:spcPts val="0"/>
              </a:spcAft>
              <a:defRPr/>
            </a:pPr>
            <a:r>
              <a:rPr lang="en-CA" sz="2800" dirty="0">
                <a:solidFill>
                  <a:schemeClr val="accent3"/>
                </a:solidFill>
                <a:latin typeface="+mn-lt"/>
                <a:ea typeface="+mn-ea"/>
              </a:rPr>
              <a:t>UAC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11188" y="447675"/>
            <a:ext cx="7561262" cy="41243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cxnSp>
        <p:nvCxnSpPr>
          <p:cNvPr id="6" name="Straight Connector 5"/>
          <p:cNvCxnSpPr/>
          <p:nvPr/>
        </p:nvCxnSpPr>
        <p:spPr>
          <a:xfrm>
            <a:off x="912813" y="4572000"/>
            <a:ext cx="80645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82947" name="TextBox 10"/>
          <p:cNvSpPr txBox="1">
            <a:spLocks noChangeArrowheads="1"/>
          </p:cNvSpPr>
          <p:nvPr/>
        </p:nvSpPr>
        <p:spPr bwMode="auto">
          <a:xfrm>
            <a:off x="2633663" y="4048125"/>
            <a:ext cx="893762" cy="523875"/>
          </a:xfrm>
          <a:prstGeom prst="rect">
            <a:avLst/>
          </a:prstGeom>
          <a:noFill/>
          <a:ln w="9525">
            <a:noFill/>
            <a:miter lim="800000"/>
            <a:headEnd/>
            <a:tailEnd/>
          </a:ln>
        </p:spPr>
        <p:txBody>
          <a:bodyPr wrap="none">
            <a:spAutoFit/>
          </a:bodyPr>
          <a:lstStyle/>
          <a:p>
            <a:r>
              <a:rPr lang="en-CA" sz="2800">
                <a:solidFill>
                  <a:srgbClr val="FF0000"/>
                </a:solidFill>
              </a:rPr>
              <a:t>AUG</a:t>
            </a:r>
          </a:p>
        </p:txBody>
      </p:sp>
      <p:sp>
        <p:nvSpPr>
          <p:cNvPr id="13" name="Rounded Rectangle 12"/>
          <p:cNvSpPr/>
          <p:nvPr/>
        </p:nvSpPr>
        <p:spPr>
          <a:xfrm>
            <a:off x="912813" y="4572000"/>
            <a:ext cx="4586287" cy="1411288"/>
          </a:xfrm>
          <a:prstGeom prst="roundRect">
            <a:avLst/>
          </a:prstGeom>
          <a:solidFill>
            <a:srgbClr val="00B0F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 name="Oval 2"/>
          <p:cNvSpPr/>
          <p:nvPr/>
        </p:nvSpPr>
        <p:spPr>
          <a:xfrm>
            <a:off x="2949575" y="152400"/>
            <a:ext cx="1154113" cy="1081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800" dirty="0"/>
              <a:t>met</a:t>
            </a:r>
          </a:p>
        </p:txBody>
      </p:sp>
      <p:sp>
        <p:nvSpPr>
          <p:cNvPr id="4" name="Freeform 3"/>
          <p:cNvSpPr/>
          <p:nvPr/>
        </p:nvSpPr>
        <p:spPr>
          <a:xfrm>
            <a:off x="1595438" y="985838"/>
            <a:ext cx="2497137" cy="2768600"/>
          </a:xfrm>
          <a:custGeom>
            <a:avLst/>
            <a:gdLst>
              <a:gd name="connsiteX0" fmla="*/ 1074847 w 2496771"/>
              <a:gd name="connsiteY0" fmla="*/ 0 h 2767263"/>
              <a:gd name="connsiteX1" fmla="*/ 1098910 w 2496771"/>
              <a:gd name="connsiteY1" fmla="*/ 745958 h 2767263"/>
              <a:gd name="connsiteX2" fmla="*/ 1050783 w 2496771"/>
              <a:gd name="connsiteY2" fmla="*/ 1106906 h 2767263"/>
              <a:gd name="connsiteX3" fmla="*/ 906404 w 2496771"/>
              <a:gd name="connsiteY3" fmla="*/ 1155032 h 2767263"/>
              <a:gd name="connsiteX4" fmla="*/ 689836 w 2496771"/>
              <a:gd name="connsiteY4" fmla="*/ 1130969 h 2767263"/>
              <a:gd name="connsiteX5" fmla="*/ 617647 w 2496771"/>
              <a:gd name="connsiteY5" fmla="*/ 1010653 h 2767263"/>
              <a:gd name="connsiteX6" fmla="*/ 449204 w 2496771"/>
              <a:gd name="connsiteY6" fmla="*/ 890337 h 2767263"/>
              <a:gd name="connsiteX7" fmla="*/ 160447 w 2496771"/>
              <a:gd name="connsiteY7" fmla="*/ 1058779 h 2767263"/>
              <a:gd name="connsiteX8" fmla="*/ 112320 w 2496771"/>
              <a:gd name="connsiteY8" fmla="*/ 1130969 h 2767263"/>
              <a:gd name="connsiteX9" fmla="*/ 64194 w 2496771"/>
              <a:gd name="connsiteY9" fmla="*/ 1203158 h 2767263"/>
              <a:gd name="connsiteX10" fmla="*/ 40131 w 2496771"/>
              <a:gd name="connsiteY10" fmla="*/ 1852863 h 2767263"/>
              <a:gd name="connsiteX11" fmla="*/ 112320 w 2496771"/>
              <a:gd name="connsiteY11" fmla="*/ 1997242 h 2767263"/>
              <a:gd name="connsiteX12" fmla="*/ 232636 w 2496771"/>
              <a:gd name="connsiteY12" fmla="*/ 2093495 h 2767263"/>
              <a:gd name="connsiteX13" fmla="*/ 737962 w 2496771"/>
              <a:gd name="connsiteY13" fmla="*/ 1997242 h 2767263"/>
              <a:gd name="connsiteX14" fmla="*/ 786089 w 2496771"/>
              <a:gd name="connsiteY14" fmla="*/ 1949116 h 2767263"/>
              <a:gd name="connsiteX15" fmla="*/ 834215 w 2496771"/>
              <a:gd name="connsiteY15" fmla="*/ 1804737 h 2767263"/>
              <a:gd name="connsiteX16" fmla="*/ 906404 w 2496771"/>
              <a:gd name="connsiteY16" fmla="*/ 1660358 h 2767263"/>
              <a:gd name="connsiteX17" fmla="*/ 954531 w 2496771"/>
              <a:gd name="connsiteY17" fmla="*/ 1612232 h 2767263"/>
              <a:gd name="connsiteX18" fmla="*/ 1122973 w 2496771"/>
              <a:gd name="connsiteY18" fmla="*/ 1636295 h 2767263"/>
              <a:gd name="connsiteX19" fmla="*/ 1147036 w 2496771"/>
              <a:gd name="connsiteY19" fmla="*/ 1708485 h 2767263"/>
              <a:gd name="connsiteX20" fmla="*/ 1171099 w 2496771"/>
              <a:gd name="connsiteY20" fmla="*/ 1852863 h 2767263"/>
              <a:gd name="connsiteX21" fmla="*/ 1147036 w 2496771"/>
              <a:gd name="connsiteY21" fmla="*/ 2069432 h 2767263"/>
              <a:gd name="connsiteX22" fmla="*/ 1026720 w 2496771"/>
              <a:gd name="connsiteY22" fmla="*/ 2213811 h 2767263"/>
              <a:gd name="connsiteX23" fmla="*/ 978594 w 2496771"/>
              <a:gd name="connsiteY23" fmla="*/ 2286000 h 2767263"/>
              <a:gd name="connsiteX24" fmla="*/ 954531 w 2496771"/>
              <a:gd name="connsiteY24" fmla="*/ 2358190 h 2767263"/>
              <a:gd name="connsiteX25" fmla="*/ 978594 w 2496771"/>
              <a:gd name="connsiteY25" fmla="*/ 2695074 h 2767263"/>
              <a:gd name="connsiteX26" fmla="*/ 1122973 w 2496771"/>
              <a:gd name="connsiteY26" fmla="*/ 2743200 h 2767263"/>
              <a:gd name="connsiteX27" fmla="*/ 1435794 w 2496771"/>
              <a:gd name="connsiteY27" fmla="*/ 2767263 h 2767263"/>
              <a:gd name="connsiteX28" fmla="*/ 1989247 w 2496771"/>
              <a:gd name="connsiteY28" fmla="*/ 2719137 h 2767263"/>
              <a:gd name="connsiteX29" fmla="*/ 2013310 w 2496771"/>
              <a:gd name="connsiteY29" fmla="*/ 2646948 h 2767263"/>
              <a:gd name="connsiteX30" fmla="*/ 1989247 w 2496771"/>
              <a:gd name="connsiteY30" fmla="*/ 2358190 h 2767263"/>
              <a:gd name="connsiteX31" fmla="*/ 1868931 w 2496771"/>
              <a:gd name="connsiteY31" fmla="*/ 2141621 h 2767263"/>
              <a:gd name="connsiteX32" fmla="*/ 1772678 w 2496771"/>
              <a:gd name="connsiteY32" fmla="*/ 2117558 h 2767263"/>
              <a:gd name="connsiteX33" fmla="*/ 1700489 w 2496771"/>
              <a:gd name="connsiteY33" fmla="*/ 2069432 h 2767263"/>
              <a:gd name="connsiteX34" fmla="*/ 1604236 w 2496771"/>
              <a:gd name="connsiteY34" fmla="*/ 1973179 h 2767263"/>
              <a:gd name="connsiteX35" fmla="*/ 1580173 w 2496771"/>
              <a:gd name="connsiteY35" fmla="*/ 1852863 h 2767263"/>
              <a:gd name="connsiteX36" fmla="*/ 1941120 w 2496771"/>
              <a:gd name="connsiteY36" fmla="*/ 1660358 h 2767263"/>
              <a:gd name="connsiteX37" fmla="*/ 2085499 w 2496771"/>
              <a:gd name="connsiteY37" fmla="*/ 1852863 h 2767263"/>
              <a:gd name="connsiteX38" fmla="*/ 2133625 w 2496771"/>
              <a:gd name="connsiteY38" fmla="*/ 1925053 h 2767263"/>
              <a:gd name="connsiteX39" fmla="*/ 2181752 w 2496771"/>
              <a:gd name="connsiteY39" fmla="*/ 1973179 h 2767263"/>
              <a:gd name="connsiteX40" fmla="*/ 2446447 w 2496771"/>
              <a:gd name="connsiteY40" fmla="*/ 1949116 h 2767263"/>
              <a:gd name="connsiteX41" fmla="*/ 2494573 w 2496771"/>
              <a:gd name="connsiteY41" fmla="*/ 1876927 h 2767263"/>
              <a:gd name="connsiteX42" fmla="*/ 2470510 w 2496771"/>
              <a:gd name="connsiteY42" fmla="*/ 1179095 h 2767263"/>
              <a:gd name="connsiteX43" fmla="*/ 2350194 w 2496771"/>
              <a:gd name="connsiteY43" fmla="*/ 986590 h 2767263"/>
              <a:gd name="connsiteX44" fmla="*/ 2133625 w 2496771"/>
              <a:gd name="connsiteY44" fmla="*/ 866274 h 2767263"/>
              <a:gd name="connsiteX45" fmla="*/ 1820804 w 2496771"/>
              <a:gd name="connsiteY45" fmla="*/ 890337 h 2767263"/>
              <a:gd name="connsiteX46" fmla="*/ 1748615 w 2496771"/>
              <a:gd name="connsiteY46" fmla="*/ 914400 h 2767263"/>
              <a:gd name="connsiteX47" fmla="*/ 1652362 w 2496771"/>
              <a:gd name="connsiteY47" fmla="*/ 1010653 h 2767263"/>
              <a:gd name="connsiteX48" fmla="*/ 1580173 w 2496771"/>
              <a:gd name="connsiteY48" fmla="*/ 1058779 h 2767263"/>
              <a:gd name="connsiteX49" fmla="*/ 1459857 w 2496771"/>
              <a:gd name="connsiteY49" fmla="*/ 1034716 h 2767263"/>
              <a:gd name="connsiteX50" fmla="*/ 1435794 w 2496771"/>
              <a:gd name="connsiteY50" fmla="*/ 962527 h 2767263"/>
              <a:gd name="connsiteX51" fmla="*/ 1411731 w 2496771"/>
              <a:gd name="connsiteY51" fmla="*/ 842211 h 2767263"/>
              <a:gd name="connsiteX52" fmla="*/ 1459857 w 2496771"/>
              <a:gd name="connsiteY52" fmla="*/ 385011 h 2767263"/>
              <a:gd name="connsiteX53" fmla="*/ 1507983 w 2496771"/>
              <a:gd name="connsiteY53" fmla="*/ 312821 h 2767263"/>
              <a:gd name="connsiteX54" fmla="*/ 1532047 w 2496771"/>
              <a:gd name="connsiteY54" fmla="*/ 240632 h 2767263"/>
              <a:gd name="connsiteX55" fmla="*/ 1580173 w 2496771"/>
              <a:gd name="connsiteY55" fmla="*/ 168442 h 276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96771" h="2767263">
                <a:moveTo>
                  <a:pt x="1074847" y="0"/>
                </a:moveTo>
                <a:cubicBezTo>
                  <a:pt x="1082868" y="248653"/>
                  <a:pt x="1104317" y="497235"/>
                  <a:pt x="1098910" y="745958"/>
                </a:cubicBezTo>
                <a:cubicBezTo>
                  <a:pt x="1096272" y="867310"/>
                  <a:pt x="1102467" y="997078"/>
                  <a:pt x="1050783" y="1106906"/>
                </a:cubicBezTo>
                <a:cubicBezTo>
                  <a:pt x="1029182" y="1152807"/>
                  <a:pt x="906404" y="1155032"/>
                  <a:pt x="906404" y="1155032"/>
                </a:cubicBezTo>
                <a:cubicBezTo>
                  <a:pt x="834215" y="1147011"/>
                  <a:pt x="759910" y="1150080"/>
                  <a:pt x="689836" y="1130969"/>
                </a:cubicBezTo>
                <a:cubicBezTo>
                  <a:pt x="626739" y="1113761"/>
                  <a:pt x="645570" y="1049745"/>
                  <a:pt x="617647" y="1010653"/>
                </a:cubicBezTo>
                <a:cubicBezTo>
                  <a:pt x="546279" y="910738"/>
                  <a:pt x="540502" y="920769"/>
                  <a:pt x="449204" y="890337"/>
                </a:cubicBezTo>
                <a:cubicBezTo>
                  <a:pt x="199304" y="921574"/>
                  <a:pt x="292571" y="860593"/>
                  <a:pt x="160447" y="1058779"/>
                </a:cubicBezTo>
                <a:lnTo>
                  <a:pt x="112320" y="1130969"/>
                </a:lnTo>
                <a:lnTo>
                  <a:pt x="64194" y="1203158"/>
                </a:lnTo>
                <a:cubicBezTo>
                  <a:pt x="-32479" y="1493180"/>
                  <a:pt x="-2230" y="1344522"/>
                  <a:pt x="40131" y="1852863"/>
                </a:cubicBezTo>
                <a:cubicBezTo>
                  <a:pt x="44268" y="1902513"/>
                  <a:pt x="83269" y="1960929"/>
                  <a:pt x="112320" y="1997242"/>
                </a:cubicBezTo>
                <a:cubicBezTo>
                  <a:pt x="151507" y="2046225"/>
                  <a:pt x="179034" y="2057760"/>
                  <a:pt x="232636" y="2093495"/>
                </a:cubicBezTo>
                <a:cubicBezTo>
                  <a:pt x="865023" y="2060212"/>
                  <a:pt x="577458" y="2197872"/>
                  <a:pt x="737962" y="1997242"/>
                </a:cubicBezTo>
                <a:cubicBezTo>
                  <a:pt x="752135" y="1979526"/>
                  <a:pt x="770047" y="1965158"/>
                  <a:pt x="786089" y="1949116"/>
                </a:cubicBezTo>
                <a:lnTo>
                  <a:pt x="834215" y="1804737"/>
                </a:lnTo>
                <a:cubicBezTo>
                  <a:pt x="859630" y="1728492"/>
                  <a:pt x="853095" y="1726995"/>
                  <a:pt x="906404" y="1660358"/>
                </a:cubicBezTo>
                <a:cubicBezTo>
                  <a:pt x="920577" y="1642642"/>
                  <a:pt x="938489" y="1628274"/>
                  <a:pt x="954531" y="1612232"/>
                </a:cubicBezTo>
                <a:cubicBezTo>
                  <a:pt x="1010678" y="1620253"/>
                  <a:pt x="1072243" y="1610930"/>
                  <a:pt x="1122973" y="1636295"/>
                </a:cubicBezTo>
                <a:cubicBezTo>
                  <a:pt x="1145660" y="1647639"/>
                  <a:pt x="1141534" y="1683724"/>
                  <a:pt x="1147036" y="1708485"/>
                </a:cubicBezTo>
                <a:cubicBezTo>
                  <a:pt x="1157620" y="1756113"/>
                  <a:pt x="1163078" y="1804737"/>
                  <a:pt x="1171099" y="1852863"/>
                </a:cubicBezTo>
                <a:cubicBezTo>
                  <a:pt x="1163078" y="1925053"/>
                  <a:pt x="1168396" y="2000010"/>
                  <a:pt x="1147036" y="2069432"/>
                </a:cubicBezTo>
                <a:cubicBezTo>
                  <a:pt x="1126559" y="2135984"/>
                  <a:pt x="1066253" y="2164395"/>
                  <a:pt x="1026720" y="2213811"/>
                </a:cubicBezTo>
                <a:cubicBezTo>
                  <a:pt x="1008654" y="2236394"/>
                  <a:pt x="994636" y="2261937"/>
                  <a:pt x="978594" y="2286000"/>
                </a:cubicBezTo>
                <a:cubicBezTo>
                  <a:pt x="970573" y="2310063"/>
                  <a:pt x="954531" y="2332825"/>
                  <a:pt x="954531" y="2358190"/>
                </a:cubicBezTo>
                <a:cubicBezTo>
                  <a:pt x="954531" y="2470771"/>
                  <a:pt x="933469" y="2591932"/>
                  <a:pt x="978594" y="2695074"/>
                </a:cubicBezTo>
                <a:cubicBezTo>
                  <a:pt x="998927" y="2741550"/>
                  <a:pt x="1072393" y="2739309"/>
                  <a:pt x="1122973" y="2743200"/>
                </a:cubicBezTo>
                <a:lnTo>
                  <a:pt x="1435794" y="2767263"/>
                </a:lnTo>
                <a:cubicBezTo>
                  <a:pt x="1620278" y="2751221"/>
                  <a:pt x="1807959" y="2756905"/>
                  <a:pt x="1989247" y="2719137"/>
                </a:cubicBezTo>
                <a:cubicBezTo>
                  <a:pt x="2014078" y="2713964"/>
                  <a:pt x="2013310" y="2672313"/>
                  <a:pt x="2013310" y="2646948"/>
                </a:cubicBezTo>
                <a:cubicBezTo>
                  <a:pt x="2013310" y="2550362"/>
                  <a:pt x="2002012" y="2453929"/>
                  <a:pt x="1989247" y="2358190"/>
                </a:cubicBezTo>
                <a:cubicBezTo>
                  <a:pt x="1981523" y="2300261"/>
                  <a:pt x="1900282" y="2149459"/>
                  <a:pt x="1868931" y="2141621"/>
                </a:cubicBezTo>
                <a:lnTo>
                  <a:pt x="1772678" y="2117558"/>
                </a:lnTo>
                <a:cubicBezTo>
                  <a:pt x="1748615" y="2101516"/>
                  <a:pt x="1722447" y="2088253"/>
                  <a:pt x="1700489" y="2069432"/>
                </a:cubicBezTo>
                <a:cubicBezTo>
                  <a:pt x="1666038" y="2039903"/>
                  <a:pt x="1604236" y="1973179"/>
                  <a:pt x="1604236" y="1973179"/>
                </a:cubicBezTo>
                <a:cubicBezTo>
                  <a:pt x="1596215" y="1933074"/>
                  <a:pt x="1580173" y="1893763"/>
                  <a:pt x="1580173" y="1852863"/>
                </a:cubicBezTo>
                <a:cubicBezTo>
                  <a:pt x="1580173" y="1521796"/>
                  <a:pt x="1588354" y="1635161"/>
                  <a:pt x="1941120" y="1660358"/>
                </a:cubicBezTo>
                <a:cubicBezTo>
                  <a:pt x="2030146" y="1749384"/>
                  <a:pt x="1976664" y="1689610"/>
                  <a:pt x="2085499" y="1852863"/>
                </a:cubicBezTo>
                <a:cubicBezTo>
                  <a:pt x="2101541" y="1876926"/>
                  <a:pt x="2113175" y="1904603"/>
                  <a:pt x="2133625" y="1925053"/>
                </a:cubicBezTo>
                <a:lnTo>
                  <a:pt x="2181752" y="1973179"/>
                </a:lnTo>
                <a:cubicBezTo>
                  <a:pt x="2269984" y="1965158"/>
                  <a:pt x="2361769" y="1975171"/>
                  <a:pt x="2446447" y="1949116"/>
                </a:cubicBezTo>
                <a:cubicBezTo>
                  <a:pt x="2474088" y="1940611"/>
                  <a:pt x="2493670" y="1905833"/>
                  <a:pt x="2494573" y="1876927"/>
                </a:cubicBezTo>
                <a:cubicBezTo>
                  <a:pt x="2501843" y="1644292"/>
                  <a:pt x="2490387" y="1410994"/>
                  <a:pt x="2470510" y="1179095"/>
                </a:cubicBezTo>
                <a:cubicBezTo>
                  <a:pt x="2455620" y="1005385"/>
                  <a:pt x="2440431" y="1063936"/>
                  <a:pt x="2350194" y="986590"/>
                </a:cubicBezTo>
                <a:cubicBezTo>
                  <a:pt x="2197809" y="855974"/>
                  <a:pt x="2322962" y="904141"/>
                  <a:pt x="2133625" y="866274"/>
                </a:cubicBezTo>
                <a:cubicBezTo>
                  <a:pt x="2029351" y="874295"/>
                  <a:pt x="1924578" y="877365"/>
                  <a:pt x="1820804" y="890337"/>
                </a:cubicBezTo>
                <a:cubicBezTo>
                  <a:pt x="1795635" y="893483"/>
                  <a:pt x="1769255" y="899657"/>
                  <a:pt x="1748615" y="914400"/>
                </a:cubicBezTo>
                <a:cubicBezTo>
                  <a:pt x="1711693" y="940773"/>
                  <a:pt x="1690116" y="985484"/>
                  <a:pt x="1652362" y="1010653"/>
                </a:cubicBezTo>
                <a:lnTo>
                  <a:pt x="1580173" y="1058779"/>
                </a:lnTo>
                <a:cubicBezTo>
                  <a:pt x="1540068" y="1050758"/>
                  <a:pt x="1493888" y="1057403"/>
                  <a:pt x="1459857" y="1034716"/>
                </a:cubicBezTo>
                <a:cubicBezTo>
                  <a:pt x="1438752" y="1020646"/>
                  <a:pt x="1441946" y="987134"/>
                  <a:pt x="1435794" y="962527"/>
                </a:cubicBezTo>
                <a:cubicBezTo>
                  <a:pt x="1425874" y="922849"/>
                  <a:pt x="1419752" y="882316"/>
                  <a:pt x="1411731" y="842211"/>
                </a:cubicBezTo>
                <a:cubicBezTo>
                  <a:pt x="1413939" y="806887"/>
                  <a:pt x="1399754" y="505217"/>
                  <a:pt x="1459857" y="385011"/>
                </a:cubicBezTo>
                <a:cubicBezTo>
                  <a:pt x="1472791" y="359144"/>
                  <a:pt x="1495049" y="338688"/>
                  <a:pt x="1507983" y="312821"/>
                </a:cubicBezTo>
                <a:cubicBezTo>
                  <a:pt x="1519327" y="290134"/>
                  <a:pt x="1520703" y="263319"/>
                  <a:pt x="1532047" y="240632"/>
                </a:cubicBezTo>
                <a:cubicBezTo>
                  <a:pt x="1544981" y="214765"/>
                  <a:pt x="1580173" y="168442"/>
                  <a:pt x="1580173" y="168442"/>
                </a:cubicBezTo>
              </a:path>
            </a:pathLst>
          </a:cu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82951" name="TextBox 4"/>
          <p:cNvSpPr txBox="1">
            <a:spLocks noChangeArrowheads="1"/>
          </p:cNvSpPr>
          <p:nvPr/>
        </p:nvSpPr>
        <p:spPr bwMode="auto">
          <a:xfrm>
            <a:off x="4567238" y="-90488"/>
            <a:ext cx="4810125" cy="1076326"/>
          </a:xfrm>
          <a:prstGeom prst="rect">
            <a:avLst/>
          </a:prstGeom>
          <a:noFill/>
          <a:ln w="9525">
            <a:noFill/>
            <a:miter lim="800000"/>
            <a:headEnd/>
            <a:tailEnd/>
          </a:ln>
        </p:spPr>
        <p:txBody>
          <a:bodyPr>
            <a:spAutoFit/>
          </a:bodyPr>
          <a:lstStyle/>
          <a:p>
            <a:r>
              <a:rPr lang="en-CA" sz="3200"/>
              <a:t>At the same time the large ribosomal subunit binds </a:t>
            </a:r>
          </a:p>
        </p:txBody>
      </p:sp>
      <p:sp>
        <p:nvSpPr>
          <p:cNvPr id="7" name="TextBox 6"/>
          <p:cNvSpPr txBox="1"/>
          <p:nvPr/>
        </p:nvSpPr>
        <p:spPr>
          <a:xfrm>
            <a:off x="2633663" y="3729038"/>
            <a:ext cx="860425" cy="523875"/>
          </a:xfrm>
          <a:prstGeom prst="rect">
            <a:avLst/>
          </a:prstGeom>
          <a:noFill/>
        </p:spPr>
        <p:txBody>
          <a:bodyPr wrap="none">
            <a:spAutoFit/>
          </a:bodyPr>
          <a:lstStyle/>
          <a:p>
            <a:pPr fontAlgn="auto">
              <a:spcBef>
                <a:spcPts val="0"/>
              </a:spcBef>
              <a:spcAft>
                <a:spcPts val="0"/>
              </a:spcAft>
              <a:defRPr/>
            </a:pPr>
            <a:r>
              <a:rPr lang="en-CA" sz="2800" dirty="0">
                <a:solidFill>
                  <a:schemeClr val="accent3"/>
                </a:solidFill>
                <a:latin typeface="+mn-lt"/>
                <a:ea typeface="+mn-ea"/>
              </a:rPr>
              <a:t>UAC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11188" y="447675"/>
            <a:ext cx="7561262" cy="41243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cxnSp>
        <p:nvCxnSpPr>
          <p:cNvPr id="6" name="Straight Connector 5"/>
          <p:cNvCxnSpPr/>
          <p:nvPr/>
        </p:nvCxnSpPr>
        <p:spPr>
          <a:xfrm>
            <a:off x="912813" y="4572000"/>
            <a:ext cx="80645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83971" name="TextBox 10"/>
          <p:cNvSpPr txBox="1">
            <a:spLocks noChangeArrowheads="1"/>
          </p:cNvSpPr>
          <p:nvPr/>
        </p:nvSpPr>
        <p:spPr bwMode="auto">
          <a:xfrm>
            <a:off x="2633663" y="4048125"/>
            <a:ext cx="1704975" cy="523875"/>
          </a:xfrm>
          <a:prstGeom prst="rect">
            <a:avLst/>
          </a:prstGeom>
          <a:noFill/>
          <a:ln w="9525">
            <a:noFill/>
            <a:miter lim="800000"/>
            <a:headEnd/>
            <a:tailEnd/>
          </a:ln>
        </p:spPr>
        <p:txBody>
          <a:bodyPr wrap="none">
            <a:spAutoFit/>
          </a:bodyPr>
          <a:lstStyle/>
          <a:p>
            <a:r>
              <a:rPr lang="en-CA" sz="2800">
                <a:solidFill>
                  <a:srgbClr val="FF0000"/>
                </a:solidFill>
              </a:rPr>
              <a:t>AUG AAA </a:t>
            </a:r>
          </a:p>
        </p:txBody>
      </p:sp>
      <p:sp>
        <p:nvSpPr>
          <p:cNvPr id="13" name="Rounded Rectangle 12"/>
          <p:cNvSpPr/>
          <p:nvPr/>
        </p:nvSpPr>
        <p:spPr>
          <a:xfrm>
            <a:off x="912813" y="4572000"/>
            <a:ext cx="4586287" cy="1411288"/>
          </a:xfrm>
          <a:prstGeom prst="roundRect">
            <a:avLst/>
          </a:prstGeom>
          <a:solidFill>
            <a:srgbClr val="00B0F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 name="Oval 2"/>
          <p:cNvSpPr/>
          <p:nvPr/>
        </p:nvSpPr>
        <p:spPr>
          <a:xfrm>
            <a:off x="2949575" y="152400"/>
            <a:ext cx="1154113" cy="1081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800" dirty="0"/>
              <a:t>met</a:t>
            </a:r>
          </a:p>
        </p:txBody>
      </p:sp>
      <p:sp>
        <p:nvSpPr>
          <p:cNvPr id="4" name="Freeform 3"/>
          <p:cNvSpPr/>
          <p:nvPr/>
        </p:nvSpPr>
        <p:spPr>
          <a:xfrm>
            <a:off x="1595438" y="985838"/>
            <a:ext cx="2497137" cy="2768600"/>
          </a:xfrm>
          <a:custGeom>
            <a:avLst/>
            <a:gdLst>
              <a:gd name="connsiteX0" fmla="*/ 1074847 w 2496771"/>
              <a:gd name="connsiteY0" fmla="*/ 0 h 2767263"/>
              <a:gd name="connsiteX1" fmla="*/ 1098910 w 2496771"/>
              <a:gd name="connsiteY1" fmla="*/ 745958 h 2767263"/>
              <a:gd name="connsiteX2" fmla="*/ 1050783 w 2496771"/>
              <a:gd name="connsiteY2" fmla="*/ 1106906 h 2767263"/>
              <a:gd name="connsiteX3" fmla="*/ 906404 w 2496771"/>
              <a:gd name="connsiteY3" fmla="*/ 1155032 h 2767263"/>
              <a:gd name="connsiteX4" fmla="*/ 689836 w 2496771"/>
              <a:gd name="connsiteY4" fmla="*/ 1130969 h 2767263"/>
              <a:gd name="connsiteX5" fmla="*/ 617647 w 2496771"/>
              <a:gd name="connsiteY5" fmla="*/ 1010653 h 2767263"/>
              <a:gd name="connsiteX6" fmla="*/ 449204 w 2496771"/>
              <a:gd name="connsiteY6" fmla="*/ 890337 h 2767263"/>
              <a:gd name="connsiteX7" fmla="*/ 160447 w 2496771"/>
              <a:gd name="connsiteY7" fmla="*/ 1058779 h 2767263"/>
              <a:gd name="connsiteX8" fmla="*/ 112320 w 2496771"/>
              <a:gd name="connsiteY8" fmla="*/ 1130969 h 2767263"/>
              <a:gd name="connsiteX9" fmla="*/ 64194 w 2496771"/>
              <a:gd name="connsiteY9" fmla="*/ 1203158 h 2767263"/>
              <a:gd name="connsiteX10" fmla="*/ 40131 w 2496771"/>
              <a:gd name="connsiteY10" fmla="*/ 1852863 h 2767263"/>
              <a:gd name="connsiteX11" fmla="*/ 112320 w 2496771"/>
              <a:gd name="connsiteY11" fmla="*/ 1997242 h 2767263"/>
              <a:gd name="connsiteX12" fmla="*/ 232636 w 2496771"/>
              <a:gd name="connsiteY12" fmla="*/ 2093495 h 2767263"/>
              <a:gd name="connsiteX13" fmla="*/ 737962 w 2496771"/>
              <a:gd name="connsiteY13" fmla="*/ 1997242 h 2767263"/>
              <a:gd name="connsiteX14" fmla="*/ 786089 w 2496771"/>
              <a:gd name="connsiteY14" fmla="*/ 1949116 h 2767263"/>
              <a:gd name="connsiteX15" fmla="*/ 834215 w 2496771"/>
              <a:gd name="connsiteY15" fmla="*/ 1804737 h 2767263"/>
              <a:gd name="connsiteX16" fmla="*/ 906404 w 2496771"/>
              <a:gd name="connsiteY16" fmla="*/ 1660358 h 2767263"/>
              <a:gd name="connsiteX17" fmla="*/ 954531 w 2496771"/>
              <a:gd name="connsiteY17" fmla="*/ 1612232 h 2767263"/>
              <a:gd name="connsiteX18" fmla="*/ 1122973 w 2496771"/>
              <a:gd name="connsiteY18" fmla="*/ 1636295 h 2767263"/>
              <a:gd name="connsiteX19" fmla="*/ 1147036 w 2496771"/>
              <a:gd name="connsiteY19" fmla="*/ 1708485 h 2767263"/>
              <a:gd name="connsiteX20" fmla="*/ 1171099 w 2496771"/>
              <a:gd name="connsiteY20" fmla="*/ 1852863 h 2767263"/>
              <a:gd name="connsiteX21" fmla="*/ 1147036 w 2496771"/>
              <a:gd name="connsiteY21" fmla="*/ 2069432 h 2767263"/>
              <a:gd name="connsiteX22" fmla="*/ 1026720 w 2496771"/>
              <a:gd name="connsiteY22" fmla="*/ 2213811 h 2767263"/>
              <a:gd name="connsiteX23" fmla="*/ 978594 w 2496771"/>
              <a:gd name="connsiteY23" fmla="*/ 2286000 h 2767263"/>
              <a:gd name="connsiteX24" fmla="*/ 954531 w 2496771"/>
              <a:gd name="connsiteY24" fmla="*/ 2358190 h 2767263"/>
              <a:gd name="connsiteX25" fmla="*/ 978594 w 2496771"/>
              <a:gd name="connsiteY25" fmla="*/ 2695074 h 2767263"/>
              <a:gd name="connsiteX26" fmla="*/ 1122973 w 2496771"/>
              <a:gd name="connsiteY26" fmla="*/ 2743200 h 2767263"/>
              <a:gd name="connsiteX27" fmla="*/ 1435794 w 2496771"/>
              <a:gd name="connsiteY27" fmla="*/ 2767263 h 2767263"/>
              <a:gd name="connsiteX28" fmla="*/ 1989247 w 2496771"/>
              <a:gd name="connsiteY28" fmla="*/ 2719137 h 2767263"/>
              <a:gd name="connsiteX29" fmla="*/ 2013310 w 2496771"/>
              <a:gd name="connsiteY29" fmla="*/ 2646948 h 2767263"/>
              <a:gd name="connsiteX30" fmla="*/ 1989247 w 2496771"/>
              <a:gd name="connsiteY30" fmla="*/ 2358190 h 2767263"/>
              <a:gd name="connsiteX31" fmla="*/ 1868931 w 2496771"/>
              <a:gd name="connsiteY31" fmla="*/ 2141621 h 2767263"/>
              <a:gd name="connsiteX32" fmla="*/ 1772678 w 2496771"/>
              <a:gd name="connsiteY32" fmla="*/ 2117558 h 2767263"/>
              <a:gd name="connsiteX33" fmla="*/ 1700489 w 2496771"/>
              <a:gd name="connsiteY33" fmla="*/ 2069432 h 2767263"/>
              <a:gd name="connsiteX34" fmla="*/ 1604236 w 2496771"/>
              <a:gd name="connsiteY34" fmla="*/ 1973179 h 2767263"/>
              <a:gd name="connsiteX35" fmla="*/ 1580173 w 2496771"/>
              <a:gd name="connsiteY35" fmla="*/ 1852863 h 2767263"/>
              <a:gd name="connsiteX36" fmla="*/ 1941120 w 2496771"/>
              <a:gd name="connsiteY36" fmla="*/ 1660358 h 2767263"/>
              <a:gd name="connsiteX37" fmla="*/ 2085499 w 2496771"/>
              <a:gd name="connsiteY37" fmla="*/ 1852863 h 2767263"/>
              <a:gd name="connsiteX38" fmla="*/ 2133625 w 2496771"/>
              <a:gd name="connsiteY38" fmla="*/ 1925053 h 2767263"/>
              <a:gd name="connsiteX39" fmla="*/ 2181752 w 2496771"/>
              <a:gd name="connsiteY39" fmla="*/ 1973179 h 2767263"/>
              <a:gd name="connsiteX40" fmla="*/ 2446447 w 2496771"/>
              <a:gd name="connsiteY40" fmla="*/ 1949116 h 2767263"/>
              <a:gd name="connsiteX41" fmla="*/ 2494573 w 2496771"/>
              <a:gd name="connsiteY41" fmla="*/ 1876927 h 2767263"/>
              <a:gd name="connsiteX42" fmla="*/ 2470510 w 2496771"/>
              <a:gd name="connsiteY42" fmla="*/ 1179095 h 2767263"/>
              <a:gd name="connsiteX43" fmla="*/ 2350194 w 2496771"/>
              <a:gd name="connsiteY43" fmla="*/ 986590 h 2767263"/>
              <a:gd name="connsiteX44" fmla="*/ 2133625 w 2496771"/>
              <a:gd name="connsiteY44" fmla="*/ 866274 h 2767263"/>
              <a:gd name="connsiteX45" fmla="*/ 1820804 w 2496771"/>
              <a:gd name="connsiteY45" fmla="*/ 890337 h 2767263"/>
              <a:gd name="connsiteX46" fmla="*/ 1748615 w 2496771"/>
              <a:gd name="connsiteY46" fmla="*/ 914400 h 2767263"/>
              <a:gd name="connsiteX47" fmla="*/ 1652362 w 2496771"/>
              <a:gd name="connsiteY47" fmla="*/ 1010653 h 2767263"/>
              <a:gd name="connsiteX48" fmla="*/ 1580173 w 2496771"/>
              <a:gd name="connsiteY48" fmla="*/ 1058779 h 2767263"/>
              <a:gd name="connsiteX49" fmla="*/ 1459857 w 2496771"/>
              <a:gd name="connsiteY49" fmla="*/ 1034716 h 2767263"/>
              <a:gd name="connsiteX50" fmla="*/ 1435794 w 2496771"/>
              <a:gd name="connsiteY50" fmla="*/ 962527 h 2767263"/>
              <a:gd name="connsiteX51" fmla="*/ 1411731 w 2496771"/>
              <a:gd name="connsiteY51" fmla="*/ 842211 h 2767263"/>
              <a:gd name="connsiteX52" fmla="*/ 1459857 w 2496771"/>
              <a:gd name="connsiteY52" fmla="*/ 385011 h 2767263"/>
              <a:gd name="connsiteX53" fmla="*/ 1507983 w 2496771"/>
              <a:gd name="connsiteY53" fmla="*/ 312821 h 2767263"/>
              <a:gd name="connsiteX54" fmla="*/ 1532047 w 2496771"/>
              <a:gd name="connsiteY54" fmla="*/ 240632 h 2767263"/>
              <a:gd name="connsiteX55" fmla="*/ 1580173 w 2496771"/>
              <a:gd name="connsiteY55" fmla="*/ 168442 h 276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96771" h="2767263">
                <a:moveTo>
                  <a:pt x="1074847" y="0"/>
                </a:moveTo>
                <a:cubicBezTo>
                  <a:pt x="1082868" y="248653"/>
                  <a:pt x="1104317" y="497235"/>
                  <a:pt x="1098910" y="745958"/>
                </a:cubicBezTo>
                <a:cubicBezTo>
                  <a:pt x="1096272" y="867310"/>
                  <a:pt x="1102467" y="997078"/>
                  <a:pt x="1050783" y="1106906"/>
                </a:cubicBezTo>
                <a:cubicBezTo>
                  <a:pt x="1029182" y="1152807"/>
                  <a:pt x="906404" y="1155032"/>
                  <a:pt x="906404" y="1155032"/>
                </a:cubicBezTo>
                <a:cubicBezTo>
                  <a:pt x="834215" y="1147011"/>
                  <a:pt x="759910" y="1150080"/>
                  <a:pt x="689836" y="1130969"/>
                </a:cubicBezTo>
                <a:cubicBezTo>
                  <a:pt x="626739" y="1113761"/>
                  <a:pt x="645570" y="1049745"/>
                  <a:pt x="617647" y="1010653"/>
                </a:cubicBezTo>
                <a:cubicBezTo>
                  <a:pt x="546279" y="910738"/>
                  <a:pt x="540502" y="920769"/>
                  <a:pt x="449204" y="890337"/>
                </a:cubicBezTo>
                <a:cubicBezTo>
                  <a:pt x="199304" y="921574"/>
                  <a:pt x="292571" y="860593"/>
                  <a:pt x="160447" y="1058779"/>
                </a:cubicBezTo>
                <a:lnTo>
                  <a:pt x="112320" y="1130969"/>
                </a:lnTo>
                <a:lnTo>
                  <a:pt x="64194" y="1203158"/>
                </a:lnTo>
                <a:cubicBezTo>
                  <a:pt x="-32479" y="1493180"/>
                  <a:pt x="-2230" y="1344522"/>
                  <a:pt x="40131" y="1852863"/>
                </a:cubicBezTo>
                <a:cubicBezTo>
                  <a:pt x="44268" y="1902513"/>
                  <a:pt x="83269" y="1960929"/>
                  <a:pt x="112320" y="1997242"/>
                </a:cubicBezTo>
                <a:cubicBezTo>
                  <a:pt x="151507" y="2046225"/>
                  <a:pt x="179034" y="2057760"/>
                  <a:pt x="232636" y="2093495"/>
                </a:cubicBezTo>
                <a:cubicBezTo>
                  <a:pt x="865023" y="2060212"/>
                  <a:pt x="577458" y="2197872"/>
                  <a:pt x="737962" y="1997242"/>
                </a:cubicBezTo>
                <a:cubicBezTo>
                  <a:pt x="752135" y="1979526"/>
                  <a:pt x="770047" y="1965158"/>
                  <a:pt x="786089" y="1949116"/>
                </a:cubicBezTo>
                <a:lnTo>
                  <a:pt x="834215" y="1804737"/>
                </a:lnTo>
                <a:cubicBezTo>
                  <a:pt x="859630" y="1728492"/>
                  <a:pt x="853095" y="1726995"/>
                  <a:pt x="906404" y="1660358"/>
                </a:cubicBezTo>
                <a:cubicBezTo>
                  <a:pt x="920577" y="1642642"/>
                  <a:pt x="938489" y="1628274"/>
                  <a:pt x="954531" y="1612232"/>
                </a:cubicBezTo>
                <a:cubicBezTo>
                  <a:pt x="1010678" y="1620253"/>
                  <a:pt x="1072243" y="1610930"/>
                  <a:pt x="1122973" y="1636295"/>
                </a:cubicBezTo>
                <a:cubicBezTo>
                  <a:pt x="1145660" y="1647639"/>
                  <a:pt x="1141534" y="1683724"/>
                  <a:pt x="1147036" y="1708485"/>
                </a:cubicBezTo>
                <a:cubicBezTo>
                  <a:pt x="1157620" y="1756113"/>
                  <a:pt x="1163078" y="1804737"/>
                  <a:pt x="1171099" y="1852863"/>
                </a:cubicBezTo>
                <a:cubicBezTo>
                  <a:pt x="1163078" y="1925053"/>
                  <a:pt x="1168396" y="2000010"/>
                  <a:pt x="1147036" y="2069432"/>
                </a:cubicBezTo>
                <a:cubicBezTo>
                  <a:pt x="1126559" y="2135984"/>
                  <a:pt x="1066253" y="2164395"/>
                  <a:pt x="1026720" y="2213811"/>
                </a:cubicBezTo>
                <a:cubicBezTo>
                  <a:pt x="1008654" y="2236394"/>
                  <a:pt x="994636" y="2261937"/>
                  <a:pt x="978594" y="2286000"/>
                </a:cubicBezTo>
                <a:cubicBezTo>
                  <a:pt x="970573" y="2310063"/>
                  <a:pt x="954531" y="2332825"/>
                  <a:pt x="954531" y="2358190"/>
                </a:cubicBezTo>
                <a:cubicBezTo>
                  <a:pt x="954531" y="2470771"/>
                  <a:pt x="933469" y="2591932"/>
                  <a:pt x="978594" y="2695074"/>
                </a:cubicBezTo>
                <a:cubicBezTo>
                  <a:pt x="998927" y="2741550"/>
                  <a:pt x="1072393" y="2739309"/>
                  <a:pt x="1122973" y="2743200"/>
                </a:cubicBezTo>
                <a:lnTo>
                  <a:pt x="1435794" y="2767263"/>
                </a:lnTo>
                <a:cubicBezTo>
                  <a:pt x="1620278" y="2751221"/>
                  <a:pt x="1807959" y="2756905"/>
                  <a:pt x="1989247" y="2719137"/>
                </a:cubicBezTo>
                <a:cubicBezTo>
                  <a:pt x="2014078" y="2713964"/>
                  <a:pt x="2013310" y="2672313"/>
                  <a:pt x="2013310" y="2646948"/>
                </a:cubicBezTo>
                <a:cubicBezTo>
                  <a:pt x="2013310" y="2550362"/>
                  <a:pt x="2002012" y="2453929"/>
                  <a:pt x="1989247" y="2358190"/>
                </a:cubicBezTo>
                <a:cubicBezTo>
                  <a:pt x="1981523" y="2300261"/>
                  <a:pt x="1900282" y="2149459"/>
                  <a:pt x="1868931" y="2141621"/>
                </a:cubicBezTo>
                <a:lnTo>
                  <a:pt x="1772678" y="2117558"/>
                </a:lnTo>
                <a:cubicBezTo>
                  <a:pt x="1748615" y="2101516"/>
                  <a:pt x="1722447" y="2088253"/>
                  <a:pt x="1700489" y="2069432"/>
                </a:cubicBezTo>
                <a:cubicBezTo>
                  <a:pt x="1666038" y="2039903"/>
                  <a:pt x="1604236" y="1973179"/>
                  <a:pt x="1604236" y="1973179"/>
                </a:cubicBezTo>
                <a:cubicBezTo>
                  <a:pt x="1596215" y="1933074"/>
                  <a:pt x="1580173" y="1893763"/>
                  <a:pt x="1580173" y="1852863"/>
                </a:cubicBezTo>
                <a:cubicBezTo>
                  <a:pt x="1580173" y="1521796"/>
                  <a:pt x="1588354" y="1635161"/>
                  <a:pt x="1941120" y="1660358"/>
                </a:cubicBezTo>
                <a:cubicBezTo>
                  <a:pt x="2030146" y="1749384"/>
                  <a:pt x="1976664" y="1689610"/>
                  <a:pt x="2085499" y="1852863"/>
                </a:cubicBezTo>
                <a:cubicBezTo>
                  <a:pt x="2101541" y="1876926"/>
                  <a:pt x="2113175" y="1904603"/>
                  <a:pt x="2133625" y="1925053"/>
                </a:cubicBezTo>
                <a:lnTo>
                  <a:pt x="2181752" y="1973179"/>
                </a:lnTo>
                <a:cubicBezTo>
                  <a:pt x="2269984" y="1965158"/>
                  <a:pt x="2361769" y="1975171"/>
                  <a:pt x="2446447" y="1949116"/>
                </a:cubicBezTo>
                <a:cubicBezTo>
                  <a:pt x="2474088" y="1940611"/>
                  <a:pt x="2493670" y="1905833"/>
                  <a:pt x="2494573" y="1876927"/>
                </a:cubicBezTo>
                <a:cubicBezTo>
                  <a:pt x="2501843" y="1644292"/>
                  <a:pt x="2490387" y="1410994"/>
                  <a:pt x="2470510" y="1179095"/>
                </a:cubicBezTo>
                <a:cubicBezTo>
                  <a:pt x="2455620" y="1005385"/>
                  <a:pt x="2440431" y="1063936"/>
                  <a:pt x="2350194" y="986590"/>
                </a:cubicBezTo>
                <a:cubicBezTo>
                  <a:pt x="2197809" y="855974"/>
                  <a:pt x="2322962" y="904141"/>
                  <a:pt x="2133625" y="866274"/>
                </a:cubicBezTo>
                <a:cubicBezTo>
                  <a:pt x="2029351" y="874295"/>
                  <a:pt x="1924578" y="877365"/>
                  <a:pt x="1820804" y="890337"/>
                </a:cubicBezTo>
                <a:cubicBezTo>
                  <a:pt x="1795635" y="893483"/>
                  <a:pt x="1769255" y="899657"/>
                  <a:pt x="1748615" y="914400"/>
                </a:cubicBezTo>
                <a:cubicBezTo>
                  <a:pt x="1711693" y="940773"/>
                  <a:pt x="1690116" y="985484"/>
                  <a:pt x="1652362" y="1010653"/>
                </a:cubicBezTo>
                <a:lnTo>
                  <a:pt x="1580173" y="1058779"/>
                </a:lnTo>
                <a:cubicBezTo>
                  <a:pt x="1540068" y="1050758"/>
                  <a:pt x="1493888" y="1057403"/>
                  <a:pt x="1459857" y="1034716"/>
                </a:cubicBezTo>
                <a:cubicBezTo>
                  <a:pt x="1438752" y="1020646"/>
                  <a:pt x="1441946" y="987134"/>
                  <a:pt x="1435794" y="962527"/>
                </a:cubicBezTo>
                <a:cubicBezTo>
                  <a:pt x="1425874" y="922849"/>
                  <a:pt x="1419752" y="882316"/>
                  <a:pt x="1411731" y="842211"/>
                </a:cubicBezTo>
                <a:cubicBezTo>
                  <a:pt x="1413939" y="806887"/>
                  <a:pt x="1399754" y="505217"/>
                  <a:pt x="1459857" y="385011"/>
                </a:cubicBezTo>
                <a:cubicBezTo>
                  <a:pt x="1472791" y="359144"/>
                  <a:pt x="1495049" y="338688"/>
                  <a:pt x="1507983" y="312821"/>
                </a:cubicBezTo>
                <a:cubicBezTo>
                  <a:pt x="1519327" y="290134"/>
                  <a:pt x="1520703" y="263319"/>
                  <a:pt x="1532047" y="240632"/>
                </a:cubicBezTo>
                <a:cubicBezTo>
                  <a:pt x="1544981" y="214765"/>
                  <a:pt x="1580173" y="168442"/>
                  <a:pt x="1580173" y="168442"/>
                </a:cubicBezTo>
              </a:path>
            </a:pathLst>
          </a:cu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7" name="TextBox 6"/>
          <p:cNvSpPr txBox="1"/>
          <p:nvPr/>
        </p:nvSpPr>
        <p:spPr>
          <a:xfrm>
            <a:off x="2633663" y="3729038"/>
            <a:ext cx="860425" cy="523875"/>
          </a:xfrm>
          <a:prstGeom prst="rect">
            <a:avLst/>
          </a:prstGeom>
          <a:noFill/>
        </p:spPr>
        <p:txBody>
          <a:bodyPr wrap="none">
            <a:spAutoFit/>
          </a:bodyPr>
          <a:lstStyle/>
          <a:p>
            <a:pPr fontAlgn="auto">
              <a:spcBef>
                <a:spcPts val="0"/>
              </a:spcBef>
              <a:spcAft>
                <a:spcPts val="0"/>
              </a:spcAft>
              <a:defRPr/>
            </a:pPr>
            <a:r>
              <a:rPr lang="en-CA" sz="2800" dirty="0">
                <a:solidFill>
                  <a:schemeClr val="accent3"/>
                </a:solidFill>
                <a:latin typeface="+mn-lt"/>
                <a:ea typeface="+mn-ea"/>
              </a:rPr>
              <a:t>UAC</a:t>
            </a:r>
          </a:p>
        </p:txBody>
      </p:sp>
      <p:sp>
        <p:nvSpPr>
          <p:cNvPr id="83976" name="TextBox 7"/>
          <p:cNvSpPr txBox="1">
            <a:spLocks noChangeArrowheads="1"/>
          </p:cNvSpPr>
          <p:nvPr/>
        </p:nvSpPr>
        <p:spPr bwMode="auto">
          <a:xfrm>
            <a:off x="14288" y="6088063"/>
            <a:ext cx="4930775" cy="522287"/>
          </a:xfrm>
          <a:prstGeom prst="rect">
            <a:avLst/>
          </a:prstGeom>
          <a:noFill/>
          <a:ln w="9525">
            <a:solidFill>
              <a:srgbClr val="FFFF00"/>
            </a:solidFill>
            <a:miter lim="800000"/>
            <a:headEnd/>
            <a:tailEnd/>
          </a:ln>
        </p:spPr>
        <p:txBody>
          <a:bodyPr wrap="none">
            <a:spAutoFit/>
          </a:bodyPr>
          <a:lstStyle/>
          <a:p>
            <a:r>
              <a:rPr lang="en-CA" sz="2800"/>
              <a:t>R Site on ribosome binds to RBS</a:t>
            </a:r>
          </a:p>
        </p:txBody>
      </p:sp>
      <p:cxnSp>
        <p:nvCxnSpPr>
          <p:cNvPr id="10" name="Straight Arrow Connector 9"/>
          <p:cNvCxnSpPr/>
          <p:nvPr/>
        </p:nvCxnSpPr>
        <p:spPr>
          <a:xfrm flipV="1">
            <a:off x="611188" y="4868863"/>
            <a:ext cx="984250" cy="1209675"/>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3244850" y="4613275"/>
            <a:ext cx="2547938" cy="147478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3979" name="TextBox 16"/>
          <p:cNvSpPr txBox="1">
            <a:spLocks noChangeArrowheads="1"/>
          </p:cNvSpPr>
          <p:nvPr/>
        </p:nvSpPr>
        <p:spPr bwMode="auto">
          <a:xfrm>
            <a:off x="5792788" y="5032375"/>
            <a:ext cx="3178175" cy="1816100"/>
          </a:xfrm>
          <a:prstGeom prst="rect">
            <a:avLst/>
          </a:prstGeom>
          <a:noFill/>
          <a:ln w="9525">
            <a:solidFill>
              <a:srgbClr val="FFFF00"/>
            </a:solidFill>
            <a:miter lim="800000"/>
            <a:headEnd/>
            <a:tailEnd/>
          </a:ln>
        </p:spPr>
        <p:txBody>
          <a:bodyPr>
            <a:spAutoFit/>
          </a:bodyPr>
          <a:lstStyle/>
          <a:p>
            <a:r>
              <a:rPr lang="en-CA" sz="2800"/>
              <a:t>P-site on ribosome is a binding site where the tRNA attaches</a:t>
            </a:r>
          </a:p>
        </p:txBody>
      </p:sp>
      <p:cxnSp>
        <p:nvCxnSpPr>
          <p:cNvPr id="20" name="Straight Arrow Connector 19"/>
          <p:cNvCxnSpPr/>
          <p:nvPr/>
        </p:nvCxnSpPr>
        <p:spPr>
          <a:xfrm flipH="1">
            <a:off x="3851275" y="2632075"/>
            <a:ext cx="2376488" cy="162083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3981" name="TextBox 23"/>
          <p:cNvSpPr txBox="1">
            <a:spLocks noChangeArrowheads="1"/>
          </p:cNvSpPr>
          <p:nvPr/>
        </p:nvSpPr>
        <p:spPr bwMode="auto">
          <a:xfrm>
            <a:off x="6021388" y="1220788"/>
            <a:ext cx="3122612" cy="1816100"/>
          </a:xfrm>
          <a:prstGeom prst="rect">
            <a:avLst/>
          </a:prstGeom>
          <a:noFill/>
          <a:ln w="9525">
            <a:solidFill>
              <a:srgbClr val="FFFF00"/>
            </a:solidFill>
            <a:miter lim="800000"/>
            <a:headEnd/>
            <a:tailEnd/>
          </a:ln>
        </p:spPr>
        <p:txBody>
          <a:bodyPr>
            <a:spAutoFit/>
          </a:bodyPr>
          <a:lstStyle/>
          <a:p>
            <a:r>
              <a:rPr lang="en-CA" sz="2800"/>
              <a:t>A – site is a second binding site where tRNA can attach to the next codon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50" y="38100"/>
            <a:ext cx="8388350" cy="2555875"/>
          </a:xfrm>
          <a:prstGeom prst="rect">
            <a:avLst/>
          </a:prstGeom>
        </p:spPr>
        <p:txBody>
          <a:bodyPr>
            <a:spAutoFit/>
          </a:bodyPr>
          <a:lstStyle/>
          <a:p>
            <a:pPr marL="514350" indent="-514350" fontAlgn="auto">
              <a:spcBef>
                <a:spcPts val="0"/>
              </a:spcBef>
              <a:spcAft>
                <a:spcPts val="0"/>
              </a:spcAft>
              <a:buFontTx/>
              <a:buAutoNum type="arabicPeriod" startAt="2"/>
              <a:defRPr/>
            </a:pPr>
            <a:r>
              <a:rPr lang="en-CA" sz="3200" b="1" dirty="0">
                <a:effectLst>
                  <a:outerShdw blurRad="38100" dist="38100" dir="2700000" algn="tl">
                    <a:srgbClr val="000000">
                      <a:alpha val="43137"/>
                    </a:srgbClr>
                  </a:outerShdw>
                </a:effectLst>
                <a:latin typeface="+mn-lt"/>
                <a:ea typeface="+mn-ea"/>
              </a:rPr>
              <a:t>COMPLEMENTARY BASE PAIRING:</a:t>
            </a:r>
          </a:p>
          <a:p>
            <a:pPr marL="971550" lvl="1" indent="-514350" fontAlgn="auto">
              <a:spcBef>
                <a:spcPts val="0"/>
              </a:spcBef>
              <a:spcAft>
                <a:spcPts val="0"/>
              </a:spcAft>
              <a:buFont typeface="Arial" pitchFamily="34" charset="0"/>
              <a:buChar char="•"/>
              <a:defRPr/>
            </a:pPr>
            <a:r>
              <a:rPr lang="en-CA" sz="3200" dirty="0">
                <a:latin typeface="+mn-lt"/>
                <a:ea typeface="+mn-ea"/>
              </a:rPr>
              <a:t> new </a:t>
            </a:r>
            <a:r>
              <a:rPr lang="en-CA" sz="3200" dirty="0">
                <a:solidFill>
                  <a:srgbClr val="FFC000"/>
                </a:solidFill>
                <a:latin typeface="+mn-lt"/>
                <a:ea typeface="+mn-ea"/>
              </a:rPr>
              <a:t>nucleotides</a:t>
            </a:r>
            <a:r>
              <a:rPr lang="en-CA" sz="3200" dirty="0">
                <a:latin typeface="+mn-lt"/>
                <a:ea typeface="+mn-ea"/>
              </a:rPr>
              <a:t> move in to </a:t>
            </a:r>
            <a:r>
              <a:rPr lang="en-CA" sz="3200" dirty="0">
                <a:solidFill>
                  <a:srgbClr val="FFC000"/>
                </a:solidFill>
                <a:latin typeface="+mn-lt"/>
                <a:ea typeface="+mn-ea"/>
              </a:rPr>
              <a:t>pair up </a:t>
            </a:r>
            <a:r>
              <a:rPr lang="en-CA" sz="3200" dirty="0">
                <a:latin typeface="+mn-lt"/>
                <a:ea typeface="+mn-ea"/>
              </a:rPr>
              <a:t>with bases of each template strand of DNA.  These new nucleotides </a:t>
            </a:r>
            <a:r>
              <a:rPr lang="en-US" sz="3200" dirty="0">
                <a:latin typeface="+mn-lt"/>
                <a:ea typeface="+mn-ea"/>
              </a:rPr>
              <a:t> are always floating around within the </a:t>
            </a:r>
            <a:r>
              <a:rPr lang="en-US" sz="3200" dirty="0">
                <a:solidFill>
                  <a:srgbClr val="FFC000"/>
                </a:solidFill>
                <a:latin typeface="+mn-lt"/>
                <a:ea typeface="+mn-ea"/>
              </a:rPr>
              <a:t>nucleoplasm</a:t>
            </a:r>
            <a:r>
              <a:rPr lang="en-US" sz="3200" dirty="0">
                <a:latin typeface="+mn-lt"/>
                <a:ea typeface="+mn-ea"/>
              </a:rPr>
              <a:t>.</a:t>
            </a:r>
            <a:r>
              <a:rPr lang="en-CA" sz="3200" dirty="0">
                <a:latin typeface="+mn-lt"/>
                <a:ea typeface="+mn-ea"/>
              </a:rPr>
              <a:t> </a:t>
            </a:r>
          </a:p>
        </p:txBody>
      </p:sp>
      <p:pic>
        <p:nvPicPr>
          <p:cNvPr id="184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75" y="2574925"/>
            <a:ext cx="7273925" cy="4164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87400" y="417513"/>
            <a:ext cx="7561263" cy="412273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cxnSp>
        <p:nvCxnSpPr>
          <p:cNvPr id="6" name="Straight Connector 5"/>
          <p:cNvCxnSpPr/>
          <p:nvPr/>
        </p:nvCxnSpPr>
        <p:spPr>
          <a:xfrm>
            <a:off x="912813" y="4572000"/>
            <a:ext cx="80645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84995" name="TextBox 10"/>
          <p:cNvSpPr txBox="1">
            <a:spLocks noChangeArrowheads="1"/>
          </p:cNvSpPr>
          <p:nvPr/>
        </p:nvSpPr>
        <p:spPr bwMode="auto">
          <a:xfrm>
            <a:off x="2633663" y="4048125"/>
            <a:ext cx="3868737" cy="523875"/>
          </a:xfrm>
          <a:prstGeom prst="rect">
            <a:avLst/>
          </a:prstGeom>
          <a:noFill/>
          <a:ln w="9525">
            <a:noFill/>
            <a:miter lim="800000"/>
            <a:headEnd/>
            <a:tailEnd/>
          </a:ln>
        </p:spPr>
        <p:txBody>
          <a:bodyPr wrap="none">
            <a:spAutoFit/>
          </a:bodyPr>
          <a:lstStyle/>
          <a:p>
            <a:r>
              <a:rPr lang="en-CA" sz="2800">
                <a:solidFill>
                  <a:srgbClr val="FF0000"/>
                </a:solidFill>
              </a:rPr>
              <a:t>AUG                         AAA       </a:t>
            </a:r>
          </a:p>
        </p:txBody>
      </p:sp>
      <p:sp>
        <p:nvSpPr>
          <p:cNvPr id="13" name="Rounded Rectangle 12"/>
          <p:cNvSpPr/>
          <p:nvPr/>
        </p:nvSpPr>
        <p:spPr>
          <a:xfrm>
            <a:off x="912813" y="4572000"/>
            <a:ext cx="4586287" cy="1411288"/>
          </a:xfrm>
          <a:prstGeom prst="roundRect">
            <a:avLst/>
          </a:prstGeom>
          <a:solidFill>
            <a:srgbClr val="00B0F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 name="Oval 2"/>
          <p:cNvSpPr/>
          <p:nvPr/>
        </p:nvSpPr>
        <p:spPr>
          <a:xfrm>
            <a:off x="2949575" y="152400"/>
            <a:ext cx="1154113" cy="1081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800" dirty="0"/>
              <a:t>met</a:t>
            </a:r>
          </a:p>
        </p:txBody>
      </p:sp>
      <p:sp>
        <p:nvSpPr>
          <p:cNvPr id="4" name="Freeform 3"/>
          <p:cNvSpPr/>
          <p:nvPr/>
        </p:nvSpPr>
        <p:spPr>
          <a:xfrm>
            <a:off x="1595438" y="985838"/>
            <a:ext cx="2497137" cy="2768600"/>
          </a:xfrm>
          <a:custGeom>
            <a:avLst/>
            <a:gdLst>
              <a:gd name="connsiteX0" fmla="*/ 1074847 w 2496771"/>
              <a:gd name="connsiteY0" fmla="*/ 0 h 2767263"/>
              <a:gd name="connsiteX1" fmla="*/ 1098910 w 2496771"/>
              <a:gd name="connsiteY1" fmla="*/ 745958 h 2767263"/>
              <a:gd name="connsiteX2" fmla="*/ 1050783 w 2496771"/>
              <a:gd name="connsiteY2" fmla="*/ 1106906 h 2767263"/>
              <a:gd name="connsiteX3" fmla="*/ 906404 w 2496771"/>
              <a:gd name="connsiteY3" fmla="*/ 1155032 h 2767263"/>
              <a:gd name="connsiteX4" fmla="*/ 689836 w 2496771"/>
              <a:gd name="connsiteY4" fmla="*/ 1130969 h 2767263"/>
              <a:gd name="connsiteX5" fmla="*/ 617647 w 2496771"/>
              <a:gd name="connsiteY5" fmla="*/ 1010653 h 2767263"/>
              <a:gd name="connsiteX6" fmla="*/ 449204 w 2496771"/>
              <a:gd name="connsiteY6" fmla="*/ 890337 h 2767263"/>
              <a:gd name="connsiteX7" fmla="*/ 160447 w 2496771"/>
              <a:gd name="connsiteY7" fmla="*/ 1058779 h 2767263"/>
              <a:gd name="connsiteX8" fmla="*/ 112320 w 2496771"/>
              <a:gd name="connsiteY8" fmla="*/ 1130969 h 2767263"/>
              <a:gd name="connsiteX9" fmla="*/ 64194 w 2496771"/>
              <a:gd name="connsiteY9" fmla="*/ 1203158 h 2767263"/>
              <a:gd name="connsiteX10" fmla="*/ 40131 w 2496771"/>
              <a:gd name="connsiteY10" fmla="*/ 1852863 h 2767263"/>
              <a:gd name="connsiteX11" fmla="*/ 112320 w 2496771"/>
              <a:gd name="connsiteY11" fmla="*/ 1997242 h 2767263"/>
              <a:gd name="connsiteX12" fmla="*/ 232636 w 2496771"/>
              <a:gd name="connsiteY12" fmla="*/ 2093495 h 2767263"/>
              <a:gd name="connsiteX13" fmla="*/ 737962 w 2496771"/>
              <a:gd name="connsiteY13" fmla="*/ 1997242 h 2767263"/>
              <a:gd name="connsiteX14" fmla="*/ 786089 w 2496771"/>
              <a:gd name="connsiteY14" fmla="*/ 1949116 h 2767263"/>
              <a:gd name="connsiteX15" fmla="*/ 834215 w 2496771"/>
              <a:gd name="connsiteY15" fmla="*/ 1804737 h 2767263"/>
              <a:gd name="connsiteX16" fmla="*/ 906404 w 2496771"/>
              <a:gd name="connsiteY16" fmla="*/ 1660358 h 2767263"/>
              <a:gd name="connsiteX17" fmla="*/ 954531 w 2496771"/>
              <a:gd name="connsiteY17" fmla="*/ 1612232 h 2767263"/>
              <a:gd name="connsiteX18" fmla="*/ 1122973 w 2496771"/>
              <a:gd name="connsiteY18" fmla="*/ 1636295 h 2767263"/>
              <a:gd name="connsiteX19" fmla="*/ 1147036 w 2496771"/>
              <a:gd name="connsiteY19" fmla="*/ 1708485 h 2767263"/>
              <a:gd name="connsiteX20" fmla="*/ 1171099 w 2496771"/>
              <a:gd name="connsiteY20" fmla="*/ 1852863 h 2767263"/>
              <a:gd name="connsiteX21" fmla="*/ 1147036 w 2496771"/>
              <a:gd name="connsiteY21" fmla="*/ 2069432 h 2767263"/>
              <a:gd name="connsiteX22" fmla="*/ 1026720 w 2496771"/>
              <a:gd name="connsiteY22" fmla="*/ 2213811 h 2767263"/>
              <a:gd name="connsiteX23" fmla="*/ 978594 w 2496771"/>
              <a:gd name="connsiteY23" fmla="*/ 2286000 h 2767263"/>
              <a:gd name="connsiteX24" fmla="*/ 954531 w 2496771"/>
              <a:gd name="connsiteY24" fmla="*/ 2358190 h 2767263"/>
              <a:gd name="connsiteX25" fmla="*/ 978594 w 2496771"/>
              <a:gd name="connsiteY25" fmla="*/ 2695074 h 2767263"/>
              <a:gd name="connsiteX26" fmla="*/ 1122973 w 2496771"/>
              <a:gd name="connsiteY26" fmla="*/ 2743200 h 2767263"/>
              <a:gd name="connsiteX27" fmla="*/ 1435794 w 2496771"/>
              <a:gd name="connsiteY27" fmla="*/ 2767263 h 2767263"/>
              <a:gd name="connsiteX28" fmla="*/ 1989247 w 2496771"/>
              <a:gd name="connsiteY28" fmla="*/ 2719137 h 2767263"/>
              <a:gd name="connsiteX29" fmla="*/ 2013310 w 2496771"/>
              <a:gd name="connsiteY29" fmla="*/ 2646948 h 2767263"/>
              <a:gd name="connsiteX30" fmla="*/ 1989247 w 2496771"/>
              <a:gd name="connsiteY30" fmla="*/ 2358190 h 2767263"/>
              <a:gd name="connsiteX31" fmla="*/ 1868931 w 2496771"/>
              <a:gd name="connsiteY31" fmla="*/ 2141621 h 2767263"/>
              <a:gd name="connsiteX32" fmla="*/ 1772678 w 2496771"/>
              <a:gd name="connsiteY32" fmla="*/ 2117558 h 2767263"/>
              <a:gd name="connsiteX33" fmla="*/ 1700489 w 2496771"/>
              <a:gd name="connsiteY33" fmla="*/ 2069432 h 2767263"/>
              <a:gd name="connsiteX34" fmla="*/ 1604236 w 2496771"/>
              <a:gd name="connsiteY34" fmla="*/ 1973179 h 2767263"/>
              <a:gd name="connsiteX35" fmla="*/ 1580173 w 2496771"/>
              <a:gd name="connsiteY35" fmla="*/ 1852863 h 2767263"/>
              <a:gd name="connsiteX36" fmla="*/ 1941120 w 2496771"/>
              <a:gd name="connsiteY36" fmla="*/ 1660358 h 2767263"/>
              <a:gd name="connsiteX37" fmla="*/ 2085499 w 2496771"/>
              <a:gd name="connsiteY37" fmla="*/ 1852863 h 2767263"/>
              <a:gd name="connsiteX38" fmla="*/ 2133625 w 2496771"/>
              <a:gd name="connsiteY38" fmla="*/ 1925053 h 2767263"/>
              <a:gd name="connsiteX39" fmla="*/ 2181752 w 2496771"/>
              <a:gd name="connsiteY39" fmla="*/ 1973179 h 2767263"/>
              <a:gd name="connsiteX40" fmla="*/ 2446447 w 2496771"/>
              <a:gd name="connsiteY40" fmla="*/ 1949116 h 2767263"/>
              <a:gd name="connsiteX41" fmla="*/ 2494573 w 2496771"/>
              <a:gd name="connsiteY41" fmla="*/ 1876927 h 2767263"/>
              <a:gd name="connsiteX42" fmla="*/ 2470510 w 2496771"/>
              <a:gd name="connsiteY42" fmla="*/ 1179095 h 2767263"/>
              <a:gd name="connsiteX43" fmla="*/ 2350194 w 2496771"/>
              <a:gd name="connsiteY43" fmla="*/ 986590 h 2767263"/>
              <a:gd name="connsiteX44" fmla="*/ 2133625 w 2496771"/>
              <a:gd name="connsiteY44" fmla="*/ 866274 h 2767263"/>
              <a:gd name="connsiteX45" fmla="*/ 1820804 w 2496771"/>
              <a:gd name="connsiteY45" fmla="*/ 890337 h 2767263"/>
              <a:gd name="connsiteX46" fmla="*/ 1748615 w 2496771"/>
              <a:gd name="connsiteY46" fmla="*/ 914400 h 2767263"/>
              <a:gd name="connsiteX47" fmla="*/ 1652362 w 2496771"/>
              <a:gd name="connsiteY47" fmla="*/ 1010653 h 2767263"/>
              <a:gd name="connsiteX48" fmla="*/ 1580173 w 2496771"/>
              <a:gd name="connsiteY48" fmla="*/ 1058779 h 2767263"/>
              <a:gd name="connsiteX49" fmla="*/ 1459857 w 2496771"/>
              <a:gd name="connsiteY49" fmla="*/ 1034716 h 2767263"/>
              <a:gd name="connsiteX50" fmla="*/ 1435794 w 2496771"/>
              <a:gd name="connsiteY50" fmla="*/ 962527 h 2767263"/>
              <a:gd name="connsiteX51" fmla="*/ 1411731 w 2496771"/>
              <a:gd name="connsiteY51" fmla="*/ 842211 h 2767263"/>
              <a:gd name="connsiteX52" fmla="*/ 1459857 w 2496771"/>
              <a:gd name="connsiteY52" fmla="*/ 385011 h 2767263"/>
              <a:gd name="connsiteX53" fmla="*/ 1507983 w 2496771"/>
              <a:gd name="connsiteY53" fmla="*/ 312821 h 2767263"/>
              <a:gd name="connsiteX54" fmla="*/ 1532047 w 2496771"/>
              <a:gd name="connsiteY54" fmla="*/ 240632 h 2767263"/>
              <a:gd name="connsiteX55" fmla="*/ 1580173 w 2496771"/>
              <a:gd name="connsiteY55" fmla="*/ 168442 h 276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96771" h="2767263">
                <a:moveTo>
                  <a:pt x="1074847" y="0"/>
                </a:moveTo>
                <a:cubicBezTo>
                  <a:pt x="1082868" y="248653"/>
                  <a:pt x="1104317" y="497235"/>
                  <a:pt x="1098910" y="745958"/>
                </a:cubicBezTo>
                <a:cubicBezTo>
                  <a:pt x="1096272" y="867310"/>
                  <a:pt x="1102467" y="997078"/>
                  <a:pt x="1050783" y="1106906"/>
                </a:cubicBezTo>
                <a:cubicBezTo>
                  <a:pt x="1029182" y="1152807"/>
                  <a:pt x="906404" y="1155032"/>
                  <a:pt x="906404" y="1155032"/>
                </a:cubicBezTo>
                <a:cubicBezTo>
                  <a:pt x="834215" y="1147011"/>
                  <a:pt x="759910" y="1150080"/>
                  <a:pt x="689836" y="1130969"/>
                </a:cubicBezTo>
                <a:cubicBezTo>
                  <a:pt x="626739" y="1113761"/>
                  <a:pt x="645570" y="1049745"/>
                  <a:pt x="617647" y="1010653"/>
                </a:cubicBezTo>
                <a:cubicBezTo>
                  <a:pt x="546279" y="910738"/>
                  <a:pt x="540502" y="920769"/>
                  <a:pt x="449204" y="890337"/>
                </a:cubicBezTo>
                <a:cubicBezTo>
                  <a:pt x="199304" y="921574"/>
                  <a:pt x="292571" y="860593"/>
                  <a:pt x="160447" y="1058779"/>
                </a:cubicBezTo>
                <a:lnTo>
                  <a:pt x="112320" y="1130969"/>
                </a:lnTo>
                <a:lnTo>
                  <a:pt x="64194" y="1203158"/>
                </a:lnTo>
                <a:cubicBezTo>
                  <a:pt x="-32479" y="1493180"/>
                  <a:pt x="-2230" y="1344522"/>
                  <a:pt x="40131" y="1852863"/>
                </a:cubicBezTo>
                <a:cubicBezTo>
                  <a:pt x="44268" y="1902513"/>
                  <a:pt x="83269" y="1960929"/>
                  <a:pt x="112320" y="1997242"/>
                </a:cubicBezTo>
                <a:cubicBezTo>
                  <a:pt x="151507" y="2046225"/>
                  <a:pt x="179034" y="2057760"/>
                  <a:pt x="232636" y="2093495"/>
                </a:cubicBezTo>
                <a:cubicBezTo>
                  <a:pt x="865023" y="2060212"/>
                  <a:pt x="577458" y="2197872"/>
                  <a:pt x="737962" y="1997242"/>
                </a:cubicBezTo>
                <a:cubicBezTo>
                  <a:pt x="752135" y="1979526"/>
                  <a:pt x="770047" y="1965158"/>
                  <a:pt x="786089" y="1949116"/>
                </a:cubicBezTo>
                <a:lnTo>
                  <a:pt x="834215" y="1804737"/>
                </a:lnTo>
                <a:cubicBezTo>
                  <a:pt x="859630" y="1728492"/>
                  <a:pt x="853095" y="1726995"/>
                  <a:pt x="906404" y="1660358"/>
                </a:cubicBezTo>
                <a:cubicBezTo>
                  <a:pt x="920577" y="1642642"/>
                  <a:pt x="938489" y="1628274"/>
                  <a:pt x="954531" y="1612232"/>
                </a:cubicBezTo>
                <a:cubicBezTo>
                  <a:pt x="1010678" y="1620253"/>
                  <a:pt x="1072243" y="1610930"/>
                  <a:pt x="1122973" y="1636295"/>
                </a:cubicBezTo>
                <a:cubicBezTo>
                  <a:pt x="1145660" y="1647639"/>
                  <a:pt x="1141534" y="1683724"/>
                  <a:pt x="1147036" y="1708485"/>
                </a:cubicBezTo>
                <a:cubicBezTo>
                  <a:pt x="1157620" y="1756113"/>
                  <a:pt x="1163078" y="1804737"/>
                  <a:pt x="1171099" y="1852863"/>
                </a:cubicBezTo>
                <a:cubicBezTo>
                  <a:pt x="1163078" y="1925053"/>
                  <a:pt x="1168396" y="2000010"/>
                  <a:pt x="1147036" y="2069432"/>
                </a:cubicBezTo>
                <a:cubicBezTo>
                  <a:pt x="1126559" y="2135984"/>
                  <a:pt x="1066253" y="2164395"/>
                  <a:pt x="1026720" y="2213811"/>
                </a:cubicBezTo>
                <a:cubicBezTo>
                  <a:pt x="1008654" y="2236394"/>
                  <a:pt x="994636" y="2261937"/>
                  <a:pt x="978594" y="2286000"/>
                </a:cubicBezTo>
                <a:cubicBezTo>
                  <a:pt x="970573" y="2310063"/>
                  <a:pt x="954531" y="2332825"/>
                  <a:pt x="954531" y="2358190"/>
                </a:cubicBezTo>
                <a:cubicBezTo>
                  <a:pt x="954531" y="2470771"/>
                  <a:pt x="933469" y="2591932"/>
                  <a:pt x="978594" y="2695074"/>
                </a:cubicBezTo>
                <a:cubicBezTo>
                  <a:pt x="998927" y="2741550"/>
                  <a:pt x="1072393" y="2739309"/>
                  <a:pt x="1122973" y="2743200"/>
                </a:cubicBezTo>
                <a:lnTo>
                  <a:pt x="1435794" y="2767263"/>
                </a:lnTo>
                <a:cubicBezTo>
                  <a:pt x="1620278" y="2751221"/>
                  <a:pt x="1807959" y="2756905"/>
                  <a:pt x="1989247" y="2719137"/>
                </a:cubicBezTo>
                <a:cubicBezTo>
                  <a:pt x="2014078" y="2713964"/>
                  <a:pt x="2013310" y="2672313"/>
                  <a:pt x="2013310" y="2646948"/>
                </a:cubicBezTo>
                <a:cubicBezTo>
                  <a:pt x="2013310" y="2550362"/>
                  <a:pt x="2002012" y="2453929"/>
                  <a:pt x="1989247" y="2358190"/>
                </a:cubicBezTo>
                <a:cubicBezTo>
                  <a:pt x="1981523" y="2300261"/>
                  <a:pt x="1900282" y="2149459"/>
                  <a:pt x="1868931" y="2141621"/>
                </a:cubicBezTo>
                <a:lnTo>
                  <a:pt x="1772678" y="2117558"/>
                </a:lnTo>
                <a:cubicBezTo>
                  <a:pt x="1748615" y="2101516"/>
                  <a:pt x="1722447" y="2088253"/>
                  <a:pt x="1700489" y="2069432"/>
                </a:cubicBezTo>
                <a:cubicBezTo>
                  <a:pt x="1666038" y="2039903"/>
                  <a:pt x="1604236" y="1973179"/>
                  <a:pt x="1604236" y="1973179"/>
                </a:cubicBezTo>
                <a:cubicBezTo>
                  <a:pt x="1596215" y="1933074"/>
                  <a:pt x="1580173" y="1893763"/>
                  <a:pt x="1580173" y="1852863"/>
                </a:cubicBezTo>
                <a:cubicBezTo>
                  <a:pt x="1580173" y="1521796"/>
                  <a:pt x="1588354" y="1635161"/>
                  <a:pt x="1941120" y="1660358"/>
                </a:cubicBezTo>
                <a:cubicBezTo>
                  <a:pt x="2030146" y="1749384"/>
                  <a:pt x="1976664" y="1689610"/>
                  <a:pt x="2085499" y="1852863"/>
                </a:cubicBezTo>
                <a:cubicBezTo>
                  <a:pt x="2101541" y="1876926"/>
                  <a:pt x="2113175" y="1904603"/>
                  <a:pt x="2133625" y="1925053"/>
                </a:cubicBezTo>
                <a:lnTo>
                  <a:pt x="2181752" y="1973179"/>
                </a:lnTo>
                <a:cubicBezTo>
                  <a:pt x="2269984" y="1965158"/>
                  <a:pt x="2361769" y="1975171"/>
                  <a:pt x="2446447" y="1949116"/>
                </a:cubicBezTo>
                <a:cubicBezTo>
                  <a:pt x="2474088" y="1940611"/>
                  <a:pt x="2493670" y="1905833"/>
                  <a:pt x="2494573" y="1876927"/>
                </a:cubicBezTo>
                <a:cubicBezTo>
                  <a:pt x="2501843" y="1644292"/>
                  <a:pt x="2490387" y="1410994"/>
                  <a:pt x="2470510" y="1179095"/>
                </a:cubicBezTo>
                <a:cubicBezTo>
                  <a:pt x="2455620" y="1005385"/>
                  <a:pt x="2440431" y="1063936"/>
                  <a:pt x="2350194" y="986590"/>
                </a:cubicBezTo>
                <a:cubicBezTo>
                  <a:pt x="2197809" y="855974"/>
                  <a:pt x="2322962" y="904141"/>
                  <a:pt x="2133625" y="866274"/>
                </a:cubicBezTo>
                <a:cubicBezTo>
                  <a:pt x="2029351" y="874295"/>
                  <a:pt x="1924578" y="877365"/>
                  <a:pt x="1820804" y="890337"/>
                </a:cubicBezTo>
                <a:cubicBezTo>
                  <a:pt x="1795635" y="893483"/>
                  <a:pt x="1769255" y="899657"/>
                  <a:pt x="1748615" y="914400"/>
                </a:cubicBezTo>
                <a:cubicBezTo>
                  <a:pt x="1711693" y="940773"/>
                  <a:pt x="1690116" y="985484"/>
                  <a:pt x="1652362" y="1010653"/>
                </a:cubicBezTo>
                <a:lnTo>
                  <a:pt x="1580173" y="1058779"/>
                </a:lnTo>
                <a:cubicBezTo>
                  <a:pt x="1540068" y="1050758"/>
                  <a:pt x="1493888" y="1057403"/>
                  <a:pt x="1459857" y="1034716"/>
                </a:cubicBezTo>
                <a:cubicBezTo>
                  <a:pt x="1438752" y="1020646"/>
                  <a:pt x="1441946" y="987134"/>
                  <a:pt x="1435794" y="962527"/>
                </a:cubicBezTo>
                <a:cubicBezTo>
                  <a:pt x="1425874" y="922849"/>
                  <a:pt x="1419752" y="882316"/>
                  <a:pt x="1411731" y="842211"/>
                </a:cubicBezTo>
                <a:cubicBezTo>
                  <a:pt x="1413939" y="806887"/>
                  <a:pt x="1399754" y="505217"/>
                  <a:pt x="1459857" y="385011"/>
                </a:cubicBezTo>
                <a:cubicBezTo>
                  <a:pt x="1472791" y="359144"/>
                  <a:pt x="1495049" y="338688"/>
                  <a:pt x="1507983" y="312821"/>
                </a:cubicBezTo>
                <a:cubicBezTo>
                  <a:pt x="1519327" y="290134"/>
                  <a:pt x="1520703" y="263319"/>
                  <a:pt x="1532047" y="240632"/>
                </a:cubicBezTo>
                <a:cubicBezTo>
                  <a:pt x="1544981" y="214765"/>
                  <a:pt x="1580173" y="168442"/>
                  <a:pt x="1580173" y="168442"/>
                </a:cubicBezTo>
              </a:path>
            </a:pathLst>
          </a:cu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7" name="TextBox 6"/>
          <p:cNvSpPr txBox="1"/>
          <p:nvPr/>
        </p:nvSpPr>
        <p:spPr>
          <a:xfrm>
            <a:off x="2633663" y="3729038"/>
            <a:ext cx="860425" cy="523875"/>
          </a:xfrm>
          <a:prstGeom prst="rect">
            <a:avLst/>
          </a:prstGeom>
          <a:noFill/>
        </p:spPr>
        <p:txBody>
          <a:bodyPr wrap="none">
            <a:spAutoFit/>
          </a:bodyPr>
          <a:lstStyle/>
          <a:p>
            <a:pPr fontAlgn="auto">
              <a:spcBef>
                <a:spcPts val="0"/>
              </a:spcBef>
              <a:spcAft>
                <a:spcPts val="0"/>
              </a:spcAft>
              <a:defRPr/>
            </a:pPr>
            <a:r>
              <a:rPr lang="en-CA" sz="2800" dirty="0">
                <a:solidFill>
                  <a:schemeClr val="accent3"/>
                </a:solidFill>
                <a:latin typeface="+mn-lt"/>
                <a:ea typeface="+mn-ea"/>
              </a:rPr>
              <a:t>UAC</a:t>
            </a:r>
          </a:p>
        </p:txBody>
      </p:sp>
      <p:sp>
        <p:nvSpPr>
          <p:cNvPr id="12" name="Freeform 11"/>
          <p:cNvSpPr/>
          <p:nvPr/>
        </p:nvSpPr>
        <p:spPr>
          <a:xfrm>
            <a:off x="4092575" y="962025"/>
            <a:ext cx="2497138" cy="2767013"/>
          </a:xfrm>
          <a:custGeom>
            <a:avLst/>
            <a:gdLst>
              <a:gd name="connsiteX0" fmla="*/ 1074847 w 2496771"/>
              <a:gd name="connsiteY0" fmla="*/ 0 h 2767263"/>
              <a:gd name="connsiteX1" fmla="*/ 1098910 w 2496771"/>
              <a:gd name="connsiteY1" fmla="*/ 745958 h 2767263"/>
              <a:gd name="connsiteX2" fmla="*/ 1050783 w 2496771"/>
              <a:gd name="connsiteY2" fmla="*/ 1106906 h 2767263"/>
              <a:gd name="connsiteX3" fmla="*/ 906404 w 2496771"/>
              <a:gd name="connsiteY3" fmla="*/ 1155032 h 2767263"/>
              <a:gd name="connsiteX4" fmla="*/ 689836 w 2496771"/>
              <a:gd name="connsiteY4" fmla="*/ 1130969 h 2767263"/>
              <a:gd name="connsiteX5" fmla="*/ 617647 w 2496771"/>
              <a:gd name="connsiteY5" fmla="*/ 1010653 h 2767263"/>
              <a:gd name="connsiteX6" fmla="*/ 449204 w 2496771"/>
              <a:gd name="connsiteY6" fmla="*/ 890337 h 2767263"/>
              <a:gd name="connsiteX7" fmla="*/ 160447 w 2496771"/>
              <a:gd name="connsiteY7" fmla="*/ 1058779 h 2767263"/>
              <a:gd name="connsiteX8" fmla="*/ 112320 w 2496771"/>
              <a:gd name="connsiteY8" fmla="*/ 1130969 h 2767263"/>
              <a:gd name="connsiteX9" fmla="*/ 64194 w 2496771"/>
              <a:gd name="connsiteY9" fmla="*/ 1203158 h 2767263"/>
              <a:gd name="connsiteX10" fmla="*/ 40131 w 2496771"/>
              <a:gd name="connsiteY10" fmla="*/ 1852863 h 2767263"/>
              <a:gd name="connsiteX11" fmla="*/ 112320 w 2496771"/>
              <a:gd name="connsiteY11" fmla="*/ 1997242 h 2767263"/>
              <a:gd name="connsiteX12" fmla="*/ 232636 w 2496771"/>
              <a:gd name="connsiteY12" fmla="*/ 2093495 h 2767263"/>
              <a:gd name="connsiteX13" fmla="*/ 737962 w 2496771"/>
              <a:gd name="connsiteY13" fmla="*/ 1997242 h 2767263"/>
              <a:gd name="connsiteX14" fmla="*/ 786089 w 2496771"/>
              <a:gd name="connsiteY14" fmla="*/ 1949116 h 2767263"/>
              <a:gd name="connsiteX15" fmla="*/ 834215 w 2496771"/>
              <a:gd name="connsiteY15" fmla="*/ 1804737 h 2767263"/>
              <a:gd name="connsiteX16" fmla="*/ 906404 w 2496771"/>
              <a:gd name="connsiteY16" fmla="*/ 1660358 h 2767263"/>
              <a:gd name="connsiteX17" fmla="*/ 954531 w 2496771"/>
              <a:gd name="connsiteY17" fmla="*/ 1612232 h 2767263"/>
              <a:gd name="connsiteX18" fmla="*/ 1122973 w 2496771"/>
              <a:gd name="connsiteY18" fmla="*/ 1636295 h 2767263"/>
              <a:gd name="connsiteX19" fmla="*/ 1147036 w 2496771"/>
              <a:gd name="connsiteY19" fmla="*/ 1708485 h 2767263"/>
              <a:gd name="connsiteX20" fmla="*/ 1171099 w 2496771"/>
              <a:gd name="connsiteY20" fmla="*/ 1852863 h 2767263"/>
              <a:gd name="connsiteX21" fmla="*/ 1147036 w 2496771"/>
              <a:gd name="connsiteY21" fmla="*/ 2069432 h 2767263"/>
              <a:gd name="connsiteX22" fmla="*/ 1026720 w 2496771"/>
              <a:gd name="connsiteY22" fmla="*/ 2213811 h 2767263"/>
              <a:gd name="connsiteX23" fmla="*/ 978594 w 2496771"/>
              <a:gd name="connsiteY23" fmla="*/ 2286000 h 2767263"/>
              <a:gd name="connsiteX24" fmla="*/ 954531 w 2496771"/>
              <a:gd name="connsiteY24" fmla="*/ 2358190 h 2767263"/>
              <a:gd name="connsiteX25" fmla="*/ 978594 w 2496771"/>
              <a:gd name="connsiteY25" fmla="*/ 2695074 h 2767263"/>
              <a:gd name="connsiteX26" fmla="*/ 1122973 w 2496771"/>
              <a:gd name="connsiteY26" fmla="*/ 2743200 h 2767263"/>
              <a:gd name="connsiteX27" fmla="*/ 1435794 w 2496771"/>
              <a:gd name="connsiteY27" fmla="*/ 2767263 h 2767263"/>
              <a:gd name="connsiteX28" fmla="*/ 1989247 w 2496771"/>
              <a:gd name="connsiteY28" fmla="*/ 2719137 h 2767263"/>
              <a:gd name="connsiteX29" fmla="*/ 2013310 w 2496771"/>
              <a:gd name="connsiteY29" fmla="*/ 2646948 h 2767263"/>
              <a:gd name="connsiteX30" fmla="*/ 1989247 w 2496771"/>
              <a:gd name="connsiteY30" fmla="*/ 2358190 h 2767263"/>
              <a:gd name="connsiteX31" fmla="*/ 1868931 w 2496771"/>
              <a:gd name="connsiteY31" fmla="*/ 2141621 h 2767263"/>
              <a:gd name="connsiteX32" fmla="*/ 1772678 w 2496771"/>
              <a:gd name="connsiteY32" fmla="*/ 2117558 h 2767263"/>
              <a:gd name="connsiteX33" fmla="*/ 1700489 w 2496771"/>
              <a:gd name="connsiteY33" fmla="*/ 2069432 h 2767263"/>
              <a:gd name="connsiteX34" fmla="*/ 1604236 w 2496771"/>
              <a:gd name="connsiteY34" fmla="*/ 1973179 h 2767263"/>
              <a:gd name="connsiteX35" fmla="*/ 1580173 w 2496771"/>
              <a:gd name="connsiteY35" fmla="*/ 1852863 h 2767263"/>
              <a:gd name="connsiteX36" fmla="*/ 1941120 w 2496771"/>
              <a:gd name="connsiteY36" fmla="*/ 1660358 h 2767263"/>
              <a:gd name="connsiteX37" fmla="*/ 2085499 w 2496771"/>
              <a:gd name="connsiteY37" fmla="*/ 1852863 h 2767263"/>
              <a:gd name="connsiteX38" fmla="*/ 2133625 w 2496771"/>
              <a:gd name="connsiteY38" fmla="*/ 1925053 h 2767263"/>
              <a:gd name="connsiteX39" fmla="*/ 2181752 w 2496771"/>
              <a:gd name="connsiteY39" fmla="*/ 1973179 h 2767263"/>
              <a:gd name="connsiteX40" fmla="*/ 2446447 w 2496771"/>
              <a:gd name="connsiteY40" fmla="*/ 1949116 h 2767263"/>
              <a:gd name="connsiteX41" fmla="*/ 2494573 w 2496771"/>
              <a:gd name="connsiteY41" fmla="*/ 1876927 h 2767263"/>
              <a:gd name="connsiteX42" fmla="*/ 2470510 w 2496771"/>
              <a:gd name="connsiteY42" fmla="*/ 1179095 h 2767263"/>
              <a:gd name="connsiteX43" fmla="*/ 2350194 w 2496771"/>
              <a:gd name="connsiteY43" fmla="*/ 986590 h 2767263"/>
              <a:gd name="connsiteX44" fmla="*/ 2133625 w 2496771"/>
              <a:gd name="connsiteY44" fmla="*/ 866274 h 2767263"/>
              <a:gd name="connsiteX45" fmla="*/ 1820804 w 2496771"/>
              <a:gd name="connsiteY45" fmla="*/ 890337 h 2767263"/>
              <a:gd name="connsiteX46" fmla="*/ 1748615 w 2496771"/>
              <a:gd name="connsiteY46" fmla="*/ 914400 h 2767263"/>
              <a:gd name="connsiteX47" fmla="*/ 1652362 w 2496771"/>
              <a:gd name="connsiteY47" fmla="*/ 1010653 h 2767263"/>
              <a:gd name="connsiteX48" fmla="*/ 1580173 w 2496771"/>
              <a:gd name="connsiteY48" fmla="*/ 1058779 h 2767263"/>
              <a:gd name="connsiteX49" fmla="*/ 1459857 w 2496771"/>
              <a:gd name="connsiteY49" fmla="*/ 1034716 h 2767263"/>
              <a:gd name="connsiteX50" fmla="*/ 1435794 w 2496771"/>
              <a:gd name="connsiteY50" fmla="*/ 962527 h 2767263"/>
              <a:gd name="connsiteX51" fmla="*/ 1411731 w 2496771"/>
              <a:gd name="connsiteY51" fmla="*/ 842211 h 2767263"/>
              <a:gd name="connsiteX52" fmla="*/ 1459857 w 2496771"/>
              <a:gd name="connsiteY52" fmla="*/ 385011 h 2767263"/>
              <a:gd name="connsiteX53" fmla="*/ 1507983 w 2496771"/>
              <a:gd name="connsiteY53" fmla="*/ 312821 h 2767263"/>
              <a:gd name="connsiteX54" fmla="*/ 1532047 w 2496771"/>
              <a:gd name="connsiteY54" fmla="*/ 240632 h 2767263"/>
              <a:gd name="connsiteX55" fmla="*/ 1580173 w 2496771"/>
              <a:gd name="connsiteY55" fmla="*/ 168442 h 276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96771" h="2767263">
                <a:moveTo>
                  <a:pt x="1074847" y="0"/>
                </a:moveTo>
                <a:cubicBezTo>
                  <a:pt x="1082868" y="248653"/>
                  <a:pt x="1104317" y="497235"/>
                  <a:pt x="1098910" y="745958"/>
                </a:cubicBezTo>
                <a:cubicBezTo>
                  <a:pt x="1096272" y="867310"/>
                  <a:pt x="1102467" y="997078"/>
                  <a:pt x="1050783" y="1106906"/>
                </a:cubicBezTo>
                <a:cubicBezTo>
                  <a:pt x="1029182" y="1152807"/>
                  <a:pt x="906404" y="1155032"/>
                  <a:pt x="906404" y="1155032"/>
                </a:cubicBezTo>
                <a:cubicBezTo>
                  <a:pt x="834215" y="1147011"/>
                  <a:pt x="759910" y="1150080"/>
                  <a:pt x="689836" y="1130969"/>
                </a:cubicBezTo>
                <a:cubicBezTo>
                  <a:pt x="626739" y="1113761"/>
                  <a:pt x="645570" y="1049745"/>
                  <a:pt x="617647" y="1010653"/>
                </a:cubicBezTo>
                <a:cubicBezTo>
                  <a:pt x="546279" y="910738"/>
                  <a:pt x="540502" y="920769"/>
                  <a:pt x="449204" y="890337"/>
                </a:cubicBezTo>
                <a:cubicBezTo>
                  <a:pt x="199304" y="921574"/>
                  <a:pt x="292571" y="860593"/>
                  <a:pt x="160447" y="1058779"/>
                </a:cubicBezTo>
                <a:lnTo>
                  <a:pt x="112320" y="1130969"/>
                </a:lnTo>
                <a:lnTo>
                  <a:pt x="64194" y="1203158"/>
                </a:lnTo>
                <a:cubicBezTo>
                  <a:pt x="-32479" y="1493180"/>
                  <a:pt x="-2230" y="1344522"/>
                  <a:pt x="40131" y="1852863"/>
                </a:cubicBezTo>
                <a:cubicBezTo>
                  <a:pt x="44268" y="1902513"/>
                  <a:pt x="83269" y="1960929"/>
                  <a:pt x="112320" y="1997242"/>
                </a:cubicBezTo>
                <a:cubicBezTo>
                  <a:pt x="151507" y="2046225"/>
                  <a:pt x="179034" y="2057760"/>
                  <a:pt x="232636" y="2093495"/>
                </a:cubicBezTo>
                <a:cubicBezTo>
                  <a:pt x="865023" y="2060212"/>
                  <a:pt x="577458" y="2197872"/>
                  <a:pt x="737962" y="1997242"/>
                </a:cubicBezTo>
                <a:cubicBezTo>
                  <a:pt x="752135" y="1979526"/>
                  <a:pt x="770047" y="1965158"/>
                  <a:pt x="786089" y="1949116"/>
                </a:cubicBezTo>
                <a:lnTo>
                  <a:pt x="834215" y="1804737"/>
                </a:lnTo>
                <a:cubicBezTo>
                  <a:pt x="859630" y="1728492"/>
                  <a:pt x="853095" y="1726995"/>
                  <a:pt x="906404" y="1660358"/>
                </a:cubicBezTo>
                <a:cubicBezTo>
                  <a:pt x="920577" y="1642642"/>
                  <a:pt x="938489" y="1628274"/>
                  <a:pt x="954531" y="1612232"/>
                </a:cubicBezTo>
                <a:cubicBezTo>
                  <a:pt x="1010678" y="1620253"/>
                  <a:pt x="1072243" y="1610930"/>
                  <a:pt x="1122973" y="1636295"/>
                </a:cubicBezTo>
                <a:cubicBezTo>
                  <a:pt x="1145660" y="1647639"/>
                  <a:pt x="1141534" y="1683724"/>
                  <a:pt x="1147036" y="1708485"/>
                </a:cubicBezTo>
                <a:cubicBezTo>
                  <a:pt x="1157620" y="1756113"/>
                  <a:pt x="1163078" y="1804737"/>
                  <a:pt x="1171099" y="1852863"/>
                </a:cubicBezTo>
                <a:cubicBezTo>
                  <a:pt x="1163078" y="1925053"/>
                  <a:pt x="1168396" y="2000010"/>
                  <a:pt x="1147036" y="2069432"/>
                </a:cubicBezTo>
                <a:cubicBezTo>
                  <a:pt x="1126559" y="2135984"/>
                  <a:pt x="1066253" y="2164395"/>
                  <a:pt x="1026720" y="2213811"/>
                </a:cubicBezTo>
                <a:cubicBezTo>
                  <a:pt x="1008654" y="2236394"/>
                  <a:pt x="994636" y="2261937"/>
                  <a:pt x="978594" y="2286000"/>
                </a:cubicBezTo>
                <a:cubicBezTo>
                  <a:pt x="970573" y="2310063"/>
                  <a:pt x="954531" y="2332825"/>
                  <a:pt x="954531" y="2358190"/>
                </a:cubicBezTo>
                <a:cubicBezTo>
                  <a:pt x="954531" y="2470771"/>
                  <a:pt x="933469" y="2591932"/>
                  <a:pt x="978594" y="2695074"/>
                </a:cubicBezTo>
                <a:cubicBezTo>
                  <a:pt x="998927" y="2741550"/>
                  <a:pt x="1072393" y="2739309"/>
                  <a:pt x="1122973" y="2743200"/>
                </a:cubicBezTo>
                <a:lnTo>
                  <a:pt x="1435794" y="2767263"/>
                </a:lnTo>
                <a:cubicBezTo>
                  <a:pt x="1620278" y="2751221"/>
                  <a:pt x="1807959" y="2756905"/>
                  <a:pt x="1989247" y="2719137"/>
                </a:cubicBezTo>
                <a:cubicBezTo>
                  <a:pt x="2014078" y="2713964"/>
                  <a:pt x="2013310" y="2672313"/>
                  <a:pt x="2013310" y="2646948"/>
                </a:cubicBezTo>
                <a:cubicBezTo>
                  <a:pt x="2013310" y="2550362"/>
                  <a:pt x="2002012" y="2453929"/>
                  <a:pt x="1989247" y="2358190"/>
                </a:cubicBezTo>
                <a:cubicBezTo>
                  <a:pt x="1981523" y="2300261"/>
                  <a:pt x="1900282" y="2149459"/>
                  <a:pt x="1868931" y="2141621"/>
                </a:cubicBezTo>
                <a:lnTo>
                  <a:pt x="1772678" y="2117558"/>
                </a:lnTo>
                <a:cubicBezTo>
                  <a:pt x="1748615" y="2101516"/>
                  <a:pt x="1722447" y="2088253"/>
                  <a:pt x="1700489" y="2069432"/>
                </a:cubicBezTo>
                <a:cubicBezTo>
                  <a:pt x="1666038" y="2039903"/>
                  <a:pt x="1604236" y="1973179"/>
                  <a:pt x="1604236" y="1973179"/>
                </a:cubicBezTo>
                <a:cubicBezTo>
                  <a:pt x="1596215" y="1933074"/>
                  <a:pt x="1580173" y="1893763"/>
                  <a:pt x="1580173" y="1852863"/>
                </a:cubicBezTo>
                <a:cubicBezTo>
                  <a:pt x="1580173" y="1521796"/>
                  <a:pt x="1588354" y="1635161"/>
                  <a:pt x="1941120" y="1660358"/>
                </a:cubicBezTo>
                <a:cubicBezTo>
                  <a:pt x="2030146" y="1749384"/>
                  <a:pt x="1976664" y="1689610"/>
                  <a:pt x="2085499" y="1852863"/>
                </a:cubicBezTo>
                <a:cubicBezTo>
                  <a:pt x="2101541" y="1876926"/>
                  <a:pt x="2113175" y="1904603"/>
                  <a:pt x="2133625" y="1925053"/>
                </a:cubicBezTo>
                <a:lnTo>
                  <a:pt x="2181752" y="1973179"/>
                </a:lnTo>
                <a:cubicBezTo>
                  <a:pt x="2269984" y="1965158"/>
                  <a:pt x="2361769" y="1975171"/>
                  <a:pt x="2446447" y="1949116"/>
                </a:cubicBezTo>
                <a:cubicBezTo>
                  <a:pt x="2474088" y="1940611"/>
                  <a:pt x="2493670" y="1905833"/>
                  <a:pt x="2494573" y="1876927"/>
                </a:cubicBezTo>
                <a:cubicBezTo>
                  <a:pt x="2501843" y="1644292"/>
                  <a:pt x="2490387" y="1410994"/>
                  <a:pt x="2470510" y="1179095"/>
                </a:cubicBezTo>
                <a:cubicBezTo>
                  <a:pt x="2455620" y="1005385"/>
                  <a:pt x="2440431" y="1063936"/>
                  <a:pt x="2350194" y="986590"/>
                </a:cubicBezTo>
                <a:cubicBezTo>
                  <a:pt x="2197809" y="855974"/>
                  <a:pt x="2322962" y="904141"/>
                  <a:pt x="2133625" y="866274"/>
                </a:cubicBezTo>
                <a:cubicBezTo>
                  <a:pt x="2029351" y="874295"/>
                  <a:pt x="1924578" y="877365"/>
                  <a:pt x="1820804" y="890337"/>
                </a:cubicBezTo>
                <a:cubicBezTo>
                  <a:pt x="1795635" y="893483"/>
                  <a:pt x="1769255" y="899657"/>
                  <a:pt x="1748615" y="914400"/>
                </a:cubicBezTo>
                <a:cubicBezTo>
                  <a:pt x="1711693" y="940773"/>
                  <a:pt x="1690116" y="985484"/>
                  <a:pt x="1652362" y="1010653"/>
                </a:cubicBezTo>
                <a:lnTo>
                  <a:pt x="1580173" y="1058779"/>
                </a:lnTo>
                <a:cubicBezTo>
                  <a:pt x="1540068" y="1050758"/>
                  <a:pt x="1493888" y="1057403"/>
                  <a:pt x="1459857" y="1034716"/>
                </a:cubicBezTo>
                <a:cubicBezTo>
                  <a:pt x="1438752" y="1020646"/>
                  <a:pt x="1441946" y="987134"/>
                  <a:pt x="1435794" y="962527"/>
                </a:cubicBezTo>
                <a:cubicBezTo>
                  <a:pt x="1425874" y="922849"/>
                  <a:pt x="1419752" y="882316"/>
                  <a:pt x="1411731" y="842211"/>
                </a:cubicBezTo>
                <a:cubicBezTo>
                  <a:pt x="1413939" y="806887"/>
                  <a:pt x="1399754" y="505217"/>
                  <a:pt x="1459857" y="385011"/>
                </a:cubicBezTo>
                <a:cubicBezTo>
                  <a:pt x="1472791" y="359144"/>
                  <a:pt x="1495049" y="338688"/>
                  <a:pt x="1507983" y="312821"/>
                </a:cubicBezTo>
                <a:cubicBezTo>
                  <a:pt x="1519327" y="290134"/>
                  <a:pt x="1520703" y="263319"/>
                  <a:pt x="1532047" y="240632"/>
                </a:cubicBezTo>
                <a:cubicBezTo>
                  <a:pt x="1544981" y="214765"/>
                  <a:pt x="1580173" y="168442"/>
                  <a:pt x="1580173" y="168442"/>
                </a:cubicBezTo>
              </a:path>
            </a:pathLst>
          </a:cu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5" name="Oval 14"/>
          <p:cNvSpPr/>
          <p:nvPr/>
        </p:nvSpPr>
        <p:spPr>
          <a:xfrm>
            <a:off x="5435600" y="152400"/>
            <a:ext cx="1154113" cy="1081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800" dirty="0" err="1"/>
              <a:t>lys</a:t>
            </a:r>
            <a:endParaRPr lang="en-CA" sz="2800" dirty="0"/>
          </a:p>
        </p:txBody>
      </p:sp>
      <p:sp>
        <p:nvSpPr>
          <p:cNvPr id="8" name="TextBox 7"/>
          <p:cNvSpPr txBox="1"/>
          <p:nvPr/>
        </p:nvSpPr>
        <p:spPr>
          <a:xfrm>
            <a:off x="5106988" y="3729038"/>
            <a:ext cx="904875" cy="523875"/>
          </a:xfrm>
          <a:prstGeom prst="rect">
            <a:avLst/>
          </a:prstGeom>
          <a:noFill/>
        </p:spPr>
        <p:txBody>
          <a:bodyPr wrap="none">
            <a:spAutoFit/>
          </a:bodyPr>
          <a:lstStyle/>
          <a:p>
            <a:pPr fontAlgn="auto">
              <a:spcBef>
                <a:spcPts val="0"/>
              </a:spcBef>
              <a:spcAft>
                <a:spcPts val="0"/>
              </a:spcAft>
              <a:defRPr/>
            </a:pPr>
            <a:r>
              <a:rPr lang="en-CA" sz="2800" dirty="0">
                <a:solidFill>
                  <a:schemeClr val="accent3"/>
                </a:solidFill>
                <a:latin typeface="+mn-lt"/>
                <a:ea typeface="+mn-ea"/>
              </a:rPr>
              <a:t>UUU</a:t>
            </a:r>
          </a:p>
        </p:txBody>
      </p:sp>
      <p:sp>
        <p:nvSpPr>
          <p:cNvPr id="85003" name="TextBox 8"/>
          <p:cNvSpPr txBox="1">
            <a:spLocks noChangeArrowheads="1"/>
          </p:cNvSpPr>
          <p:nvPr/>
        </p:nvSpPr>
        <p:spPr bwMode="auto">
          <a:xfrm>
            <a:off x="5795963" y="4797425"/>
            <a:ext cx="3178175" cy="1816100"/>
          </a:xfrm>
          <a:prstGeom prst="rect">
            <a:avLst/>
          </a:prstGeom>
          <a:noFill/>
          <a:ln w="9525">
            <a:noFill/>
            <a:miter lim="800000"/>
            <a:headEnd/>
            <a:tailEnd/>
          </a:ln>
        </p:spPr>
        <p:txBody>
          <a:bodyPr>
            <a:spAutoFit/>
          </a:bodyPr>
          <a:lstStyle/>
          <a:p>
            <a:r>
              <a:rPr lang="en-CA" sz="2800"/>
              <a:t>Another tRNA binds to the A site where the next codon is located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924675"/>
          </a:xfrm>
          <a:prstGeom prst="rect">
            <a:avLst/>
          </a:prstGeom>
        </p:spPr>
        <p:txBody>
          <a:bodyPr>
            <a:spAutoFit/>
          </a:bodyPr>
          <a:lstStyle/>
          <a:p>
            <a:pPr marL="342900" indent="-342900" fontAlgn="auto">
              <a:spcBef>
                <a:spcPts val="0"/>
              </a:spcBef>
              <a:spcAft>
                <a:spcPts val="0"/>
              </a:spcAft>
              <a:buFontTx/>
              <a:buAutoNum type="arabicPeriod"/>
              <a:defRPr/>
            </a:pPr>
            <a:r>
              <a:rPr lang="en-US" sz="2400" b="1" u="sng" dirty="0">
                <a:solidFill>
                  <a:srgbClr val="FFC000"/>
                </a:solidFill>
                <a:latin typeface="+mn-lt"/>
                <a:ea typeface="+mn-ea"/>
              </a:rPr>
              <a:t>INITIATION</a:t>
            </a:r>
            <a:r>
              <a:rPr lang="en-US" sz="2400" dirty="0">
                <a:latin typeface="+mn-lt"/>
                <a:ea typeface="+mn-ea"/>
              </a:rPr>
              <a:t>:  the mRNA, with its </a:t>
            </a:r>
            <a:r>
              <a:rPr lang="en-US" sz="2400" b="1" dirty="0">
                <a:latin typeface="+mn-lt"/>
                <a:ea typeface="+mn-ea"/>
              </a:rPr>
              <a:t>START CODON (AUG)</a:t>
            </a:r>
            <a:r>
              <a:rPr lang="en-US" sz="2400" dirty="0">
                <a:latin typeface="+mn-lt"/>
                <a:ea typeface="+mn-ea"/>
              </a:rPr>
              <a:t> attaches to the "R" site of the ribosome.</a:t>
            </a:r>
          </a:p>
          <a:p>
            <a:pPr marL="342900" indent="-342900" fontAlgn="auto">
              <a:spcBef>
                <a:spcPts val="0"/>
              </a:spcBef>
              <a:spcAft>
                <a:spcPts val="0"/>
              </a:spcAft>
              <a:buFontTx/>
              <a:buAutoNum type="arabicPeriod"/>
              <a:defRPr/>
            </a:pPr>
            <a:endParaRPr lang="en-CA" sz="2400" dirty="0">
              <a:latin typeface="+mn-lt"/>
              <a:ea typeface="+mn-ea"/>
            </a:endParaRPr>
          </a:p>
          <a:p>
            <a:pPr marL="342900" indent="-342900" fontAlgn="auto">
              <a:spcBef>
                <a:spcPts val="0"/>
              </a:spcBef>
              <a:spcAft>
                <a:spcPts val="0"/>
              </a:spcAft>
              <a:buFont typeface="Arial" pitchFamily="34" charset="0"/>
              <a:buChar char="•"/>
              <a:defRPr/>
            </a:pPr>
            <a:r>
              <a:rPr lang="en-US" sz="2400" dirty="0">
                <a:latin typeface="+mn-lt"/>
                <a:ea typeface="+mn-ea"/>
              </a:rPr>
              <a:t>The </a:t>
            </a:r>
            <a:r>
              <a:rPr lang="en-US" sz="2400" b="1" u="sng" dirty="0">
                <a:latin typeface="+mn-lt"/>
                <a:ea typeface="+mn-ea"/>
              </a:rPr>
              <a:t>AUG</a:t>
            </a:r>
            <a:r>
              <a:rPr lang="en-US" sz="2400" dirty="0">
                <a:latin typeface="+mn-lt"/>
                <a:ea typeface="+mn-ea"/>
              </a:rPr>
              <a:t> codon </a:t>
            </a:r>
            <a:r>
              <a:rPr lang="en-US" sz="2400" b="1" dirty="0">
                <a:latin typeface="+mn-lt"/>
                <a:ea typeface="+mn-ea"/>
              </a:rPr>
              <a:t>always </a:t>
            </a:r>
            <a:r>
              <a:rPr lang="en-US" sz="2400" b="1" dirty="0">
                <a:solidFill>
                  <a:srgbClr val="FFC000"/>
                </a:solidFill>
                <a:latin typeface="+mn-lt"/>
                <a:ea typeface="+mn-ea"/>
              </a:rPr>
              <a:t>initiates</a:t>
            </a:r>
            <a:r>
              <a:rPr lang="en-US" sz="2400" b="1" dirty="0">
                <a:latin typeface="+mn-lt"/>
                <a:ea typeface="+mn-ea"/>
              </a:rPr>
              <a:t> translation</a:t>
            </a:r>
            <a:r>
              <a:rPr lang="en-US" sz="2400" dirty="0">
                <a:latin typeface="+mn-lt"/>
                <a:ea typeface="+mn-ea"/>
              </a:rPr>
              <a:t> and codes for the amino acid </a:t>
            </a:r>
            <a:r>
              <a:rPr lang="en-US" sz="2400" b="1" u="sng" dirty="0">
                <a:latin typeface="+mn-lt"/>
                <a:ea typeface="+mn-ea"/>
              </a:rPr>
              <a:t>methionine</a:t>
            </a:r>
            <a:r>
              <a:rPr lang="en-US" sz="2400" dirty="0">
                <a:latin typeface="+mn-lt"/>
                <a:ea typeface="+mn-ea"/>
              </a:rPr>
              <a:t>.</a:t>
            </a:r>
          </a:p>
          <a:p>
            <a:pPr marL="285750" indent="-285750" fontAlgn="auto">
              <a:spcBef>
                <a:spcPts val="0"/>
              </a:spcBef>
              <a:spcAft>
                <a:spcPts val="0"/>
              </a:spcAft>
              <a:buFont typeface="Arial" pitchFamily="34" charset="0"/>
              <a:buChar char="•"/>
              <a:defRPr/>
            </a:pPr>
            <a:endParaRPr lang="en-US" sz="2400" dirty="0">
              <a:latin typeface="+mn-lt"/>
              <a:ea typeface="+mn-ea"/>
            </a:endParaRPr>
          </a:p>
          <a:p>
            <a:pPr marL="342900" indent="-342900" fontAlgn="auto">
              <a:spcBef>
                <a:spcPts val="0"/>
              </a:spcBef>
              <a:spcAft>
                <a:spcPts val="0"/>
              </a:spcAft>
              <a:buFont typeface="Arial" pitchFamily="34" charset="0"/>
              <a:buChar char="•"/>
              <a:defRPr/>
            </a:pPr>
            <a:r>
              <a:rPr lang="en-US" sz="2400" b="1" u="sng" dirty="0" err="1">
                <a:latin typeface="+mn-lt"/>
                <a:ea typeface="+mn-ea"/>
              </a:rPr>
              <a:t>tRNA</a:t>
            </a:r>
            <a:r>
              <a:rPr lang="en-US" sz="2400" dirty="0">
                <a:latin typeface="+mn-lt"/>
                <a:ea typeface="+mn-ea"/>
              </a:rPr>
              <a:t> binds to the </a:t>
            </a:r>
            <a:r>
              <a:rPr lang="en-US" sz="2400" b="1" u="sng" dirty="0">
                <a:latin typeface="+mn-lt"/>
                <a:ea typeface="+mn-ea"/>
              </a:rPr>
              <a:t>start codon</a:t>
            </a:r>
            <a:r>
              <a:rPr lang="en-US" sz="2400" dirty="0">
                <a:latin typeface="+mn-lt"/>
                <a:ea typeface="+mn-ea"/>
              </a:rPr>
              <a:t> of mRNA.  The </a:t>
            </a:r>
            <a:r>
              <a:rPr lang="en-US" sz="2400" dirty="0" err="1">
                <a:latin typeface="+mn-lt"/>
                <a:ea typeface="+mn-ea"/>
              </a:rPr>
              <a:t>tRNA</a:t>
            </a:r>
            <a:r>
              <a:rPr lang="en-US" sz="2400" dirty="0">
                <a:latin typeface="+mn-lt"/>
                <a:ea typeface="+mn-ea"/>
              </a:rPr>
              <a:t> has a </a:t>
            </a:r>
            <a:r>
              <a:rPr lang="en-US" sz="2400" b="1" dirty="0">
                <a:latin typeface="+mn-lt"/>
                <a:ea typeface="+mn-ea"/>
              </a:rPr>
              <a:t>binding site of 3 bases</a:t>
            </a:r>
            <a:r>
              <a:rPr lang="en-US" sz="2400" dirty="0">
                <a:latin typeface="+mn-lt"/>
                <a:ea typeface="+mn-ea"/>
              </a:rPr>
              <a:t> called an </a:t>
            </a:r>
            <a:r>
              <a:rPr lang="en-US" sz="2400" b="1" u="sng" dirty="0">
                <a:latin typeface="+mn-lt"/>
                <a:ea typeface="+mn-ea"/>
              </a:rPr>
              <a:t>ANTICODON</a:t>
            </a:r>
            <a:r>
              <a:rPr lang="en-US" sz="2400" dirty="0">
                <a:latin typeface="+mn-lt"/>
                <a:ea typeface="+mn-ea"/>
              </a:rPr>
              <a:t> that is </a:t>
            </a:r>
            <a:r>
              <a:rPr lang="en-US" sz="2400" b="1" u="sng" dirty="0">
                <a:latin typeface="+mn-lt"/>
                <a:ea typeface="+mn-ea"/>
              </a:rPr>
              <a:t>complementary</a:t>
            </a:r>
            <a:r>
              <a:rPr lang="en-US" sz="2400" dirty="0">
                <a:latin typeface="+mn-lt"/>
                <a:ea typeface="+mn-ea"/>
              </a:rPr>
              <a:t> to the mRNA codon.  Therefore, the codon of mRNA of AUG is "read" by a </a:t>
            </a:r>
            <a:r>
              <a:rPr lang="en-US" sz="2400" dirty="0" err="1">
                <a:latin typeface="+mn-lt"/>
                <a:ea typeface="+mn-ea"/>
              </a:rPr>
              <a:t>tRNA</a:t>
            </a:r>
            <a:r>
              <a:rPr lang="en-US" sz="2400" dirty="0">
                <a:latin typeface="+mn-lt"/>
                <a:ea typeface="+mn-ea"/>
              </a:rPr>
              <a:t> that has a </a:t>
            </a:r>
            <a:r>
              <a:rPr lang="en-US" sz="2400" b="1" dirty="0">
                <a:latin typeface="+mn-lt"/>
                <a:ea typeface="+mn-ea"/>
              </a:rPr>
              <a:t>UAC</a:t>
            </a:r>
            <a:r>
              <a:rPr lang="en-US" sz="2400" dirty="0">
                <a:latin typeface="+mn-lt"/>
                <a:ea typeface="+mn-ea"/>
              </a:rPr>
              <a:t> </a:t>
            </a:r>
            <a:r>
              <a:rPr lang="en-US" sz="2400" b="1" dirty="0">
                <a:latin typeface="+mn-lt"/>
                <a:ea typeface="+mn-ea"/>
              </a:rPr>
              <a:t>anticodon</a:t>
            </a:r>
            <a:r>
              <a:rPr lang="en-US" sz="2400" dirty="0">
                <a:latin typeface="+mn-lt"/>
                <a:ea typeface="+mn-ea"/>
              </a:rPr>
              <a:t>.  The </a:t>
            </a:r>
            <a:r>
              <a:rPr lang="en-US" sz="2400" dirty="0" err="1">
                <a:latin typeface="+mn-lt"/>
                <a:ea typeface="+mn-ea"/>
              </a:rPr>
              <a:t>tRNA</a:t>
            </a:r>
            <a:r>
              <a:rPr lang="en-US" sz="2400" dirty="0">
                <a:latin typeface="+mn-lt"/>
                <a:ea typeface="+mn-ea"/>
              </a:rPr>
              <a:t> that has this anticodon carries, at it's tail, the amino acid </a:t>
            </a:r>
            <a:r>
              <a:rPr lang="en-US" sz="2400" b="1" dirty="0">
                <a:latin typeface="+mn-lt"/>
                <a:ea typeface="+mn-ea"/>
              </a:rPr>
              <a:t>methionine</a:t>
            </a:r>
            <a:r>
              <a:rPr lang="en-US" sz="2400" dirty="0">
                <a:latin typeface="+mn-lt"/>
                <a:ea typeface="+mn-ea"/>
              </a:rPr>
              <a:t>.</a:t>
            </a:r>
          </a:p>
          <a:p>
            <a:pPr fontAlgn="auto">
              <a:spcBef>
                <a:spcPts val="0"/>
              </a:spcBef>
              <a:spcAft>
                <a:spcPts val="0"/>
              </a:spcAft>
              <a:defRPr/>
            </a:pPr>
            <a:endParaRPr lang="en-CA" sz="2400" dirty="0">
              <a:latin typeface="+mn-lt"/>
              <a:ea typeface="+mn-ea"/>
            </a:endParaRPr>
          </a:p>
          <a:p>
            <a:pPr marL="285750" indent="-285750" fontAlgn="auto">
              <a:spcBef>
                <a:spcPts val="0"/>
              </a:spcBef>
              <a:spcAft>
                <a:spcPts val="0"/>
              </a:spcAft>
              <a:buFont typeface="Arial" pitchFamily="34" charset="0"/>
              <a:buChar char="•"/>
              <a:defRPr/>
            </a:pPr>
            <a:r>
              <a:rPr lang="en-US" sz="2400" dirty="0">
                <a:latin typeface="+mn-lt"/>
                <a:ea typeface="+mn-ea"/>
              </a:rPr>
              <a:t>This </a:t>
            </a:r>
            <a:r>
              <a:rPr lang="en-US" sz="2400" b="1" dirty="0" err="1">
                <a:latin typeface="+mn-lt"/>
                <a:ea typeface="+mn-ea"/>
              </a:rPr>
              <a:t>methionyl-tRNA</a:t>
            </a:r>
            <a:r>
              <a:rPr lang="en-US" sz="2400" dirty="0">
                <a:latin typeface="+mn-lt"/>
                <a:ea typeface="+mn-ea"/>
              </a:rPr>
              <a:t> is in the </a:t>
            </a:r>
            <a:r>
              <a:rPr lang="en-US" sz="2400" b="1" u="sng" dirty="0">
                <a:latin typeface="+mn-lt"/>
                <a:ea typeface="+mn-ea"/>
              </a:rPr>
              <a:t>P</a:t>
            </a:r>
            <a:r>
              <a:rPr lang="en-US" sz="2400" dirty="0">
                <a:latin typeface="+mn-lt"/>
                <a:ea typeface="+mn-ea"/>
              </a:rPr>
              <a:t> site of the ribosome.  The </a:t>
            </a:r>
            <a:r>
              <a:rPr lang="en-US" sz="2400" b="1" u="sng" dirty="0">
                <a:latin typeface="+mn-lt"/>
                <a:ea typeface="+mn-ea"/>
              </a:rPr>
              <a:t>A</a:t>
            </a:r>
            <a:r>
              <a:rPr lang="en-US" sz="2400" dirty="0">
                <a:latin typeface="+mn-lt"/>
                <a:ea typeface="+mn-ea"/>
              </a:rPr>
              <a:t> site next to it is </a:t>
            </a:r>
            <a:r>
              <a:rPr lang="en-US" sz="2400" b="1" dirty="0">
                <a:latin typeface="+mn-lt"/>
                <a:ea typeface="+mn-ea"/>
              </a:rPr>
              <a:t>available</a:t>
            </a:r>
            <a:r>
              <a:rPr lang="en-US" sz="2400" dirty="0">
                <a:latin typeface="+mn-lt"/>
                <a:ea typeface="+mn-ea"/>
              </a:rPr>
              <a:t> to the    </a:t>
            </a:r>
            <a:r>
              <a:rPr lang="en-US" sz="2400" dirty="0" err="1">
                <a:latin typeface="+mn-lt"/>
                <a:ea typeface="+mn-ea"/>
              </a:rPr>
              <a:t>tRNA</a:t>
            </a:r>
            <a:r>
              <a:rPr lang="en-US" sz="2400" dirty="0">
                <a:latin typeface="+mn-lt"/>
                <a:ea typeface="+mn-ea"/>
              </a:rPr>
              <a:t> bearing the next amino acid.</a:t>
            </a:r>
            <a:endParaRPr lang="en-CA" sz="2400" dirty="0">
              <a:latin typeface="+mn-lt"/>
              <a:ea typeface="+mn-ea"/>
            </a:endParaRPr>
          </a:p>
          <a:p>
            <a:pPr fontAlgn="auto">
              <a:spcBef>
                <a:spcPts val="0"/>
              </a:spcBef>
              <a:spcAft>
                <a:spcPts val="0"/>
              </a:spcAft>
              <a:defRPr/>
            </a:pPr>
            <a:endParaRPr lang="en-US" sz="2400" dirty="0">
              <a:latin typeface="+mn-lt"/>
              <a:ea typeface="+mn-ea"/>
            </a:endParaRPr>
          </a:p>
          <a:p>
            <a:pPr fontAlgn="auto">
              <a:spcBef>
                <a:spcPts val="0"/>
              </a:spcBef>
              <a:spcAft>
                <a:spcPts val="0"/>
              </a:spcAft>
              <a:defRPr/>
            </a:pPr>
            <a:r>
              <a:rPr lang="en-US" sz="2400" dirty="0">
                <a:latin typeface="+mn-lt"/>
                <a:ea typeface="+mn-ea"/>
              </a:rPr>
              <a:t>There is a specific </a:t>
            </a:r>
            <a:r>
              <a:rPr lang="en-US" sz="2400" dirty="0" err="1">
                <a:latin typeface="+mn-lt"/>
                <a:ea typeface="+mn-ea"/>
              </a:rPr>
              <a:t>tRNA</a:t>
            </a:r>
            <a:r>
              <a:rPr lang="en-US" sz="2400" dirty="0">
                <a:latin typeface="+mn-lt"/>
                <a:ea typeface="+mn-ea"/>
              </a:rPr>
              <a:t> for each mRNA codon that codes for an amino acid.</a:t>
            </a:r>
          </a:p>
          <a:p>
            <a:pPr fontAlgn="auto">
              <a:spcBef>
                <a:spcPts val="0"/>
              </a:spcBef>
              <a:spcAft>
                <a:spcPts val="0"/>
              </a:spcAft>
              <a:defRPr/>
            </a:pPr>
            <a:endParaRPr lang="en-CA" dirty="0">
              <a:latin typeface="+mn-lt"/>
              <a:ea typeface="+mn-ea"/>
            </a:endParaRPr>
          </a:p>
          <a:p>
            <a:pPr marL="342900" indent="-342900" fontAlgn="auto">
              <a:spcBef>
                <a:spcPts val="0"/>
              </a:spcBef>
              <a:spcAft>
                <a:spcPts val="0"/>
              </a:spcAft>
              <a:buFontTx/>
              <a:buAutoNum type="alphaLcPeriod"/>
              <a:defRPr/>
            </a:pPr>
            <a:endParaRPr lang="en-CA" dirty="0">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96925" y="1203325"/>
            <a:ext cx="7559675" cy="412273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cxnSp>
        <p:nvCxnSpPr>
          <p:cNvPr id="6" name="Straight Connector 5"/>
          <p:cNvCxnSpPr/>
          <p:nvPr/>
        </p:nvCxnSpPr>
        <p:spPr>
          <a:xfrm>
            <a:off x="912813" y="4881563"/>
            <a:ext cx="80645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87043" name="TextBox 10"/>
          <p:cNvSpPr txBox="1">
            <a:spLocks noChangeArrowheads="1"/>
          </p:cNvSpPr>
          <p:nvPr/>
        </p:nvSpPr>
        <p:spPr bwMode="auto">
          <a:xfrm>
            <a:off x="2641600" y="4833938"/>
            <a:ext cx="3868738" cy="523875"/>
          </a:xfrm>
          <a:prstGeom prst="rect">
            <a:avLst/>
          </a:prstGeom>
          <a:noFill/>
          <a:ln w="9525">
            <a:noFill/>
            <a:miter lim="800000"/>
            <a:headEnd/>
            <a:tailEnd/>
          </a:ln>
        </p:spPr>
        <p:txBody>
          <a:bodyPr wrap="none">
            <a:spAutoFit/>
          </a:bodyPr>
          <a:lstStyle/>
          <a:p>
            <a:r>
              <a:rPr lang="en-CA" sz="2800">
                <a:solidFill>
                  <a:srgbClr val="FF0000"/>
                </a:solidFill>
              </a:rPr>
              <a:t>AUG                         AAA       </a:t>
            </a:r>
          </a:p>
        </p:txBody>
      </p:sp>
      <p:sp>
        <p:nvSpPr>
          <p:cNvPr id="13" name="Rounded Rectangle 12"/>
          <p:cNvSpPr/>
          <p:nvPr/>
        </p:nvSpPr>
        <p:spPr>
          <a:xfrm>
            <a:off x="920750" y="5357813"/>
            <a:ext cx="4587875" cy="1411287"/>
          </a:xfrm>
          <a:prstGeom prst="roundRect">
            <a:avLst/>
          </a:prstGeom>
          <a:solidFill>
            <a:srgbClr val="00B0F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 name="Oval 2"/>
          <p:cNvSpPr/>
          <p:nvPr/>
        </p:nvSpPr>
        <p:spPr>
          <a:xfrm>
            <a:off x="2892425" y="1052513"/>
            <a:ext cx="1154113" cy="10810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800" dirty="0"/>
              <a:t>met</a:t>
            </a:r>
          </a:p>
        </p:txBody>
      </p:sp>
      <p:sp>
        <p:nvSpPr>
          <p:cNvPr id="4" name="Freeform 3"/>
          <p:cNvSpPr/>
          <p:nvPr/>
        </p:nvSpPr>
        <p:spPr>
          <a:xfrm>
            <a:off x="1604963" y="1773238"/>
            <a:ext cx="2495550" cy="2767012"/>
          </a:xfrm>
          <a:custGeom>
            <a:avLst/>
            <a:gdLst>
              <a:gd name="connsiteX0" fmla="*/ 1074847 w 2496771"/>
              <a:gd name="connsiteY0" fmla="*/ 0 h 2767263"/>
              <a:gd name="connsiteX1" fmla="*/ 1098910 w 2496771"/>
              <a:gd name="connsiteY1" fmla="*/ 745958 h 2767263"/>
              <a:gd name="connsiteX2" fmla="*/ 1050783 w 2496771"/>
              <a:gd name="connsiteY2" fmla="*/ 1106906 h 2767263"/>
              <a:gd name="connsiteX3" fmla="*/ 906404 w 2496771"/>
              <a:gd name="connsiteY3" fmla="*/ 1155032 h 2767263"/>
              <a:gd name="connsiteX4" fmla="*/ 689836 w 2496771"/>
              <a:gd name="connsiteY4" fmla="*/ 1130969 h 2767263"/>
              <a:gd name="connsiteX5" fmla="*/ 617647 w 2496771"/>
              <a:gd name="connsiteY5" fmla="*/ 1010653 h 2767263"/>
              <a:gd name="connsiteX6" fmla="*/ 449204 w 2496771"/>
              <a:gd name="connsiteY6" fmla="*/ 890337 h 2767263"/>
              <a:gd name="connsiteX7" fmla="*/ 160447 w 2496771"/>
              <a:gd name="connsiteY7" fmla="*/ 1058779 h 2767263"/>
              <a:gd name="connsiteX8" fmla="*/ 112320 w 2496771"/>
              <a:gd name="connsiteY8" fmla="*/ 1130969 h 2767263"/>
              <a:gd name="connsiteX9" fmla="*/ 64194 w 2496771"/>
              <a:gd name="connsiteY9" fmla="*/ 1203158 h 2767263"/>
              <a:gd name="connsiteX10" fmla="*/ 40131 w 2496771"/>
              <a:gd name="connsiteY10" fmla="*/ 1852863 h 2767263"/>
              <a:gd name="connsiteX11" fmla="*/ 112320 w 2496771"/>
              <a:gd name="connsiteY11" fmla="*/ 1997242 h 2767263"/>
              <a:gd name="connsiteX12" fmla="*/ 232636 w 2496771"/>
              <a:gd name="connsiteY12" fmla="*/ 2093495 h 2767263"/>
              <a:gd name="connsiteX13" fmla="*/ 737962 w 2496771"/>
              <a:gd name="connsiteY13" fmla="*/ 1997242 h 2767263"/>
              <a:gd name="connsiteX14" fmla="*/ 786089 w 2496771"/>
              <a:gd name="connsiteY14" fmla="*/ 1949116 h 2767263"/>
              <a:gd name="connsiteX15" fmla="*/ 834215 w 2496771"/>
              <a:gd name="connsiteY15" fmla="*/ 1804737 h 2767263"/>
              <a:gd name="connsiteX16" fmla="*/ 906404 w 2496771"/>
              <a:gd name="connsiteY16" fmla="*/ 1660358 h 2767263"/>
              <a:gd name="connsiteX17" fmla="*/ 954531 w 2496771"/>
              <a:gd name="connsiteY17" fmla="*/ 1612232 h 2767263"/>
              <a:gd name="connsiteX18" fmla="*/ 1122973 w 2496771"/>
              <a:gd name="connsiteY18" fmla="*/ 1636295 h 2767263"/>
              <a:gd name="connsiteX19" fmla="*/ 1147036 w 2496771"/>
              <a:gd name="connsiteY19" fmla="*/ 1708485 h 2767263"/>
              <a:gd name="connsiteX20" fmla="*/ 1171099 w 2496771"/>
              <a:gd name="connsiteY20" fmla="*/ 1852863 h 2767263"/>
              <a:gd name="connsiteX21" fmla="*/ 1147036 w 2496771"/>
              <a:gd name="connsiteY21" fmla="*/ 2069432 h 2767263"/>
              <a:gd name="connsiteX22" fmla="*/ 1026720 w 2496771"/>
              <a:gd name="connsiteY22" fmla="*/ 2213811 h 2767263"/>
              <a:gd name="connsiteX23" fmla="*/ 978594 w 2496771"/>
              <a:gd name="connsiteY23" fmla="*/ 2286000 h 2767263"/>
              <a:gd name="connsiteX24" fmla="*/ 954531 w 2496771"/>
              <a:gd name="connsiteY24" fmla="*/ 2358190 h 2767263"/>
              <a:gd name="connsiteX25" fmla="*/ 978594 w 2496771"/>
              <a:gd name="connsiteY25" fmla="*/ 2695074 h 2767263"/>
              <a:gd name="connsiteX26" fmla="*/ 1122973 w 2496771"/>
              <a:gd name="connsiteY26" fmla="*/ 2743200 h 2767263"/>
              <a:gd name="connsiteX27" fmla="*/ 1435794 w 2496771"/>
              <a:gd name="connsiteY27" fmla="*/ 2767263 h 2767263"/>
              <a:gd name="connsiteX28" fmla="*/ 1989247 w 2496771"/>
              <a:gd name="connsiteY28" fmla="*/ 2719137 h 2767263"/>
              <a:gd name="connsiteX29" fmla="*/ 2013310 w 2496771"/>
              <a:gd name="connsiteY29" fmla="*/ 2646948 h 2767263"/>
              <a:gd name="connsiteX30" fmla="*/ 1989247 w 2496771"/>
              <a:gd name="connsiteY30" fmla="*/ 2358190 h 2767263"/>
              <a:gd name="connsiteX31" fmla="*/ 1868931 w 2496771"/>
              <a:gd name="connsiteY31" fmla="*/ 2141621 h 2767263"/>
              <a:gd name="connsiteX32" fmla="*/ 1772678 w 2496771"/>
              <a:gd name="connsiteY32" fmla="*/ 2117558 h 2767263"/>
              <a:gd name="connsiteX33" fmla="*/ 1700489 w 2496771"/>
              <a:gd name="connsiteY33" fmla="*/ 2069432 h 2767263"/>
              <a:gd name="connsiteX34" fmla="*/ 1604236 w 2496771"/>
              <a:gd name="connsiteY34" fmla="*/ 1973179 h 2767263"/>
              <a:gd name="connsiteX35" fmla="*/ 1580173 w 2496771"/>
              <a:gd name="connsiteY35" fmla="*/ 1852863 h 2767263"/>
              <a:gd name="connsiteX36" fmla="*/ 1941120 w 2496771"/>
              <a:gd name="connsiteY36" fmla="*/ 1660358 h 2767263"/>
              <a:gd name="connsiteX37" fmla="*/ 2085499 w 2496771"/>
              <a:gd name="connsiteY37" fmla="*/ 1852863 h 2767263"/>
              <a:gd name="connsiteX38" fmla="*/ 2133625 w 2496771"/>
              <a:gd name="connsiteY38" fmla="*/ 1925053 h 2767263"/>
              <a:gd name="connsiteX39" fmla="*/ 2181752 w 2496771"/>
              <a:gd name="connsiteY39" fmla="*/ 1973179 h 2767263"/>
              <a:gd name="connsiteX40" fmla="*/ 2446447 w 2496771"/>
              <a:gd name="connsiteY40" fmla="*/ 1949116 h 2767263"/>
              <a:gd name="connsiteX41" fmla="*/ 2494573 w 2496771"/>
              <a:gd name="connsiteY41" fmla="*/ 1876927 h 2767263"/>
              <a:gd name="connsiteX42" fmla="*/ 2470510 w 2496771"/>
              <a:gd name="connsiteY42" fmla="*/ 1179095 h 2767263"/>
              <a:gd name="connsiteX43" fmla="*/ 2350194 w 2496771"/>
              <a:gd name="connsiteY43" fmla="*/ 986590 h 2767263"/>
              <a:gd name="connsiteX44" fmla="*/ 2133625 w 2496771"/>
              <a:gd name="connsiteY44" fmla="*/ 866274 h 2767263"/>
              <a:gd name="connsiteX45" fmla="*/ 1820804 w 2496771"/>
              <a:gd name="connsiteY45" fmla="*/ 890337 h 2767263"/>
              <a:gd name="connsiteX46" fmla="*/ 1748615 w 2496771"/>
              <a:gd name="connsiteY46" fmla="*/ 914400 h 2767263"/>
              <a:gd name="connsiteX47" fmla="*/ 1652362 w 2496771"/>
              <a:gd name="connsiteY47" fmla="*/ 1010653 h 2767263"/>
              <a:gd name="connsiteX48" fmla="*/ 1580173 w 2496771"/>
              <a:gd name="connsiteY48" fmla="*/ 1058779 h 2767263"/>
              <a:gd name="connsiteX49" fmla="*/ 1459857 w 2496771"/>
              <a:gd name="connsiteY49" fmla="*/ 1034716 h 2767263"/>
              <a:gd name="connsiteX50" fmla="*/ 1435794 w 2496771"/>
              <a:gd name="connsiteY50" fmla="*/ 962527 h 2767263"/>
              <a:gd name="connsiteX51" fmla="*/ 1411731 w 2496771"/>
              <a:gd name="connsiteY51" fmla="*/ 842211 h 2767263"/>
              <a:gd name="connsiteX52" fmla="*/ 1459857 w 2496771"/>
              <a:gd name="connsiteY52" fmla="*/ 385011 h 2767263"/>
              <a:gd name="connsiteX53" fmla="*/ 1507983 w 2496771"/>
              <a:gd name="connsiteY53" fmla="*/ 312821 h 2767263"/>
              <a:gd name="connsiteX54" fmla="*/ 1532047 w 2496771"/>
              <a:gd name="connsiteY54" fmla="*/ 240632 h 2767263"/>
              <a:gd name="connsiteX55" fmla="*/ 1580173 w 2496771"/>
              <a:gd name="connsiteY55" fmla="*/ 168442 h 276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96771" h="2767263">
                <a:moveTo>
                  <a:pt x="1074847" y="0"/>
                </a:moveTo>
                <a:cubicBezTo>
                  <a:pt x="1082868" y="248653"/>
                  <a:pt x="1104317" y="497235"/>
                  <a:pt x="1098910" y="745958"/>
                </a:cubicBezTo>
                <a:cubicBezTo>
                  <a:pt x="1096272" y="867310"/>
                  <a:pt x="1102467" y="997078"/>
                  <a:pt x="1050783" y="1106906"/>
                </a:cubicBezTo>
                <a:cubicBezTo>
                  <a:pt x="1029182" y="1152807"/>
                  <a:pt x="906404" y="1155032"/>
                  <a:pt x="906404" y="1155032"/>
                </a:cubicBezTo>
                <a:cubicBezTo>
                  <a:pt x="834215" y="1147011"/>
                  <a:pt x="759910" y="1150080"/>
                  <a:pt x="689836" y="1130969"/>
                </a:cubicBezTo>
                <a:cubicBezTo>
                  <a:pt x="626739" y="1113761"/>
                  <a:pt x="645570" y="1049745"/>
                  <a:pt x="617647" y="1010653"/>
                </a:cubicBezTo>
                <a:cubicBezTo>
                  <a:pt x="546279" y="910738"/>
                  <a:pt x="540502" y="920769"/>
                  <a:pt x="449204" y="890337"/>
                </a:cubicBezTo>
                <a:cubicBezTo>
                  <a:pt x="199304" y="921574"/>
                  <a:pt x="292571" y="860593"/>
                  <a:pt x="160447" y="1058779"/>
                </a:cubicBezTo>
                <a:lnTo>
                  <a:pt x="112320" y="1130969"/>
                </a:lnTo>
                <a:lnTo>
                  <a:pt x="64194" y="1203158"/>
                </a:lnTo>
                <a:cubicBezTo>
                  <a:pt x="-32479" y="1493180"/>
                  <a:pt x="-2230" y="1344522"/>
                  <a:pt x="40131" y="1852863"/>
                </a:cubicBezTo>
                <a:cubicBezTo>
                  <a:pt x="44268" y="1902513"/>
                  <a:pt x="83269" y="1960929"/>
                  <a:pt x="112320" y="1997242"/>
                </a:cubicBezTo>
                <a:cubicBezTo>
                  <a:pt x="151507" y="2046225"/>
                  <a:pt x="179034" y="2057760"/>
                  <a:pt x="232636" y="2093495"/>
                </a:cubicBezTo>
                <a:cubicBezTo>
                  <a:pt x="865023" y="2060212"/>
                  <a:pt x="577458" y="2197872"/>
                  <a:pt x="737962" y="1997242"/>
                </a:cubicBezTo>
                <a:cubicBezTo>
                  <a:pt x="752135" y="1979526"/>
                  <a:pt x="770047" y="1965158"/>
                  <a:pt x="786089" y="1949116"/>
                </a:cubicBezTo>
                <a:lnTo>
                  <a:pt x="834215" y="1804737"/>
                </a:lnTo>
                <a:cubicBezTo>
                  <a:pt x="859630" y="1728492"/>
                  <a:pt x="853095" y="1726995"/>
                  <a:pt x="906404" y="1660358"/>
                </a:cubicBezTo>
                <a:cubicBezTo>
                  <a:pt x="920577" y="1642642"/>
                  <a:pt x="938489" y="1628274"/>
                  <a:pt x="954531" y="1612232"/>
                </a:cubicBezTo>
                <a:cubicBezTo>
                  <a:pt x="1010678" y="1620253"/>
                  <a:pt x="1072243" y="1610930"/>
                  <a:pt x="1122973" y="1636295"/>
                </a:cubicBezTo>
                <a:cubicBezTo>
                  <a:pt x="1145660" y="1647639"/>
                  <a:pt x="1141534" y="1683724"/>
                  <a:pt x="1147036" y="1708485"/>
                </a:cubicBezTo>
                <a:cubicBezTo>
                  <a:pt x="1157620" y="1756113"/>
                  <a:pt x="1163078" y="1804737"/>
                  <a:pt x="1171099" y="1852863"/>
                </a:cubicBezTo>
                <a:cubicBezTo>
                  <a:pt x="1163078" y="1925053"/>
                  <a:pt x="1168396" y="2000010"/>
                  <a:pt x="1147036" y="2069432"/>
                </a:cubicBezTo>
                <a:cubicBezTo>
                  <a:pt x="1126559" y="2135984"/>
                  <a:pt x="1066253" y="2164395"/>
                  <a:pt x="1026720" y="2213811"/>
                </a:cubicBezTo>
                <a:cubicBezTo>
                  <a:pt x="1008654" y="2236394"/>
                  <a:pt x="994636" y="2261937"/>
                  <a:pt x="978594" y="2286000"/>
                </a:cubicBezTo>
                <a:cubicBezTo>
                  <a:pt x="970573" y="2310063"/>
                  <a:pt x="954531" y="2332825"/>
                  <a:pt x="954531" y="2358190"/>
                </a:cubicBezTo>
                <a:cubicBezTo>
                  <a:pt x="954531" y="2470771"/>
                  <a:pt x="933469" y="2591932"/>
                  <a:pt x="978594" y="2695074"/>
                </a:cubicBezTo>
                <a:cubicBezTo>
                  <a:pt x="998927" y="2741550"/>
                  <a:pt x="1072393" y="2739309"/>
                  <a:pt x="1122973" y="2743200"/>
                </a:cubicBezTo>
                <a:lnTo>
                  <a:pt x="1435794" y="2767263"/>
                </a:lnTo>
                <a:cubicBezTo>
                  <a:pt x="1620278" y="2751221"/>
                  <a:pt x="1807959" y="2756905"/>
                  <a:pt x="1989247" y="2719137"/>
                </a:cubicBezTo>
                <a:cubicBezTo>
                  <a:pt x="2014078" y="2713964"/>
                  <a:pt x="2013310" y="2672313"/>
                  <a:pt x="2013310" y="2646948"/>
                </a:cubicBezTo>
                <a:cubicBezTo>
                  <a:pt x="2013310" y="2550362"/>
                  <a:pt x="2002012" y="2453929"/>
                  <a:pt x="1989247" y="2358190"/>
                </a:cubicBezTo>
                <a:cubicBezTo>
                  <a:pt x="1981523" y="2300261"/>
                  <a:pt x="1900282" y="2149459"/>
                  <a:pt x="1868931" y="2141621"/>
                </a:cubicBezTo>
                <a:lnTo>
                  <a:pt x="1772678" y="2117558"/>
                </a:lnTo>
                <a:cubicBezTo>
                  <a:pt x="1748615" y="2101516"/>
                  <a:pt x="1722447" y="2088253"/>
                  <a:pt x="1700489" y="2069432"/>
                </a:cubicBezTo>
                <a:cubicBezTo>
                  <a:pt x="1666038" y="2039903"/>
                  <a:pt x="1604236" y="1973179"/>
                  <a:pt x="1604236" y="1973179"/>
                </a:cubicBezTo>
                <a:cubicBezTo>
                  <a:pt x="1596215" y="1933074"/>
                  <a:pt x="1580173" y="1893763"/>
                  <a:pt x="1580173" y="1852863"/>
                </a:cubicBezTo>
                <a:cubicBezTo>
                  <a:pt x="1580173" y="1521796"/>
                  <a:pt x="1588354" y="1635161"/>
                  <a:pt x="1941120" y="1660358"/>
                </a:cubicBezTo>
                <a:cubicBezTo>
                  <a:pt x="2030146" y="1749384"/>
                  <a:pt x="1976664" y="1689610"/>
                  <a:pt x="2085499" y="1852863"/>
                </a:cubicBezTo>
                <a:cubicBezTo>
                  <a:pt x="2101541" y="1876926"/>
                  <a:pt x="2113175" y="1904603"/>
                  <a:pt x="2133625" y="1925053"/>
                </a:cubicBezTo>
                <a:lnTo>
                  <a:pt x="2181752" y="1973179"/>
                </a:lnTo>
                <a:cubicBezTo>
                  <a:pt x="2269984" y="1965158"/>
                  <a:pt x="2361769" y="1975171"/>
                  <a:pt x="2446447" y="1949116"/>
                </a:cubicBezTo>
                <a:cubicBezTo>
                  <a:pt x="2474088" y="1940611"/>
                  <a:pt x="2493670" y="1905833"/>
                  <a:pt x="2494573" y="1876927"/>
                </a:cubicBezTo>
                <a:cubicBezTo>
                  <a:pt x="2501843" y="1644292"/>
                  <a:pt x="2490387" y="1410994"/>
                  <a:pt x="2470510" y="1179095"/>
                </a:cubicBezTo>
                <a:cubicBezTo>
                  <a:pt x="2455620" y="1005385"/>
                  <a:pt x="2440431" y="1063936"/>
                  <a:pt x="2350194" y="986590"/>
                </a:cubicBezTo>
                <a:cubicBezTo>
                  <a:pt x="2197809" y="855974"/>
                  <a:pt x="2322962" y="904141"/>
                  <a:pt x="2133625" y="866274"/>
                </a:cubicBezTo>
                <a:cubicBezTo>
                  <a:pt x="2029351" y="874295"/>
                  <a:pt x="1924578" y="877365"/>
                  <a:pt x="1820804" y="890337"/>
                </a:cubicBezTo>
                <a:cubicBezTo>
                  <a:pt x="1795635" y="893483"/>
                  <a:pt x="1769255" y="899657"/>
                  <a:pt x="1748615" y="914400"/>
                </a:cubicBezTo>
                <a:cubicBezTo>
                  <a:pt x="1711693" y="940773"/>
                  <a:pt x="1690116" y="985484"/>
                  <a:pt x="1652362" y="1010653"/>
                </a:cubicBezTo>
                <a:lnTo>
                  <a:pt x="1580173" y="1058779"/>
                </a:lnTo>
                <a:cubicBezTo>
                  <a:pt x="1540068" y="1050758"/>
                  <a:pt x="1493888" y="1057403"/>
                  <a:pt x="1459857" y="1034716"/>
                </a:cubicBezTo>
                <a:cubicBezTo>
                  <a:pt x="1438752" y="1020646"/>
                  <a:pt x="1441946" y="987134"/>
                  <a:pt x="1435794" y="962527"/>
                </a:cubicBezTo>
                <a:cubicBezTo>
                  <a:pt x="1425874" y="922849"/>
                  <a:pt x="1419752" y="882316"/>
                  <a:pt x="1411731" y="842211"/>
                </a:cubicBezTo>
                <a:cubicBezTo>
                  <a:pt x="1413939" y="806887"/>
                  <a:pt x="1399754" y="505217"/>
                  <a:pt x="1459857" y="385011"/>
                </a:cubicBezTo>
                <a:cubicBezTo>
                  <a:pt x="1472791" y="359144"/>
                  <a:pt x="1495049" y="338688"/>
                  <a:pt x="1507983" y="312821"/>
                </a:cubicBezTo>
                <a:cubicBezTo>
                  <a:pt x="1519327" y="290134"/>
                  <a:pt x="1520703" y="263319"/>
                  <a:pt x="1532047" y="240632"/>
                </a:cubicBezTo>
                <a:cubicBezTo>
                  <a:pt x="1544981" y="214765"/>
                  <a:pt x="1580173" y="168442"/>
                  <a:pt x="1580173" y="168442"/>
                </a:cubicBezTo>
              </a:path>
            </a:pathLst>
          </a:cu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7" name="TextBox 6"/>
          <p:cNvSpPr txBox="1"/>
          <p:nvPr/>
        </p:nvSpPr>
        <p:spPr>
          <a:xfrm>
            <a:off x="2641600" y="4516438"/>
            <a:ext cx="862013" cy="523875"/>
          </a:xfrm>
          <a:prstGeom prst="rect">
            <a:avLst/>
          </a:prstGeom>
          <a:noFill/>
        </p:spPr>
        <p:txBody>
          <a:bodyPr wrap="none">
            <a:spAutoFit/>
          </a:bodyPr>
          <a:lstStyle/>
          <a:p>
            <a:pPr fontAlgn="auto">
              <a:spcBef>
                <a:spcPts val="0"/>
              </a:spcBef>
              <a:spcAft>
                <a:spcPts val="0"/>
              </a:spcAft>
              <a:defRPr/>
            </a:pPr>
            <a:r>
              <a:rPr lang="en-CA" sz="2800" dirty="0">
                <a:solidFill>
                  <a:schemeClr val="accent3"/>
                </a:solidFill>
                <a:latin typeface="+mn-lt"/>
                <a:ea typeface="+mn-ea"/>
              </a:rPr>
              <a:t>UAC</a:t>
            </a:r>
          </a:p>
        </p:txBody>
      </p:sp>
      <p:sp>
        <p:nvSpPr>
          <p:cNvPr id="12" name="Freeform 11"/>
          <p:cNvSpPr/>
          <p:nvPr/>
        </p:nvSpPr>
        <p:spPr>
          <a:xfrm>
            <a:off x="4100513" y="1749425"/>
            <a:ext cx="2497137" cy="2767013"/>
          </a:xfrm>
          <a:custGeom>
            <a:avLst/>
            <a:gdLst>
              <a:gd name="connsiteX0" fmla="*/ 1074847 w 2496771"/>
              <a:gd name="connsiteY0" fmla="*/ 0 h 2767263"/>
              <a:gd name="connsiteX1" fmla="*/ 1098910 w 2496771"/>
              <a:gd name="connsiteY1" fmla="*/ 745958 h 2767263"/>
              <a:gd name="connsiteX2" fmla="*/ 1050783 w 2496771"/>
              <a:gd name="connsiteY2" fmla="*/ 1106906 h 2767263"/>
              <a:gd name="connsiteX3" fmla="*/ 906404 w 2496771"/>
              <a:gd name="connsiteY3" fmla="*/ 1155032 h 2767263"/>
              <a:gd name="connsiteX4" fmla="*/ 689836 w 2496771"/>
              <a:gd name="connsiteY4" fmla="*/ 1130969 h 2767263"/>
              <a:gd name="connsiteX5" fmla="*/ 617647 w 2496771"/>
              <a:gd name="connsiteY5" fmla="*/ 1010653 h 2767263"/>
              <a:gd name="connsiteX6" fmla="*/ 449204 w 2496771"/>
              <a:gd name="connsiteY6" fmla="*/ 890337 h 2767263"/>
              <a:gd name="connsiteX7" fmla="*/ 160447 w 2496771"/>
              <a:gd name="connsiteY7" fmla="*/ 1058779 h 2767263"/>
              <a:gd name="connsiteX8" fmla="*/ 112320 w 2496771"/>
              <a:gd name="connsiteY8" fmla="*/ 1130969 h 2767263"/>
              <a:gd name="connsiteX9" fmla="*/ 64194 w 2496771"/>
              <a:gd name="connsiteY9" fmla="*/ 1203158 h 2767263"/>
              <a:gd name="connsiteX10" fmla="*/ 40131 w 2496771"/>
              <a:gd name="connsiteY10" fmla="*/ 1852863 h 2767263"/>
              <a:gd name="connsiteX11" fmla="*/ 112320 w 2496771"/>
              <a:gd name="connsiteY11" fmla="*/ 1997242 h 2767263"/>
              <a:gd name="connsiteX12" fmla="*/ 232636 w 2496771"/>
              <a:gd name="connsiteY12" fmla="*/ 2093495 h 2767263"/>
              <a:gd name="connsiteX13" fmla="*/ 737962 w 2496771"/>
              <a:gd name="connsiteY13" fmla="*/ 1997242 h 2767263"/>
              <a:gd name="connsiteX14" fmla="*/ 786089 w 2496771"/>
              <a:gd name="connsiteY14" fmla="*/ 1949116 h 2767263"/>
              <a:gd name="connsiteX15" fmla="*/ 834215 w 2496771"/>
              <a:gd name="connsiteY15" fmla="*/ 1804737 h 2767263"/>
              <a:gd name="connsiteX16" fmla="*/ 906404 w 2496771"/>
              <a:gd name="connsiteY16" fmla="*/ 1660358 h 2767263"/>
              <a:gd name="connsiteX17" fmla="*/ 954531 w 2496771"/>
              <a:gd name="connsiteY17" fmla="*/ 1612232 h 2767263"/>
              <a:gd name="connsiteX18" fmla="*/ 1122973 w 2496771"/>
              <a:gd name="connsiteY18" fmla="*/ 1636295 h 2767263"/>
              <a:gd name="connsiteX19" fmla="*/ 1147036 w 2496771"/>
              <a:gd name="connsiteY19" fmla="*/ 1708485 h 2767263"/>
              <a:gd name="connsiteX20" fmla="*/ 1171099 w 2496771"/>
              <a:gd name="connsiteY20" fmla="*/ 1852863 h 2767263"/>
              <a:gd name="connsiteX21" fmla="*/ 1147036 w 2496771"/>
              <a:gd name="connsiteY21" fmla="*/ 2069432 h 2767263"/>
              <a:gd name="connsiteX22" fmla="*/ 1026720 w 2496771"/>
              <a:gd name="connsiteY22" fmla="*/ 2213811 h 2767263"/>
              <a:gd name="connsiteX23" fmla="*/ 978594 w 2496771"/>
              <a:gd name="connsiteY23" fmla="*/ 2286000 h 2767263"/>
              <a:gd name="connsiteX24" fmla="*/ 954531 w 2496771"/>
              <a:gd name="connsiteY24" fmla="*/ 2358190 h 2767263"/>
              <a:gd name="connsiteX25" fmla="*/ 978594 w 2496771"/>
              <a:gd name="connsiteY25" fmla="*/ 2695074 h 2767263"/>
              <a:gd name="connsiteX26" fmla="*/ 1122973 w 2496771"/>
              <a:gd name="connsiteY26" fmla="*/ 2743200 h 2767263"/>
              <a:gd name="connsiteX27" fmla="*/ 1435794 w 2496771"/>
              <a:gd name="connsiteY27" fmla="*/ 2767263 h 2767263"/>
              <a:gd name="connsiteX28" fmla="*/ 1989247 w 2496771"/>
              <a:gd name="connsiteY28" fmla="*/ 2719137 h 2767263"/>
              <a:gd name="connsiteX29" fmla="*/ 2013310 w 2496771"/>
              <a:gd name="connsiteY29" fmla="*/ 2646948 h 2767263"/>
              <a:gd name="connsiteX30" fmla="*/ 1989247 w 2496771"/>
              <a:gd name="connsiteY30" fmla="*/ 2358190 h 2767263"/>
              <a:gd name="connsiteX31" fmla="*/ 1868931 w 2496771"/>
              <a:gd name="connsiteY31" fmla="*/ 2141621 h 2767263"/>
              <a:gd name="connsiteX32" fmla="*/ 1772678 w 2496771"/>
              <a:gd name="connsiteY32" fmla="*/ 2117558 h 2767263"/>
              <a:gd name="connsiteX33" fmla="*/ 1700489 w 2496771"/>
              <a:gd name="connsiteY33" fmla="*/ 2069432 h 2767263"/>
              <a:gd name="connsiteX34" fmla="*/ 1604236 w 2496771"/>
              <a:gd name="connsiteY34" fmla="*/ 1973179 h 2767263"/>
              <a:gd name="connsiteX35" fmla="*/ 1580173 w 2496771"/>
              <a:gd name="connsiteY35" fmla="*/ 1852863 h 2767263"/>
              <a:gd name="connsiteX36" fmla="*/ 1941120 w 2496771"/>
              <a:gd name="connsiteY36" fmla="*/ 1660358 h 2767263"/>
              <a:gd name="connsiteX37" fmla="*/ 2085499 w 2496771"/>
              <a:gd name="connsiteY37" fmla="*/ 1852863 h 2767263"/>
              <a:gd name="connsiteX38" fmla="*/ 2133625 w 2496771"/>
              <a:gd name="connsiteY38" fmla="*/ 1925053 h 2767263"/>
              <a:gd name="connsiteX39" fmla="*/ 2181752 w 2496771"/>
              <a:gd name="connsiteY39" fmla="*/ 1973179 h 2767263"/>
              <a:gd name="connsiteX40" fmla="*/ 2446447 w 2496771"/>
              <a:gd name="connsiteY40" fmla="*/ 1949116 h 2767263"/>
              <a:gd name="connsiteX41" fmla="*/ 2494573 w 2496771"/>
              <a:gd name="connsiteY41" fmla="*/ 1876927 h 2767263"/>
              <a:gd name="connsiteX42" fmla="*/ 2470510 w 2496771"/>
              <a:gd name="connsiteY42" fmla="*/ 1179095 h 2767263"/>
              <a:gd name="connsiteX43" fmla="*/ 2350194 w 2496771"/>
              <a:gd name="connsiteY43" fmla="*/ 986590 h 2767263"/>
              <a:gd name="connsiteX44" fmla="*/ 2133625 w 2496771"/>
              <a:gd name="connsiteY44" fmla="*/ 866274 h 2767263"/>
              <a:gd name="connsiteX45" fmla="*/ 1820804 w 2496771"/>
              <a:gd name="connsiteY45" fmla="*/ 890337 h 2767263"/>
              <a:gd name="connsiteX46" fmla="*/ 1748615 w 2496771"/>
              <a:gd name="connsiteY46" fmla="*/ 914400 h 2767263"/>
              <a:gd name="connsiteX47" fmla="*/ 1652362 w 2496771"/>
              <a:gd name="connsiteY47" fmla="*/ 1010653 h 2767263"/>
              <a:gd name="connsiteX48" fmla="*/ 1580173 w 2496771"/>
              <a:gd name="connsiteY48" fmla="*/ 1058779 h 2767263"/>
              <a:gd name="connsiteX49" fmla="*/ 1459857 w 2496771"/>
              <a:gd name="connsiteY49" fmla="*/ 1034716 h 2767263"/>
              <a:gd name="connsiteX50" fmla="*/ 1435794 w 2496771"/>
              <a:gd name="connsiteY50" fmla="*/ 962527 h 2767263"/>
              <a:gd name="connsiteX51" fmla="*/ 1411731 w 2496771"/>
              <a:gd name="connsiteY51" fmla="*/ 842211 h 2767263"/>
              <a:gd name="connsiteX52" fmla="*/ 1459857 w 2496771"/>
              <a:gd name="connsiteY52" fmla="*/ 385011 h 2767263"/>
              <a:gd name="connsiteX53" fmla="*/ 1507983 w 2496771"/>
              <a:gd name="connsiteY53" fmla="*/ 312821 h 2767263"/>
              <a:gd name="connsiteX54" fmla="*/ 1532047 w 2496771"/>
              <a:gd name="connsiteY54" fmla="*/ 240632 h 2767263"/>
              <a:gd name="connsiteX55" fmla="*/ 1580173 w 2496771"/>
              <a:gd name="connsiteY55" fmla="*/ 168442 h 276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96771" h="2767263">
                <a:moveTo>
                  <a:pt x="1074847" y="0"/>
                </a:moveTo>
                <a:cubicBezTo>
                  <a:pt x="1082868" y="248653"/>
                  <a:pt x="1104317" y="497235"/>
                  <a:pt x="1098910" y="745958"/>
                </a:cubicBezTo>
                <a:cubicBezTo>
                  <a:pt x="1096272" y="867310"/>
                  <a:pt x="1102467" y="997078"/>
                  <a:pt x="1050783" y="1106906"/>
                </a:cubicBezTo>
                <a:cubicBezTo>
                  <a:pt x="1029182" y="1152807"/>
                  <a:pt x="906404" y="1155032"/>
                  <a:pt x="906404" y="1155032"/>
                </a:cubicBezTo>
                <a:cubicBezTo>
                  <a:pt x="834215" y="1147011"/>
                  <a:pt x="759910" y="1150080"/>
                  <a:pt x="689836" y="1130969"/>
                </a:cubicBezTo>
                <a:cubicBezTo>
                  <a:pt x="626739" y="1113761"/>
                  <a:pt x="645570" y="1049745"/>
                  <a:pt x="617647" y="1010653"/>
                </a:cubicBezTo>
                <a:cubicBezTo>
                  <a:pt x="546279" y="910738"/>
                  <a:pt x="540502" y="920769"/>
                  <a:pt x="449204" y="890337"/>
                </a:cubicBezTo>
                <a:cubicBezTo>
                  <a:pt x="199304" y="921574"/>
                  <a:pt x="292571" y="860593"/>
                  <a:pt x="160447" y="1058779"/>
                </a:cubicBezTo>
                <a:lnTo>
                  <a:pt x="112320" y="1130969"/>
                </a:lnTo>
                <a:lnTo>
                  <a:pt x="64194" y="1203158"/>
                </a:lnTo>
                <a:cubicBezTo>
                  <a:pt x="-32479" y="1493180"/>
                  <a:pt x="-2230" y="1344522"/>
                  <a:pt x="40131" y="1852863"/>
                </a:cubicBezTo>
                <a:cubicBezTo>
                  <a:pt x="44268" y="1902513"/>
                  <a:pt x="83269" y="1960929"/>
                  <a:pt x="112320" y="1997242"/>
                </a:cubicBezTo>
                <a:cubicBezTo>
                  <a:pt x="151507" y="2046225"/>
                  <a:pt x="179034" y="2057760"/>
                  <a:pt x="232636" y="2093495"/>
                </a:cubicBezTo>
                <a:cubicBezTo>
                  <a:pt x="865023" y="2060212"/>
                  <a:pt x="577458" y="2197872"/>
                  <a:pt x="737962" y="1997242"/>
                </a:cubicBezTo>
                <a:cubicBezTo>
                  <a:pt x="752135" y="1979526"/>
                  <a:pt x="770047" y="1965158"/>
                  <a:pt x="786089" y="1949116"/>
                </a:cubicBezTo>
                <a:lnTo>
                  <a:pt x="834215" y="1804737"/>
                </a:lnTo>
                <a:cubicBezTo>
                  <a:pt x="859630" y="1728492"/>
                  <a:pt x="853095" y="1726995"/>
                  <a:pt x="906404" y="1660358"/>
                </a:cubicBezTo>
                <a:cubicBezTo>
                  <a:pt x="920577" y="1642642"/>
                  <a:pt x="938489" y="1628274"/>
                  <a:pt x="954531" y="1612232"/>
                </a:cubicBezTo>
                <a:cubicBezTo>
                  <a:pt x="1010678" y="1620253"/>
                  <a:pt x="1072243" y="1610930"/>
                  <a:pt x="1122973" y="1636295"/>
                </a:cubicBezTo>
                <a:cubicBezTo>
                  <a:pt x="1145660" y="1647639"/>
                  <a:pt x="1141534" y="1683724"/>
                  <a:pt x="1147036" y="1708485"/>
                </a:cubicBezTo>
                <a:cubicBezTo>
                  <a:pt x="1157620" y="1756113"/>
                  <a:pt x="1163078" y="1804737"/>
                  <a:pt x="1171099" y="1852863"/>
                </a:cubicBezTo>
                <a:cubicBezTo>
                  <a:pt x="1163078" y="1925053"/>
                  <a:pt x="1168396" y="2000010"/>
                  <a:pt x="1147036" y="2069432"/>
                </a:cubicBezTo>
                <a:cubicBezTo>
                  <a:pt x="1126559" y="2135984"/>
                  <a:pt x="1066253" y="2164395"/>
                  <a:pt x="1026720" y="2213811"/>
                </a:cubicBezTo>
                <a:cubicBezTo>
                  <a:pt x="1008654" y="2236394"/>
                  <a:pt x="994636" y="2261937"/>
                  <a:pt x="978594" y="2286000"/>
                </a:cubicBezTo>
                <a:cubicBezTo>
                  <a:pt x="970573" y="2310063"/>
                  <a:pt x="954531" y="2332825"/>
                  <a:pt x="954531" y="2358190"/>
                </a:cubicBezTo>
                <a:cubicBezTo>
                  <a:pt x="954531" y="2470771"/>
                  <a:pt x="933469" y="2591932"/>
                  <a:pt x="978594" y="2695074"/>
                </a:cubicBezTo>
                <a:cubicBezTo>
                  <a:pt x="998927" y="2741550"/>
                  <a:pt x="1072393" y="2739309"/>
                  <a:pt x="1122973" y="2743200"/>
                </a:cubicBezTo>
                <a:lnTo>
                  <a:pt x="1435794" y="2767263"/>
                </a:lnTo>
                <a:cubicBezTo>
                  <a:pt x="1620278" y="2751221"/>
                  <a:pt x="1807959" y="2756905"/>
                  <a:pt x="1989247" y="2719137"/>
                </a:cubicBezTo>
                <a:cubicBezTo>
                  <a:pt x="2014078" y="2713964"/>
                  <a:pt x="2013310" y="2672313"/>
                  <a:pt x="2013310" y="2646948"/>
                </a:cubicBezTo>
                <a:cubicBezTo>
                  <a:pt x="2013310" y="2550362"/>
                  <a:pt x="2002012" y="2453929"/>
                  <a:pt x="1989247" y="2358190"/>
                </a:cubicBezTo>
                <a:cubicBezTo>
                  <a:pt x="1981523" y="2300261"/>
                  <a:pt x="1900282" y="2149459"/>
                  <a:pt x="1868931" y="2141621"/>
                </a:cubicBezTo>
                <a:lnTo>
                  <a:pt x="1772678" y="2117558"/>
                </a:lnTo>
                <a:cubicBezTo>
                  <a:pt x="1748615" y="2101516"/>
                  <a:pt x="1722447" y="2088253"/>
                  <a:pt x="1700489" y="2069432"/>
                </a:cubicBezTo>
                <a:cubicBezTo>
                  <a:pt x="1666038" y="2039903"/>
                  <a:pt x="1604236" y="1973179"/>
                  <a:pt x="1604236" y="1973179"/>
                </a:cubicBezTo>
                <a:cubicBezTo>
                  <a:pt x="1596215" y="1933074"/>
                  <a:pt x="1580173" y="1893763"/>
                  <a:pt x="1580173" y="1852863"/>
                </a:cubicBezTo>
                <a:cubicBezTo>
                  <a:pt x="1580173" y="1521796"/>
                  <a:pt x="1588354" y="1635161"/>
                  <a:pt x="1941120" y="1660358"/>
                </a:cubicBezTo>
                <a:cubicBezTo>
                  <a:pt x="2030146" y="1749384"/>
                  <a:pt x="1976664" y="1689610"/>
                  <a:pt x="2085499" y="1852863"/>
                </a:cubicBezTo>
                <a:cubicBezTo>
                  <a:pt x="2101541" y="1876926"/>
                  <a:pt x="2113175" y="1904603"/>
                  <a:pt x="2133625" y="1925053"/>
                </a:cubicBezTo>
                <a:lnTo>
                  <a:pt x="2181752" y="1973179"/>
                </a:lnTo>
                <a:cubicBezTo>
                  <a:pt x="2269984" y="1965158"/>
                  <a:pt x="2361769" y="1975171"/>
                  <a:pt x="2446447" y="1949116"/>
                </a:cubicBezTo>
                <a:cubicBezTo>
                  <a:pt x="2474088" y="1940611"/>
                  <a:pt x="2493670" y="1905833"/>
                  <a:pt x="2494573" y="1876927"/>
                </a:cubicBezTo>
                <a:cubicBezTo>
                  <a:pt x="2501843" y="1644292"/>
                  <a:pt x="2490387" y="1410994"/>
                  <a:pt x="2470510" y="1179095"/>
                </a:cubicBezTo>
                <a:cubicBezTo>
                  <a:pt x="2455620" y="1005385"/>
                  <a:pt x="2440431" y="1063936"/>
                  <a:pt x="2350194" y="986590"/>
                </a:cubicBezTo>
                <a:cubicBezTo>
                  <a:pt x="2197809" y="855974"/>
                  <a:pt x="2322962" y="904141"/>
                  <a:pt x="2133625" y="866274"/>
                </a:cubicBezTo>
                <a:cubicBezTo>
                  <a:pt x="2029351" y="874295"/>
                  <a:pt x="1924578" y="877365"/>
                  <a:pt x="1820804" y="890337"/>
                </a:cubicBezTo>
                <a:cubicBezTo>
                  <a:pt x="1795635" y="893483"/>
                  <a:pt x="1769255" y="899657"/>
                  <a:pt x="1748615" y="914400"/>
                </a:cubicBezTo>
                <a:cubicBezTo>
                  <a:pt x="1711693" y="940773"/>
                  <a:pt x="1690116" y="985484"/>
                  <a:pt x="1652362" y="1010653"/>
                </a:cubicBezTo>
                <a:lnTo>
                  <a:pt x="1580173" y="1058779"/>
                </a:lnTo>
                <a:cubicBezTo>
                  <a:pt x="1540068" y="1050758"/>
                  <a:pt x="1493888" y="1057403"/>
                  <a:pt x="1459857" y="1034716"/>
                </a:cubicBezTo>
                <a:cubicBezTo>
                  <a:pt x="1438752" y="1020646"/>
                  <a:pt x="1441946" y="987134"/>
                  <a:pt x="1435794" y="962527"/>
                </a:cubicBezTo>
                <a:cubicBezTo>
                  <a:pt x="1425874" y="922849"/>
                  <a:pt x="1419752" y="882316"/>
                  <a:pt x="1411731" y="842211"/>
                </a:cubicBezTo>
                <a:cubicBezTo>
                  <a:pt x="1413939" y="806887"/>
                  <a:pt x="1399754" y="505217"/>
                  <a:pt x="1459857" y="385011"/>
                </a:cubicBezTo>
                <a:cubicBezTo>
                  <a:pt x="1472791" y="359144"/>
                  <a:pt x="1495049" y="338688"/>
                  <a:pt x="1507983" y="312821"/>
                </a:cubicBezTo>
                <a:cubicBezTo>
                  <a:pt x="1519327" y="290134"/>
                  <a:pt x="1520703" y="263319"/>
                  <a:pt x="1532047" y="240632"/>
                </a:cubicBezTo>
                <a:cubicBezTo>
                  <a:pt x="1544981" y="214765"/>
                  <a:pt x="1580173" y="168442"/>
                  <a:pt x="1580173" y="168442"/>
                </a:cubicBezTo>
              </a:path>
            </a:pathLst>
          </a:cu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5" name="Oval 14"/>
          <p:cNvSpPr/>
          <p:nvPr/>
        </p:nvSpPr>
        <p:spPr>
          <a:xfrm>
            <a:off x="5219700" y="1052513"/>
            <a:ext cx="1154113" cy="10810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800" dirty="0" err="1"/>
              <a:t>lys</a:t>
            </a:r>
            <a:endParaRPr lang="en-CA" sz="2800" dirty="0"/>
          </a:p>
        </p:txBody>
      </p:sp>
      <p:sp>
        <p:nvSpPr>
          <p:cNvPr id="8" name="TextBox 7"/>
          <p:cNvSpPr txBox="1"/>
          <p:nvPr/>
        </p:nvSpPr>
        <p:spPr>
          <a:xfrm>
            <a:off x="5114925" y="4516438"/>
            <a:ext cx="906463" cy="523875"/>
          </a:xfrm>
          <a:prstGeom prst="rect">
            <a:avLst/>
          </a:prstGeom>
          <a:noFill/>
        </p:spPr>
        <p:txBody>
          <a:bodyPr wrap="none">
            <a:spAutoFit/>
          </a:bodyPr>
          <a:lstStyle/>
          <a:p>
            <a:pPr fontAlgn="auto">
              <a:spcBef>
                <a:spcPts val="0"/>
              </a:spcBef>
              <a:spcAft>
                <a:spcPts val="0"/>
              </a:spcAft>
              <a:defRPr/>
            </a:pPr>
            <a:r>
              <a:rPr lang="en-CA" sz="2800" dirty="0">
                <a:solidFill>
                  <a:schemeClr val="accent3"/>
                </a:solidFill>
                <a:latin typeface="+mn-lt"/>
                <a:ea typeface="+mn-ea"/>
              </a:rPr>
              <a:t>UUU</a:t>
            </a:r>
          </a:p>
        </p:txBody>
      </p:sp>
      <p:sp>
        <p:nvSpPr>
          <p:cNvPr id="87051" name="TextBox 4"/>
          <p:cNvSpPr txBox="1">
            <a:spLocks noChangeArrowheads="1"/>
          </p:cNvSpPr>
          <p:nvPr/>
        </p:nvSpPr>
        <p:spPr bwMode="auto">
          <a:xfrm>
            <a:off x="395288" y="238125"/>
            <a:ext cx="2959100" cy="830263"/>
          </a:xfrm>
          <a:prstGeom prst="rect">
            <a:avLst/>
          </a:prstGeom>
          <a:noFill/>
          <a:ln w="9525">
            <a:noFill/>
            <a:miter lim="800000"/>
            <a:headEnd/>
            <a:tailEnd/>
          </a:ln>
        </p:spPr>
        <p:txBody>
          <a:bodyPr wrap="none">
            <a:spAutoFit/>
          </a:bodyPr>
          <a:lstStyle/>
          <a:p>
            <a:r>
              <a:rPr lang="en-CA" sz="4800" dirty="0">
                <a:solidFill>
                  <a:srgbClr val="FFC000"/>
                </a:solidFill>
              </a:rPr>
              <a:t>Elongation</a:t>
            </a:r>
          </a:p>
        </p:txBody>
      </p:sp>
      <p:cxnSp>
        <p:nvCxnSpPr>
          <p:cNvPr id="14" name="Straight Connector 13"/>
          <p:cNvCxnSpPr/>
          <p:nvPr/>
        </p:nvCxnSpPr>
        <p:spPr>
          <a:xfrm flipH="1">
            <a:off x="3851275" y="1571625"/>
            <a:ext cx="14986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576763" y="476250"/>
            <a:ext cx="1797050" cy="936625"/>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7054" name="TextBox 17"/>
          <p:cNvSpPr txBox="1">
            <a:spLocks noChangeArrowheads="1"/>
          </p:cNvSpPr>
          <p:nvPr/>
        </p:nvSpPr>
        <p:spPr bwMode="auto">
          <a:xfrm>
            <a:off x="6597650" y="476250"/>
            <a:ext cx="2590800" cy="1385888"/>
          </a:xfrm>
          <a:prstGeom prst="rect">
            <a:avLst/>
          </a:prstGeom>
          <a:noFill/>
          <a:ln w="9525">
            <a:noFill/>
            <a:miter lim="800000"/>
            <a:headEnd/>
            <a:tailEnd/>
          </a:ln>
        </p:spPr>
        <p:txBody>
          <a:bodyPr wrap="none">
            <a:spAutoFit/>
          </a:bodyPr>
          <a:lstStyle/>
          <a:p>
            <a:r>
              <a:rPr lang="en-CA" sz="2800" b="1">
                <a:solidFill>
                  <a:srgbClr val="FFFF00"/>
                </a:solidFill>
              </a:rPr>
              <a:t>Peptide bond</a:t>
            </a:r>
          </a:p>
          <a:p>
            <a:r>
              <a:rPr lang="en-CA" sz="2800" b="1">
                <a:solidFill>
                  <a:srgbClr val="FFFF00"/>
                </a:solidFill>
              </a:rPr>
              <a:t>forms between </a:t>
            </a:r>
          </a:p>
          <a:p>
            <a:r>
              <a:rPr lang="en-CA" sz="2800" b="1">
                <a:solidFill>
                  <a:srgbClr val="FFFF00"/>
                </a:solidFill>
              </a:rPr>
              <a:t>amino acids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1"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96925" y="1203325"/>
            <a:ext cx="7559675" cy="412273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cxnSp>
        <p:nvCxnSpPr>
          <p:cNvPr id="6" name="Straight Connector 5"/>
          <p:cNvCxnSpPr/>
          <p:nvPr/>
        </p:nvCxnSpPr>
        <p:spPr>
          <a:xfrm>
            <a:off x="801688" y="5038725"/>
            <a:ext cx="80645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88067" name="TextBox 10"/>
          <p:cNvSpPr txBox="1">
            <a:spLocks noChangeArrowheads="1"/>
          </p:cNvSpPr>
          <p:nvPr/>
        </p:nvSpPr>
        <p:spPr bwMode="auto">
          <a:xfrm>
            <a:off x="2641600" y="4833938"/>
            <a:ext cx="4383088" cy="523875"/>
          </a:xfrm>
          <a:prstGeom prst="rect">
            <a:avLst/>
          </a:prstGeom>
          <a:noFill/>
          <a:ln w="9525">
            <a:noFill/>
            <a:miter lim="800000"/>
            <a:headEnd/>
            <a:tailEnd/>
          </a:ln>
        </p:spPr>
        <p:txBody>
          <a:bodyPr wrap="none">
            <a:spAutoFit/>
          </a:bodyPr>
          <a:lstStyle/>
          <a:p>
            <a:r>
              <a:rPr lang="en-CA" sz="2800">
                <a:solidFill>
                  <a:srgbClr val="FF0000"/>
                </a:solidFill>
              </a:rPr>
              <a:t>AUG                         AAA	       </a:t>
            </a:r>
          </a:p>
        </p:txBody>
      </p:sp>
      <p:sp>
        <p:nvSpPr>
          <p:cNvPr id="13" name="Rounded Rectangle 12"/>
          <p:cNvSpPr/>
          <p:nvPr/>
        </p:nvSpPr>
        <p:spPr>
          <a:xfrm>
            <a:off x="920750" y="5357813"/>
            <a:ext cx="4587875" cy="1411287"/>
          </a:xfrm>
          <a:prstGeom prst="roundRect">
            <a:avLst/>
          </a:prstGeom>
          <a:solidFill>
            <a:srgbClr val="00B0F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 name="Oval 2"/>
          <p:cNvSpPr/>
          <p:nvPr/>
        </p:nvSpPr>
        <p:spPr>
          <a:xfrm>
            <a:off x="2892425" y="1052513"/>
            <a:ext cx="1154113" cy="10810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800" dirty="0"/>
              <a:t>met</a:t>
            </a:r>
          </a:p>
        </p:txBody>
      </p:sp>
      <p:sp>
        <p:nvSpPr>
          <p:cNvPr id="4" name="Freeform 3"/>
          <p:cNvSpPr/>
          <p:nvPr/>
        </p:nvSpPr>
        <p:spPr>
          <a:xfrm>
            <a:off x="1604963" y="1773238"/>
            <a:ext cx="2495550" cy="2767012"/>
          </a:xfrm>
          <a:custGeom>
            <a:avLst/>
            <a:gdLst>
              <a:gd name="connsiteX0" fmla="*/ 1074847 w 2496771"/>
              <a:gd name="connsiteY0" fmla="*/ 0 h 2767263"/>
              <a:gd name="connsiteX1" fmla="*/ 1098910 w 2496771"/>
              <a:gd name="connsiteY1" fmla="*/ 745958 h 2767263"/>
              <a:gd name="connsiteX2" fmla="*/ 1050783 w 2496771"/>
              <a:gd name="connsiteY2" fmla="*/ 1106906 h 2767263"/>
              <a:gd name="connsiteX3" fmla="*/ 906404 w 2496771"/>
              <a:gd name="connsiteY3" fmla="*/ 1155032 h 2767263"/>
              <a:gd name="connsiteX4" fmla="*/ 689836 w 2496771"/>
              <a:gd name="connsiteY4" fmla="*/ 1130969 h 2767263"/>
              <a:gd name="connsiteX5" fmla="*/ 617647 w 2496771"/>
              <a:gd name="connsiteY5" fmla="*/ 1010653 h 2767263"/>
              <a:gd name="connsiteX6" fmla="*/ 449204 w 2496771"/>
              <a:gd name="connsiteY6" fmla="*/ 890337 h 2767263"/>
              <a:gd name="connsiteX7" fmla="*/ 160447 w 2496771"/>
              <a:gd name="connsiteY7" fmla="*/ 1058779 h 2767263"/>
              <a:gd name="connsiteX8" fmla="*/ 112320 w 2496771"/>
              <a:gd name="connsiteY8" fmla="*/ 1130969 h 2767263"/>
              <a:gd name="connsiteX9" fmla="*/ 64194 w 2496771"/>
              <a:gd name="connsiteY9" fmla="*/ 1203158 h 2767263"/>
              <a:gd name="connsiteX10" fmla="*/ 40131 w 2496771"/>
              <a:gd name="connsiteY10" fmla="*/ 1852863 h 2767263"/>
              <a:gd name="connsiteX11" fmla="*/ 112320 w 2496771"/>
              <a:gd name="connsiteY11" fmla="*/ 1997242 h 2767263"/>
              <a:gd name="connsiteX12" fmla="*/ 232636 w 2496771"/>
              <a:gd name="connsiteY12" fmla="*/ 2093495 h 2767263"/>
              <a:gd name="connsiteX13" fmla="*/ 737962 w 2496771"/>
              <a:gd name="connsiteY13" fmla="*/ 1997242 h 2767263"/>
              <a:gd name="connsiteX14" fmla="*/ 786089 w 2496771"/>
              <a:gd name="connsiteY14" fmla="*/ 1949116 h 2767263"/>
              <a:gd name="connsiteX15" fmla="*/ 834215 w 2496771"/>
              <a:gd name="connsiteY15" fmla="*/ 1804737 h 2767263"/>
              <a:gd name="connsiteX16" fmla="*/ 906404 w 2496771"/>
              <a:gd name="connsiteY16" fmla="*/ 1660358 h 2767263"/>
              <a:gd name="connsiteX17" fmla="*/ 954531 w 2496771"/>
              <a:gd name="connsiteY17" fmla="*/ 1612232 h 2767263"/>
              <a:gd name="connsiteX18" fmla="*/ 1122973 w 2496771"/>
              <a:gd name="connsiteY18" fmla="*/ 1636295 h 2767263"/>
              <a:gd name="connsiteX19" fmla="*/ 1147036 w 2496771"/>
              <a:gd name="connsiteY19" fmla="*/ 1708485 h 2767263"/>
              <a:gd name="connsiteX20" fmla="*/ 1171099 w 2496771"/>
              <a:gd name="connsiteY20" fmla="*/ 1852863 h 2767263"/>
              <a:gd name="connsiteX21" fmla="*/ 1147036 w 2496771"/>
              <a:gd name="connsiteY21" fmla="*/ 2069432 h 2767263"/>
              <a:gd name="connsiteX22" fmla="*/ 1026720 w 2496771"/>
              <a:gd name="connsiteY22" fmla="*/ 2213811 h 2767263"/>
              <a:gd name="connsiteX23" fmla="*/ 978594 w 2496771"/>
              <a:gd name="connsiteY23" fmla="*/ 2286000 h 2767263"/>
              <a:gd name="connsiteX24" fmla="*/ 954531 w 2496771"/>
              <a:gd name="connsiteY24" fmla="*/ 2358190 h 2767263"/>
              <a:gd name="connsiteX25" fmla="*/ 978594 w 2496771"/>
              <a:gd name="connsiteY25" fmla="*/ 2695074 h 2767263"/>
              <a:gd name="connsiteX26" fmla="*/ 1122973 w 2496771"/>
              <a:gd name="connsiteY26" fmla="*/ 2743200 h 2767263"/>
              <a:gd name="connsiteX27" fmla="*/ 1435794 w 2496771"/>
              <a:gd name="connsiteY27" fmla="*/ 2767263 h 2767263"/>
              <a:gd name="connsiteX28" fmla="*/ 1989247 w 2496771"/>
              <a:gd name="connsiteY28" fmla="*/ 2719137 h 2767263"/>
              <a:gd name="connsiteX29" fmla="*/ 2013310 w 2496771"/>
              <a:gd name="connsiteY29" fmla="*/ 2646948 h 2767263"/>
              <a:gd name="connsiteX30" fmla="*/ 1989247 w 2496771"/>
              <a:gd name="connsiteY30" fmla="*/ 2358190 h 2767263"/>
              <a:gd name="connsiteX31" fmla="*/ 1868931 w 2496771"/>
              <a:gd name="connsiteY31" fmla="*/ 2141621 h 2767263"/>
              <a:gd name="connsiteX32" fmla="*/ 1772678 w 2496771"/>
              <a:gd name="connsiteY32" fmla="*/ 2117558 h 2767263"/>
              <a:gd name="connsiteX33" fmla="*/ 1700489 w 2496771"/>
              <a:gd name="connsiteY33" fmla="*/ 2069432 h 2767263"/>
              <a:gd name="connsiteX34" fmla="*/ 1604236 w 2496771"/>
              <a:gd name="connsiteY34" fmla="*/ 1973179 h 2767263"/>
              <a:gd name="connsiteX35" fmla="*/ 1580173 w 2496771"/>
              <a:gd name="connsiteY35" fmla="*/ 1852863 h 2767263"/>
              <a:gd name="connsiteX36" fmla="*/ 1941120 w 2496771"/>
              <a:gd name="connsiteY36" fmla="*/ 1660358 h 2767263"/>
              <a:gd name="connsiteX37" fmla="*/ 2085499 w 2496771"/>
              <a:gd name="connsiteY37" fmla="*/ 1852863 h 2767263"/>
              <a:gd name="connsiteX38" fmla="*/ 2133625 w 2496771"/>
              <a:gd name="connsiteY38" fmla="*/ 1925053 h 2767263"/>
              <a:gd name="connsiteX39" fmla="*/ 2181752 w 2496771"/>
              <a:gd name="connsiteY39" fmla="*/ 1973179 h 2767263"/>
              <a:gd name="connsiteX40" fmla="*/ 2446447 w 2496771"/>
              <a:gd name="connsiteY40" fmla="*/ 1949116 h 2767263"/>
              <a:gd name="connsiteX41" fmla="*/ 2494573 w 2496771"/>
              <a:gd name="connsiteY41" fmla="*/ 1876927 h 2767263"/>
              <a:gd name="connsiteX42" fmla="*/ 2470510 w 2496771"/>
              <a:gd name="connsiteY42" fmla="*/ 1179095 h 2767263"/>
              <a:gd name="connsiteX43" fmla="*/ 2350194 w 2496771"/>
              <a:gd name="connsiteY43" fmla="*/ 986590 h 2767263"/>
              <a:gd name="connsiteX44" fmla="*/ 2133625 w 2496771"/>
              <a:gd name="connsiteY44" fmla="*/ 866274 h 2767263"/>
              <a:gd name="connsiteX45" fmla="*/ 1820804 w 2496771"/>
              <a:gd name="connsiteY45" fmla="*/ 890337 h 2767263"/>
              <a:gd name="connsiteX46" fmla="*/ 1748615 w 2496771"/>
              <a:gd name="connsiteY46" fmla="*/ 914400 h 2767263"/>
              <a:gd name="connsiteX47" fmla="*/ 1652362 w 2496771"/>
              <a:gd name="connsiteY47" fmla="*/ 1010653 h 2767263"/>
              <a:gd name="connsiteX48" fmla="*/ 1580173 w 2496771"/>
              <a:gd name="connsiteY48" fmla="*/ 1058779 h 2767263"/>
              <a:gd name="connsiteX49" fmla="*/ 1459857 w 2496771"/>
              <a:gd name="connsiteY49" fmla="*/ 1034716 h 2767263"/>
              <a:gd name="connsiteX50" fmla="*/ 1435794 w 2496771"/>
              <a:gd name="connsiteY50" fmla="*/ 962527 h 2767263"/>
              <a:gd name="connsiteX51" fmla="*/ 1411731 w 2496771"/>
              <a:gd name="connsiteY51" fmla="*/ 842211 h 2767263"/>
              <a:gd name="connsiteX52" fmla="*/ 1459857 w 2496771"/>
              <a:gd name="connsiteY52" fmla="*/ 385011 h 2767263"/>
              <a:gd name="connsiteX53" fmla="*/ 1507983 w 2496771"/>
              <a:gd name="connsiteY53" fmla="*/ 312821 h 2767263"/>
              <a:gd name="connsiteX54" fmla="*/ 1532047 w 2496771"/>
              <a:gd name="connsiteY54" fmla="*/ 240632 h 2767263"/>
              <a:gd name="connsiteX55" fmla="*/ 1580173 w 2496771"/>
              <a:gd name="connsiteY55" fmla="*/ 168442 h 276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96771" h="2767263">
                <a:moveTo>
                  <a:pt x="1074847" y="0"/>
                </a:moveTo>
                <a:cubicBezTo>
                  <a:pt x="1082868" y="248653"/>
                  <a:pt x="1104317" y="497235"/>
                  <a:pt x="1098910" y="745958"/>
                </a:cubicBezTo>
                <a:cubicBezTo>
                  <a:pt x="1096272" y="867310"/>
                  <a:pt x="1102467" y="997078"/>
                  <a:pt x="1050783" y="1106906"/>
                </a:cubicBezTo>
                <a:cubicBezTo>
                  <a:pt x="1029182" y="1152807"/>
                  <a:pt x="906404" y="1155032"/>
                  <a:pt x="906404" y="1155032"/>
                </a:cubicBezTo>
                <a:cubicBezTo>
                  <a:pt x="834215" y="1147011"/>
                  <a:pt x="759910" y="1150080"/>
                  <a:pt x="689836" y="1130969"/>
                </a:cubicBezTo>
                <a:cubicBezTo>
                  <a:pt x="626739" y="1113761"/>
                  <a:pt x="645570" y="1049745"/>
                  <a:pt x="617647" y="1010653"/>
                </a:cubicBezTo>
                <a:cubicBezTo>
                  <a:pt x="546279" y="910738"/>
                  <a:pt x="540502" y="920769"/>
                  <a:pt x="449204" y="890337"/>
                </a:cubicBezTo>
                <a:cubicBezTo>
                  <a:pt x="199304" y="921574"/>
                  <a:pt x="292571" y="860593"/>
                  <a:pt x="160447" y="1058779"/>
                </a:cubicBezTo>
                <a:lnTo>
                  <a:pt x="112320" y="1130969"/>
                </a:lnTo>
                <a:lnTo>
                  <a:pt x="64194" y="1203158"/>
                </a:lnTo>
                <a:cubicBezTo>
                  <a:pt x="-32479" y="1493180"/>
                  <a:pt x="-2230" y="1344522"/>
                  <a:pt x="40131" y="1852863"/>
                </a:cubicBezTo>
                <a:cubicBezTo>
                  <a:pt x="44268" y="1902513"/>
                  <a:pt x="83269" y="1960929"/>
                  <a:pt x="112320" y="1997242"/>
                </a:cubicBezTo>
                <a:cubicBezTo>
                  <a:pt x="151507" y="2046225"/>
                  <a:pt x="179034" y="2057760"/>
                  <a:pt x="232636" y="2093495"/>
                </a:cubicBezTo>
                <a:cubicBezTo>
                  <a:pt x="865023" y="2060212"/>
                  <a:pt x="577458" y="2197872"/>
                  <a:pt x="737962" y="1997242"/>
                </a:cubicBezTo>
                <a:cubicBezTo>
                  <a:pt x="752135" y="1979526"/>
                  <a:pt x="770047" y="1965158"/>
                  <a:pt x="786089" y="1949116"/>
                </a:cubicBezTo>
                <a:lnTo>
                  <a:pt x="834215" y="1804737"/>
                </a:lnTo>
                <a:cubicBezTo>
                  <a:pt x="859630" y="1728492"/>
                  <a:pt x="853095" y="1726995"/>
                  <a:pt x="906404" y="1660358"/>
                </a:cubicBezTo>
                <a:cubicBezTo>
                  <a:pt x="920577" y="1642642"/>
                  <a:pt x="938489" y="1628274"/>
                  <a:pt x="954531" y="1612232"/>
                </a:cubicBezTo>
                <a:cubicBezTo>
                  <a:pt x="1010678" y="1620253"/>
                  <a:pt x="1072243" y="1610930"/>
                  <a:pt x="1122973" y="1636295"/>
                </a:cubicBezTo>
                <a:cubicBezTo>
                  <a:pt x="1145660" y="1647639"/>
                  <a:pt x="1141534" y="1683724"/>
                  <a:pt x="1147036" y="1708485"/>
                </a:cubicBezTo>
                <a:cubicBezTo>
                  <a:pt x="1157620" y="1756113"/>
                  <a:pt x="1163078" y="1804737"/>
                  <a:pt x="1171099" y="1852863"/>
                </a:cubicBezTo>
                <a:cubicBezTo>
                  <a:pt x="1163078" y="1925053"/>
                  <a:pt x="1168396" y="2000010"/>
                  <a:pt x="1147036" y="2069432"/>
                </a:cubicBezTo>
                <a:cubicBezTo>
                  <a:pt x="1126559" y="2135984"/>
                  <a:pt x="1066253" y="2164395"/>
                  <a:pt x="1026720" y="2213811"/>
                </a:cubicBezTo>
                <a:cubicBezTo>
                  <a:pt x="1008654" y="2236394"/>
                  <a:pt x="994636" y="2261937"/>
                  <a:pt x="978594" y="2286000"/>
                </a:cubicBezTo>
                <a:cubicBezTo>
                  <a:pt x="970573" y="2310063"/>
                  <a:pt x="954531" y="2332825"/>
                  <a:pt x="954531" y="2358190"/>
                </a:cubicBezTo>
                <a:cubicBezTo>
                  <a:pt x="954531" y="2470771"/>
                  <a:pt x="933469" y="2591932"/>
                  <a:pt x="978594" y="2695074"/>
                </a:cubicBezTo>
                <a:cubicBezTo>
                  <a:pt x="998927" y="2741550"/>
                  <a:pt x="1072393" y="2739309"/>
                  <a:pt x="1122973" y="2743200"/>
                </a:cubicBezTo>
                <a:lnTo>
                  <a:pt x="1435794" y="2767263"/>
                </a:lnTo>
                <a:cubicBezTo>
                  <a:pt x="1620278" y="2751221"/>
                  <a:pt x="1807959" y="2756905"/>
                  <a:pt x="1989247" y="2719137"/>
                </a:cubicBezTo>
                <a:cubicBezTo>
                  <a:pt x="2014078" y="2713964"/>
                  <a:pt x="2013310" y="2672313"/>
                  <a:pt x="2013310" y="2646948"/>
                </a:cubicBezTo>
                <a:cubicBezTo>
                  <a:pt x="2013310" y="2550362"/>
                  <a:pt x="2002012" y="2453929"/>
                  <a:pt x="1989247" y="2358190"/>
                </a:cubicBezTo>
                <a:cubicBezTo>
                  <a:pt x="1981523" y="2300261"/>
                  <a:pt x="1900282" y="2149459"/>
                  <a:pt x="1868931" y="2141621"/>
                </a:cubicBezTo>
                <a:lnTo>
                  <a:pt x="1772678" y="2117558"/>
                </a:lnTo>
                <a:cubicBezTo>
                  <a:pt x="1748615" y="2101516"/>
                  <a:pt x="1722447" y="2088253"/>
                  <a:pt x="1700489" y="2069432"/>
                </a:cubicBezTo>
                <a:cubicBezTo>
                  <a:pt x="1666038" y="2039903"/>
                  <a:pt x="1604236" y="1973179"/>
                  <a:pt x="1604236" y="1973179"/>
                </a:cubicBezTo>
                <a:cubicBezTo>
                  <a:pt x="1596215" y="1933074"/>
                  <a:pt x="1580173" y="1893763"/>
                  <a:pt x="1580173" y="1852863"/>
                </a:cubicBezTo>
                <a:cubicBezTo>
                  <a:pt x="1580173" y="1521796"/>
                  <a:pt x="1588354" y="1635161"/>
                  <a:pt x="1941120" y="1660358"/>
                </a:cubicBezTo>
                <a:cubicBezTo>
                  <a:pt x="2030146" y="1749384"/>
                  <a:pt x="1976664" y="1689610"/>
                  <a:pt x="2085499" y="1852863"/>
                </a:cubicBezTo>
                <a:cubicBezTo>
                  <a:pt x="2101541" y="1876926"/>
                  <a:pt x="2113175" y="1904603"/>
                  <a:pt x="2133625" y="1925053"/>
                </a:cubicBezTo>
                <a:lnTo>
                  <a:pt x="2181752" y="1973179"/>
                </a:lnTo>
                <a:cubicBezTo>
                  <a:pt x="2269984" y="1965158"/>
                  <a:pt x="2361769" y="1975171"/>
                  <a:pt x="2446447" y="1949116"/>
                </a:cubicBezTo>
                <a:cubicBezTo>
                  <a:pt x="2474088" y="1940611"/>
                  <a:pt x="2493670" y="1905833"/>
                  <a:pt x="2494573" y="1876927"/>
                </a:cubicBezTo>
                <a:cubicBezTo>
                  <a:pt x="2501843" y="1644292"/>
                  <a:pt x="2490387" y="1410994"/>
                  <a:pt x="2470510" y="1179095"/>
                </a:cubicBezTo>
                <a:cubicBezTo>
                  <a:pt x="2455620" y="1005385"/>
                  <a:pt x="2440431" y="1063936"/>
                  <a:pt x="2350194" y="986590"/>
                </a:cubicBezTo>
                <a:cubicBezTo>
                  <a:pt x="2197809" y="855974"/>
                  <a:pt x="2322962" y="904141"/>
                  <a:pt x="2133625" y="866274"/>
                </a:cubicBezTo>
                <a:cubicBezTo>
                  <a:pt x="2029351" y="874295"/>
                  <a:pt x="1924578" y="877365"/>
                  <a:pt x="1820804" y="890337"/>
                </a:cubicBezTo>
                <a:cubicBezTo>
                  <a:pt x="1795635" y="893483"/>
                  <a:pt x="1769255" y="899657"/>
                  <a:pt x="1748615" y="914400"/>
                </a:cubicBezTo>
                <a:cubicBezTo>
                  <a:pt x="1711693" y="940773"/>
                  <a:pt x="1690116" y="985484"/>
                  <a:pt x="1652362" y="1010653"/>
                </a:cubicBezTo>
                <a:lnTo>
                  <a:pt x="1580173" y="1058779"/>
                </a:lnTo>
                <a:cubicBezTo>
                  <a:pt x="1540068" y="1050758"/>
                  <a:pt x="1493888" y="1057403"/>
                  <a:pt x="1459857" y="1034716"/>
                </a:cubicBezTo>
                <a:cubicBezTo>
                  <a:pt x="1438752" y="1020646"/>
                  <a:pt x="1441946" y="987134"/>
                  <a:pt x="1435794" y="962527"/>
                </a:cubicBezTo>
                <a:cubicBezTo>
                  <a:pt x="1425874" y="922849"/>
                  <a:pt x="1419752" y="882316"/>
                  <a:pt x="1411731" y="842211"/>
                </a:cubicBezTo>
                <a:cubicBezTo>
                  <a:pt x="1413939" y="806887"/>
                  <a:pt x="1399754" y="505217"/>
                  <a:pt x="1459857" y="385011"/>
                </a:cubicBezTo>
                <a:cubicBezTo>
                  <a:pt x="1472791" y="359144"/>
                  <a:pt x="1495049" y="338688"/>
                  <a:pt x="1507983" y="312821"/>
                </a:cubicBezTo>
                <a:cubicBezTo>
                  <a:pt x="1519327" y="290134"/>
                  <a:pt x="1520703" y="263319"/>
                  <a:pt x="1532047" y="240632"/>
                </a:cubicBezTo>
                <a:cubicBezTo>
                  <a:pt x="1544981" y="214765"/>
                  <a:pt x="1580173" y="168442"/>
                  <a:pt x="1580173" y="168442"/>
                </a:cubicBezTo>
              </a:path>
            </a:pathLst>
          </a:cu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7" name="TextBox 6"/>
          <p:cNvSpPr txBox="1"/>
          <p:nvPr/>
        </p:nvSpPr>
        <p:spPr>
          <a:xfrm>
            <a:off x="2641600" y="4516438"/>
            <a:ext cx="862013" cy="523875"/>
          </a:xfrm>
          <a:prstGeom prst="rect">
            <a:avLst/>
          </a:prstGeom>
          <a:noFill/>
        </p:spPr>
        <p:txBody>
          <a:bodyPr wrap="none">
            <a:spAutoFit/>
          </a:bodyPr>
          <a:lstStyle/>
          <a:p>
            <a:pPr fontAlgn="auto">
              <a:spcBef>
                <a:spcPts val="0"/>
              </a:spcBef>
              <a:spcAft>
                <a:spcPts val="0"/>
              </a:spcAft>
              <a:defRPr/>
            </a:pPr>
            <a:r>
              <a:rPr lang="en-CA" sz="2800" dirty="0">
                <a:solidFill>
                  <a:schemeClr val="accent3"/>
                </a:solidFill>
                <a:latin typeface="+mn-lt"/>
                <a:ea typeface="+mn-ea"/>
              </a:rPr>
              <a:t>UAC</a:t>
            </a:r>
          </a:p>
        </p:txBody>
      </p:sp>
      <p:sp>
        <p:nvSpPr>
          <p:cNvPr id="12" name="Freeform 11"/>
          <p:cNvSpPr/>
          <p:nvPr/>
        </p:nvSpPr>
        <p:spPr>
          <a:xfrm>
            <a:off x="4100513" y="1749425"/>
            <a:ext cx="2497137" cy="2767013"/>
          </a:xfrm>
          <a:custGeom>
            <a:avLst/>
            <a:gdLst>
              <a:gd name="connsiteX0" fmla="*/ 1074847 w 2496771"/>
              <a:gd name="connsiteY0" fmla="*/ 0 h 2767263"/>
              <a:gd name="connsiteX1" fmla="*/ 1098910 w 2496771"/>
              <a:gd name="connsiteY1" fmla="*/ 745958 h 2767263"/>
              <a:gd name="connsiteX2" fmla="*/ 1050783 w 2496771"/>
              <a:gd name="connsiteY2" fmla="*/ 1106906 h 2767263"/>
              <a:gd name="connsiteX3" fmla="*/ 906404 w 2496771"/>
              <a:gd name="connsiteY3" fmla="*/ 1155032 h 2767263"/>
              <a:gd name="connsiteX4" fmla="*/ 689836 w 2496771"/>
              <a:gd name="connsiteY4" fmla="*/ 1130969 h 2767263"/>
              <a:gd name="connsiteX5" fmla="*/ 617647 w 2496771"/>
              <a:gd name="connsiteY5" fmla="*/ 1010653 h 2767263"/>
              <a:gd name="connsiteX6" fmla="*/ 449204 w 2496771"/>
              <a:gd name="connsiteY6" fmla="*/ 890337 h 2767263"/>
              <a:gd name="connsiteX7" fmla="*/ 160447 w 2496771"/>
              <a:gd name="connsiteY7" fmla="*/ 1058779 h 2767263"/>
              <a:gd name="connsiteX8" fmla="*/ 112320 w 2496771"/>
              <a:gd name="connsiteY8" fmla="*/ 1130969 h 2767263"/>
              <a:gd name="connsiteX9" fmla="*/ 64194 w 2496771"/>
              <a:gd name="connsiteY9" fmla="*/ 1203158 h 2767263"/>
              <a:gd name="connsiteX10" fmla="*/ 40131 w 2496771"/>
              <a:gd name="connsiteY10" fmla="*/ 1852863 h 2767263"/>
              <a:gd name="connsiteX11" fmla="*/ 112320 w 2496771"/>
              <a:gd name="connsiteY11" fmla="*/ 1997242 h 2767263"/>
              <a:gd name="connsiteX12" fmla="*/ 232636 w 2496771"/>
              <a:gd name="connsiteY12" fmla="*/ 2093495 h 2767263"/>
              <a:gd name="connsiteX13" fmla="*/ 737962 w 2496771"/>
              <a:gd name="connsiteY13" fmla="*/ 1997242 h 2767263"/>
              <a:gd name="connsiteX14" fmla="*/ 786089 w 2496771"/>
              <a:gd name="connsiteY14" fmla="*/ 1949116 h 2767263"/>
              <a:gd name="connsiteX15" fmla="*/ 834215 w 2496771"/>
              <a:gd name="connsiteY15" fmla="*/ 1804737 h 2767263"/>
              <a:gd name="connsiteX16" fmla="*/ 906404 w 2496771"/>
              <a:gd name="connsiteY16" fmla="*/ 1660358 h 2767263"/>
              <a:gd name="connsiteX17" fmla="*/ 954531 w 2496771"/>
              <a:gd name="connsiteY17" fmla="*/ 1612232 h 2767263"/>
              <a:gd name="connsiteX18" fmla="*/ 1122973 w 2496771"/>
              <a:gd name="connsiteY18" fmla="*/ 1636295 h 2767263"/>
              <a:gd name="connsiteX19" fmla="*/ 1147036 w 2496771"/>
              <a:gd name="connsiteY19" fmla="*/ 1708485 h 2767263"/>
              <a:gd name="connsiteX20" fmla="*/ 1171099 w 2496771"/>
              <a:gd name="connsiteY20" fmla="*/ 1852863 h 2767263"/>
              <a:gd name="connsiteX21" fmla="*/ 1147036 w 2496771"/>
              <a:gd name="connsiteY21" fmla="*/ 2069432 h 2767263"/>
              <a:gd name="connsiteX22" fmla="*/ 1026720 w 2496771"/>
              <a:gd name="connsiteY22" fmla="*/ 2213811 h 2767263"/>
              <a:gd name="connsiteX23" fmla="*/ 978594 w 2496771"/>
              <a:gd name="connsiteY23" fmla="*/ 2286000 h 2767263"/>
              <a:gd name="connsiteX24" fmla="*/ 954531 w 2496771"/>
              <a:gd name="connsiteY24" fmla="*/ 2358190 h 2767263"/>
              <a:gd name="connsiteX25" fmla="*/ 978594 w 2496771"/>
              <a:gd name="connsiteY25" fmla="*/ 2695074 h 2767263"/>
              <a:gd name="connsiteX26" fmla="*/ 1122973 w 2496771"/>
              <a:gd name="connsiteY26" fmla="*/ 2743200 h 2767263"/>
              <a:gd name="connsiteX27" fmla="*/ 1435794 w 2496771"/>
              <a:gd name="connsiteY27" fmla="*/ 2767263 h 2767263"/>
              <a:gd name="connsiteX28" fmla="*/ 1989247 w 2496771"/>
              <a:gd name="connsiteY28" fmla="*/ 2719137 h 2767263"/>
              <a:gd name="connsiteX29" fmla="*/ 2013310 w 2496771"/>
              <a:gd name="connsiteY29" fmla="*/ 2646948 h 2767263"/>
              <a:gd name="connsiteX30" fmla="*/ 1989247 w 2496771"/>
              <a:gd name="connsiteY30" fmla="*/ 2358190 h 2767263"/>
              <a:gd name="connsiteX31" fmla="*/ 1868931 w 2496771"/>
              <a:gd name="connsiteY31" fmla="*/ 2141621 h 2767263"/>
              <a:gd name="connsiteX32" fmla="*/ 1772678 w 2496771"/>
              <a:gd name="connsiteY32" fmla="*/ 2117558 h 2767263"/>
              <a:gd name="connsiteX33" fmla="*/ 1700489 w 2496771"/>
              <a:gd name="connsiteY33" fmla="*/ 2069432 h 2767263"/>
              <a:gd name="connsiteX34" fmla="*/ 1604236 w 2496771"/>
              <a:gd name="connsiteY34" fmla="*/ 1973179 h 2767263"/>
              <a:gd name="connsiteX35" fmla="*/ 1580173 w 2496771"/>
              <a:gd name="connsiteY35" fmla="*/ 1852863 h 2767263"/>
              <a:gd name="connsiteX36" fmla="*/ 1941120 w 2496771"/>
              <a:gd name="connsiteY36" fmla="*/ 1660358 h 2767263"/>
              <a:gd name="connsiteX37" fmla="*/ 2085499 w 2496771"/>
              <a:gd name="connsiteY37" fmla="*/ 1852863 h 2767263"/>
              <a:gd name="connsiteX38" fmla="*/ 2133625 w 2496771"/>
              <a:gd name="connsiteY38" fmla="*/ 1925053 h 2767263"/>
              <a:gd name="connsiteX39" fmla="*/ 2181752 w 2496771"/>
              <a:gd name="connsiteY39" fmla="*/ 1973179 h 2767263"/>
              <a:gd name="connsiteX40" fmla="*/ 2446447 w 2496771"/>
              <a:gd name="connsiteY40" fmla="*/ 1949116 h 2767263"/>
              <a:gd name="connsiteX41" fmla="*/ 2494573 w 2496771"/>
              <a:gd name="connsiteY41" fmla="*/ 1876927 h 2767263"/>
              <a:gd name="connsiteX42" fmla="*/ 2470510 w 2496771"/>
              <a:gd name="connsiteY42" fmla="*/ 1179095 h 2767263"/>
              <a:gd name="connsiteX43" fmla="*/ 2350194 w 2496771"/>
              <a:gd name="connsiteY43" fmla="*/ 986590 h 2767263"/>
              <a:gd name="connsiteX44" fmla="*/ 2133625 w 2496771"/>
              <a:gd name="connsiteY44" fmla="*/ 866274 h 2767263"/>
              <a:gd name="connsiteX45" fmla="*/ 1820804 w 2496771"/>
              <a:gd name="connsiteY45" fmla="*/ 890337 h 2767263"/>
              <a:gd name="connsiteX46" fmla="*/ 1748615 w 2496771"/>
              <a:gd name="connsiteY46" fmla="*/ 914400 h 2767263"/>
              <a:gd name="connsiteX47" fmla="*/ 1652362 w 2496771"/>
              <a:gd name="connsiteY47" fmla="*/ 1010653 h 2767263"/>
              <a:gd name="connsiteX48" fmla="*/ 1580173 w 2496771"/>
              <a:gd name="connsiteY48" fmla="*/ 1058779 h 2767263"/>
              <a:gd name="connsiteX49" fmla="*/ 1459857 w 2496771"/>
              <a:gd name="connsiteY49" fmla="*/ 1034716 h 2767263"/>
              <a:gd name="connsiteX50" fmla="*/ 1435794 w 2496771"/>
              <a:gd name="connsiteY50" fmla="*/ 962527 h 2767263"/>
              <a:gd name="connsiteX51" fmla="*/ 1411731 w 2496771"/>
              <a:gd name="connsiteY51" fmla="*/ 842211 h 2767263"/>
              <a:gd name="connsiteX52" fmla="*/ 1459857 w 2496771"/>
              <a:gd name="connsiteY52" fmla="*/ 385011 h 2767263"/>
              <a:gd name="connsiteX53" fmla="*/ 1507983 w 2496771"/>
              <a:gd name="connsiteY53" fmla="*/ 312821 h 2767263"/>
              <a:gd name="connsiteX54" fmla="*/ 1532047 w 2496771"/>
              <a:gd name="connsiteY54" fmla="*/ 240632 h 2767263"/>
              <a:gd name="connsiteX55" fmla="*/ 1580173 w 2496771"/>
              <a:gd name="connsiteY55" fmla="*/ 168442 h 276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96771" h="2767263">
                <a:moveTo>
                  <a:pt x="1074847" y="0"/>
                </a:moveTo>
                <a:cubicBezTo>
                  <a:pt x="1082868" y="248653"/>
                  <a:pt x="1104317" y="497235"/>
                  <a:pt x="1098910" y="745958"/>
                </a:cubicBezTo>
                <a:cubicBezTo>
                  <a:pt x="1096272" y="867310"/>
                  <a:pt x="1102467" y="997078"/>
                  <a:pt x="1050783" y="1106906"/>
                </a:cubicBezTo>
                <a:cubicBezTo>
                  <a:pt x="1029182" y="1152807"/>
                  <a:pt x="906404" y="1155032"/>
                  <a:pt x="906404" y="1155032"/>
                </a:cubicBezTo>
                <a:cubicBezTo>
                  <a:pt x="834215" y="1147011"/>
                  <a:pt x="759910" y="1150080"/>
                  <a:pt x="689836" y="1130969"/>
                </a:cubicBezTo>
                <a:cubicBezTo>
                  <a:pt x="626739" y="1113761"/>
                  <a:pt x="645570" y="1049745"/>
                  <a:pt x="617647" y="1010653"/>
                </a:cubicBezTo>
                <a:cubicBezTo>
                  <a:pt x="546279" y="910738"/>
                  <a:pt x="540502" y="920769"/>
                  <a:pt x="449204" y="890337"/>
                </a:cubicBezTo>
                <a:cubicBezTo>
                  <a:pt x="199304" y="921574"/>
                  <a:pt x="292571" y="860593"/>
                  <a:pt x="160447" y="1058779"/>
                </a:cubicBezTo>
                <a:lnTo>
                  <a:pt x="112320" y="1130969"/>
                </a:lnTo>
                <a:lnTo>
                  <a:pt x="64194" y="1203158"/>
                </a:lnTo>
                <a:cubicBezTo>
                  <a:pt x="-32479" y="1493180"/>
                  <a:pt x="-2230" y="1344522"/>
                  <a:pt x="40131" y="1852863"/>
                </a:cubicBezTo>
                <a:cubicBezTo>
                  <a:pt x="44268" y="1902513"/>
                  <a:pt x="83269" y="1960929"/>
                  <a:pt x="112320" y="1997242"/>
                </a:cubicBezTo>
                <a:cubicBezTo>
                  <a:pt x="151507" y="2046225"/>
                  <a:pt x="179034" y="2057760"/>
                  <a:pt x="232636" y="2093495"/>
                </a:cubicBezTo>
                <a:cubicBezTo>
                  <a:pt x="865023" y="2060212"/>
                  <a:pt x="577458" y="2197872"/>
                  <a:pt x="737962" y="1997242"/>
                </a:cubicBezTo>
                <a:cubicBezTo>
                  <a:pt x="752135" y="1979526"/>
                  <a:pt x="770047" y="1965158"/>
                  <a:pt x="786089" y="1949116"/>
                </a:cubicBezTo>
                <a:lnTo>
                  <a:pt x="834215" y="1804737"/>
                </a:lnTo>
                <a:cubicBezTo>
                  <a:pt x="859630" y="1728492"/>
                  <a:pt x="853095" y="1726995"/>
                  <a:pt x="906404" y="1660358"/>
                </a:cubicBezTo>
                <a:cubicBezTo>
                  <a:pt x="920577" y="1642642"/>
                  <a:pt x="938489" y="1628274"/>
                  <a:pt x="954531" y="1612232"/>
                </a:cubicBezTo>
                <a:cubicBezTo>
                  <a:pt x="1010678" y="1620253"/>
                  <a:pt x="1072243" y="1610930"/>
                  <a:pt x="1122973" y="1636295"/>
                </a:cubicBezTo>
                <a:cubicBezTo>
                  <a:pt x="1145660" y="1647639"/>
                  <a:pt x="1141534" y="1683724"/>
                  <a:pt x="1147036" y="1708485"/>
                </a:cubicBezTo>
                <a:cubicBezTo>
                  <a:pt x="1157620" y="1756113"/>
                  <a:pt x="1163078" y="1804737"/>
                  <a:pt x="1171099" y="1852863"/>
                </a:cubicBezTo>
                <a:cubicBezTo>
                  <a:pt x="1163078" y="1925053"/>
                  <a:pt x="1168396" y="2000010"/>
                  <a:pt x="1147036" y="2069432"/>
                </a:cubicBezTo>
                <a:cubicBezTo>
                  <a:pt x="1126559" y="2135984"/>
                  <a:pt x="1066253" y="2164395"/>
                  <a:pt x="1026720" y="2213811"/>
                </a:cubicBezTo>
                <a:cubicBezTo>
                  <a:pt x="1008654" y="2236394"/>
                  <a:pt x="994636" y="2261937"/>
                  <a:pt x="978594" y="2286000"/>
                </a:cubicBezTo>
                <a:cubicBezTo>
                  <a:pt x="970573" y="2310063"/>
                  <a:pt x="954531" y="2332825"/>
                  <a:pt x="954531" y="2358190"/>
                </a:cubicBezTo>
                <a:cubicBezTo>
                  <a:pt x="954531" y="2470771"/>
                  <a:pt x="933469" y="2591932"/>
                  <a:pt x="978594" y="2695074"/>
                </a:cubicBezTo>
                <a:cubicBezTo>
                  <a:pt x="998927" y="2741550"/>
                  <a:pt x="1072393" y="2739309"/>
                  <a:pt x="1122973" y="2743200"/>
                </a:cubicBezTo>
                <a:lnTo>
                  <a:pt x="1435794" y="2767263"/>
                </a:lnTo>
                <a:cubicBezTo>
                  <a:pt x="1620278" y="2751221"/>
                  <a:pt x="1807959" y="2756905"/>
                  <a:pt x="1989247" y="2719137"/>
                </a:cubicBezTo>
                <a:cubicBezTo>
                  <a:pt x="2014078" y="2713964"/>
                  <a:pt x="2013310" y="2672313"/>
                  <a:pt x="2013310" y="2646948"/>
                </a:cubicBezTo>
                <a:cubicBezTo>
                  <a:pt x="2013310" y="2550362"/>
                  <a:pt x="2002012" y="2453929"/>
                  <a:pt x="1989247" y="2358190"/>
                </a:cubicBezTo>
                <a:cubicBezTo>
                  <a:pt x="1981523" y="2300261"/>
                  <a:pt x="1900282" y="2149459"/>
                  <a:pt x="1868931" y="2141621"/>
                </a:cubicBezTo>
                <a:lnTo>
                  <a:pt x="1772678" y="2117558"/>
                </a:lnTo>
                <a:cubicBezTo>
                  <a:pt x="1748615" y="2101516"/>
                  <a:pt x="1722447" y="2088253"/>
                  <a:pt x="1700489" y="2069432"/>
                </a:cubicBezTo>
                <a:cubicBezTo>
                  <a:pt x="1666038" y="2039903"/>
                  <a:pt x="1604236" y="1973179"/>
                  <a:pt x="1604236" y="1973179"/>
                </a:cubicBezTo>
                <a:cubicBezTo>
                  <a:pt x="1596215" y="1933074"/>
                  <a:pt x="1580173" y="1893763"/>
                  <a:pt x="1580173" y="1852863"/>
                </a:cubicBezTo>
                <a:cubicBezTo>
                  <a:pt x="1580173" y="1521796"/>
                  <a:pt x="1588354" y="1635161"/>
                  <a:pt x="1941120" y="1660358"/>
                </a:cubicBezTo>
                <a:cubicBezTo>
                  <a:pt x="2030146" y="1749384"/>
                  <a:pt x="1976664" y="1689610"/>
                  <a:pt x="2085499" y="1852863"/>
                </a:cubicBezTo>
                <a:cubicBezTo>
                  <a:pt x="2101541" y="1876926"/>
                  <a:pt x="2113175" y="1904603"/>
                  <a:pt x="2133625" y="1925053"/>
                </a:cubicBezTo>
                <a:lnTo>
                  <a:pt x="2181752" y="1973179"/>
                </a:lnTo>
                <a:cubicBezTo>
                  <a:pt x="2269984" y="1965158"/>
                  <a:pt x="2361769" y="1975171"/>
                  <a:pt x="2446447" y="1949116"/>
                </a:cubicBezTo>
                <a:cubicBezTo>
                  <a:pt x="2474088" y="1940611"/>
                  <a:pt x="2493670" y="1905833"/>
                  <a:pt x="2494573" y="1876927"/>
                </a:cubicBezTo>
                <a:cubicBezTo>
                  <a:pt x="2501843" y="1644292"/>
                  <a:pt x="2490387" y="1410994"/>
                  <a:pt x="2470510" y="1179095"/>
                </a:cubicBezTo>
                <a:cubicBezTo>
                  <a:pt x="2455620" y="1005385"/>
                  <a:pt x="2440431" y="1063936"/>
                  <a:pt x="2350194" y="986590"/>
                </a:cubicBezTo>
                <a:cubicBezTo>
                  <a:pt x="2197809" y="855974"/>
                  <a:pt x="2322962" y="904141"/>
                  <a:pt x="2133625" y="866274"/>
                </a:cubicBezTo>
                <a:cubicBezTo>
                  <a:pt x="2029351" y="874295"/>
                  <a:pt x="1924578" y="877365"/>
                  <a:pt x="1820804" y="890337"/>
                </a:cubicBezTo>
                <a:cubicBezTo>
                  <a:pt x="1795635" y="893483"/>
                  <a:pt x="1769255" y="899657"/>
                  <a:pt x="1748615" y="914400"/>
                </a:cubicBezTo>
                <a:cubicBezTo>
                  <a:pt x="1711693" y="940773"/>
                  <a:pt x="1690116" y="985484"/>
                  <a:pt x="1652362" y="1010653"/>
                </a:cubicBezTo>
                <a:lnTo>
                  <a:pt x="1580173" y="1058779"/>
                </a:lnTo>
                <a:cubicBezTo>
                  <a:pt x="1540068" y="1050758"/>
                  <a:pt x="1493888" y="1057403"/>
                  <a:pt x="1459857" y="1034716"/>
                </a:cubicBezTo>
                <a:cubicBezTo>
                  <a:pt x="1438752" y="1020646"/>
                  <a:pt x="1441946" y="987134"/>
                  <a:pt x="1435794" y="962527"/>
                </a:cubicBezTo>
                <a:cubicBezTo>
                  <a:pt x="1425874" y="922849"/>
                  <a:pt x="1419752" y="882316"/>
                  <a:pt x="1411731" y="842211"/>
                </a:cubicBezTo>
                <a:cubicBezTo>
                  <a:pt x="1413939" y="806887"/>
                  <a:pt x="1399754" y="505217"/>
                  <a:pt x="1459857" y="385011"/>
                </a:cubicBezTo>
                <a:cubicBezTo>
                  <a:pt x="1472791" y="359144"/>
                  <a:pt x="1495049" y="338688"/>
                  <a:pt x="1507983" y="312821"/>
                </a:cubicBezTo>
                <a:cubicBezTo>
                  <a:pt x="1519327" y="290134"/>
                  <a:pt x="1520703" y="263319"/>
                  <a:pt x="1532047" y="240632"/>
                </a:cubicBezTo>
                <a:cubicBezTo>
                  <a:pt x="1544981" y="214765"/>
                  <a:pt x="1580173" y="168442"/>
                  <a:pt x="1580173" y="168442"/>
                </a:cubicBezTo>
              </a:path>
            </a:pathLst>
          </a:cu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5" name="Oval 14"/>
          <p:cNvSpPr/>
          <p:nvPr/>
        </p:nvSpPr>
        <p:spPr>
          <a:xfrm>
            <a:off x="5219700" y="1052513"/>
            <a:ext cx="1154113" cy="10810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800" dirty="0" err="1"/>
              <a:t>lys</a:t>
            </a:r>
            <a:endParaRPr lang="en-CA" sz="2800" dirty="0"/>
          </a:p>
        </p:txBody>
      </p:sp>
      <p:sp>
        <p:nvSpPr>
          <p:cNvPr id="8" name="TextBox 7"/>
          <p:cNvSpPr txBox="1"/>
          <p:nvPr/>
        </p:nvSpPr>
        <p:spPr>
          <a:xfrm>
            <a:off x="5114925" y="4516438"/>
            <a:ext cx="906463" cy="523875"/>
          </a:xfrm>
          <a:prstGeom prst="rect">
            <a:avLst/>
          </a:prstGeom>
          <a:noFill/>
        </p:spPr>
        <p:txBody>
          <a:bodyPr wrap="none">
            <a:spAutoFit/>
          </a:bodyPr>
          <a:lstStyle/>
          <a:p>
            <a:pPr fontAlgn="auto">
              <a:spcBef>
                <a:spcPts val="0"/>
              </a:spcBef>
              <a:spcAft>
                <a:spcPts val="0"/>
              </a:spcAft>
              <a:defRPr/>
            </a:pPr>
            <a:r>
              <a:rPr lang="en-CA" sz="2800" dirty="0">
                <a:solidFill>
                  <a:schemeClr val="accent3"/>
                </a:solidFill>
                <a:latin typeface="+mn-lt"/>
                <a:ea typeface="+mn-ea"/>
              </a:rPr>
              <a:t>UUU</a:t>
            </a:r>
          </a:p>
        </p:txBody>
      </p:sp>
      <p:sp>
        <p:nvSpPr>
          <p:cNvPr id="88075" name="TextBox 4"/>
          <p:cNvSpPr txBox="1">
            <a:spLocks noChangeArrowheads="1"/>
          </p:cNvSpPr>
          <p:nvPr/>
        </p:nvSpPr>
        <p:spPr bwMode="auto">
          <a:xfrm>
            <a:off x="395288" y="238125"/>
            <a:ext cx="2959100" cy="830263"/>
          </a:xfrm>
          <a:prstGeom prst="rect">
            <a:avLst/>
          </a:prstGeom>
          <a:noFill/>
          <a:ln w="9525">
            <a:noFill/>
            <a:miter lim="800000"/>
            <a:headEnd/>
            <a:tailEnd/>
          </a:ln>
        </p:spPr>
        <p:txBody>
          <a:bodyPr wrap="none">
            <a:spAutoFit/>
          </a:bodyPr>
          <a:lstStyle/>
          <a:p>
            <a:r>
              <a:rPr lang="en-CA" sz="4800"/>
              <a:t>Elongation</a:t>
            </a:r>
          </a:p>
        </p:txBody>
      </p:sp>
      <p:cxnSp>
        <p:nvCxnSpPr>
          <p:cNvPr id="14" name="Straight Connector 13"/>
          <p:cNvCxnSpPr/>
          <p:nvPr/>
        </p:nvCxnSpPr>
        <p:spPr>
          <a:xfrm flipH="1">
            <a:off x="3851275" y="1571625"/>
            <a:ext cx="14986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Right Arrow 8"/>
          <p:cNvSpPr/>
          <p:nvPr/>
        </p:nvSpPr>
        <p:spPr>
          <a:xfrm>
            <a:off x="179388" y="5095875"/>
            <a:ext cx="8964612" cy="1285875"/>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400" b="1" dirty="0">
                <a:solidFill>
                  <a:schemeClr val="bg1"/>
                </a:solidFill>
              </a:rPr>
              <a:t>Ribosome moves forward and the  binding sites are </a:t>
            </a:r>
            <a:r>
              <a:rPr lang="en-CA" sz="2400" b="1" dirty="0" err="1">
                <a:solidFill>
                  <a:schemeClr val="bg1"/>
                </a:solidFill>
              </a:rPr>
              <a:t>translocated</a:t>
            </a:r>
            <a:endParaRPr lang="en-CA" sz="2400" b="1" dirty="0">
              <a:solidFill>
                <a:schemeClr val="bg1"/>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798763" y="5049838"/>
            <a:ext cx="4587875" cy="1411287"/>
          </a:xfrm>
          <a:prstGeom prst="roundRect">
            <a:avLst/>
          </a:prstGeom>
          <a:solidFill>
            <a:srgbClr val="00B0F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 name="Rounded Rectangle 1"/>
          <p:cNvSpPr/>
          <p:nvPr/>
        </p:nvSpPr>
        <p:spPr>
          <a:xfrm>
            <a:off x="2579688" y="1028700"/>
            <a:ext cx="7561262" cy="41243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cxnSp>
        <p:nvCxnSpPr>
          <p:cNvPr id="6" name="Straight Connector 5"/>
          <p:cNvCxnSpPr/>
          <p:nvPr/>
        </p:nvCxnSpPr>
        <p:spPr>
          <a:xfrm>
            <a:off x="12700" y="5049838"/>
            <a:ext cx="8066088"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89092" name="TextBox 10"/>
          <p:cNvSpPr txBox="1">
            <a:spLocks noChangeArrowheads="1"/>
          </p:cNvSpPr>
          <p:nvPr/>
        </p:nvSpPr>
        <p:spPr bwMode="auto">
          <a:xfrm>
            <a:off x="1470025" y="5049838"/>
            <a:ext cx="6229350" cy="522287"/>
          </a:xfrm>
          <a:prstGeom prst="rect">
            <a:avLst/>
          </a:prstGeom>
          <a:noFill/>
          <a:ln w="9525">
            <a:noFill/>
            <a:miter lim="800000"/>
            <a:headEnd/>
            <a:tailEnd/>
          </a:ln>
        </p:spPr>
        <p:txBody>
          <a:bodyPr wrap="none">
            <a:spAutoFit/>
          </a:bodyPr>
          <a:lstStyle/>
          <a:p>
            <a:r>
              <a:rPr lang="en-CA" sz="2800">
                <a:solidFill>
                  <a:srgbClr val="FF0000"/>
                </a:solidFill>
              </a:rPr>
              <a:t>AUG                         AAA	           AGA	       </a:t>
            </a:r>
          </a:p>
        </p:txBody>
      </p:sp>
      <p:sp>
        <p:nvSpPr>
          <p:cNvPr id="3" name="Oval 2"/>
          <p:cNvSpPr/>
          <p:nvPr/>
        </p:nvSpPr>
        <p:spPr>
          <a:xfrm>
            <a:off x="1644650" y="1068388"/>
            <a:ext cx="1154113" cy="10810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800" dirty="0"/>
              <a:t>met</a:t>
            </a:r>
          </a:p>
        </p:txBody>
      </p:sp>
      <p:sp>
        <p:nvSpPr>
          <p:cNvPr id="12" name="Freeform 11"/>
          <p:cNvSpPr/>
          <p:nvPr/>
        </p:nvSpPr>
        <p:spPr>
          <a:xfrm>
            <a:off x="2852738" y="1749425"/>
            <a:ext cx="2497137" cy="2767013"/>
          </a:xfrm>
          <a:custGeom>
            <a:avLst/>
            <a:gdLst>
              <a:gd name="connsiteX0" fmla="*/ 1074847 w 2496771"/>
              <a:gd name="connsiteY0" fmla="*/ 0 h 2767263"/>
              <a:gd name="connsiteX1" fmla="*/ 1098910 w 2496771"/>
              <a:gd name="connsiteY1" fmla="*/ 745958 h 2767263"/>
              <a:gd name="connsiteX2" fmla="*/ 1050783 w 2496771"/>
              <a:gd name="connsiteY2" fmla="*/ 1106906 h 2767263"/>
              <a:gd name="connsiteX3" fmla="*/ 906404 w 2496771"/>
              <a:gd name="connsiteY3" fmla="*/ 1155032 h 2767263"/>
              <a:gd name="connsiteX4" fmla="*/ 689836 w 2496771"/>
              <a:gd name="connsiteY4" fmla="*/ 1130969 h 2767263"/>
              <a:gd name="connsiteX5" fmla="*/ 617647 w 2496771"/>
              <a:gd name="connsiteY5" fmla="*/ 1010653 h 2767263"/>
              <a:gd name="connsiteX6" fmla="*/ 449204 w 2496771"/>
              <a:gd name="connsiteY6" fmla="*/ 890337 h 2767263"/>
              <a:gd name="connsiteX7" fmla="*/ 160447 w 2496771"/>
              <a:gd name="connsiteY7" fmla="*/ 1058779 h 2767263"/>
              <a:gd name="connsiteX8" fmla="*/ 112320 w 2496771"/>
              <a:gd name="connsiteY8" fmla="*/ 1130969 h 2767263"/>
              <a:gd name="connsiteX9" fmla="*/ 64194 w 2496771"/>
              <a:gd name="connsiteY9" fmla="*/ 1203158 h 2767263"/>
              <a:gd name="connsiteX10" fmla="*/ 40131 w 2496771"/>
              <a:gd name="connsiteY10" fmla="*/ 1852863 h 2767263"/>
              <a:gd name="connsiteX11" fmla="*/ 112320 w 2496771"/>
              <a:gd name="connsiteY11" fmla="*/ 1997242 h 2767263"/>
              <a:gd name="connsiteX12" fmla="*/ 232636 w 2496771"/>
              <a:gd name="connsiteY12" fmla="*/ 2093495 h 2767263"/>
              <a:gd name="connsiteX13" fmla="*/ 737962 w 2496771"/>
              <a:gd name="connsiteY13" fmla="*/ 1997242 h 2767263"/>
              <a:gd name="connsiteX14" fmla="*/ 786089 w 2496771"/>
              <a:gd name="connsiteY14" fmla="*/ 1949116 h 2767263"/>
              <a:gd name="connsiteX15" fmla="*/ 834215 w 2496771"/>
              <a:gd name="connsiteY15" fmla="*/ 1804737 h 2767263"/>
              <a:gd name="connsiteX16" fmla="*/ 906404 w 2496771"/>
              <a:gd name="connsiteY16" fmla="*/ 1660358 h 2767263"/>
              <a:gd name="connsiteX17" fmla="*/ 954531 w 2496771"/>
              <a:gd name="connsiteY17" fmla="*/ 1612232 h 2767263"/>
              <a:gd name="connsiteX18" fmla="*/ 1122973 w 2496771"/>
              <a:gd name="connsiteY18" fmla="*/ 1636295 h 2767263"/>
              <a:gd name="connsiteX19" fmla="*/ 1147036 w 2496771"/>
              <a:gd name="connsiteY19" fmla="*/ 1708485 h 2767263"/>
              <a:gd name="connsiteX20" fmla="*/ 1171099 w 2496771"/>
              <a:gd name="connsiteY20" fmla="*/ 1852863 h 2767263"/>
              <a:gd name="connsiteX21" fmla="*/ 1147036 w 2496771"/>
              <a:gd name="connsiteY21" fmla="*/ 2069432 h 2767263"/>
              <a:gd name="connsiteX22" fmla="*/ 1026720 w 2496771"/>
              <a:gd name="connsiteY22" fmla="*/ 2213811 h 2767263"/>
              <a:gd name="connsiteX23" fmla="*/ 978594 w 2496771"/>
              <a:gd name="connsiteY23" fmla="*/ 2286000 h 2767263"/>
              <a:gd name="connsiteX24" fmla="*/ 954531 w 2496771"/>
              <a:gd name="connsiteY24" fmla="*/ 2358190 h 2767263"/>
              <a:gd name="connsiteX25" fmla="*/ 978594 w 2496771"/>
              <a:gd name="connsiteY25" fmla="*/ 2695074 h 2767263"/>
              <a:gd name="connsiteX26" fmla="*/ 1122973 w 2496771"/>
              <a:gd name="connsiteY26" fmla="*/ 2743200 h 2767263"/>
              <a:gd name="connsiteX27" fmla="*/ 1435794 w 2496771"/>
              <a:gd name="connsiteY27" fmla="*/ 2767263 h 2767263"/>
              <a:gd name="connsiteX28" fmla="*/ 1989247 w 2496771"/>
              <a:gd name="connsiteY28" fmla="*/ 2719137 h 2767263"/>
              <a:gd name="connsiteX29" fmla="*/ 2013310 w 2496771"/>
              <a:gd name="connsiteY29" fmla="*/ 2646948 h 2767263"/>
              <a:gd name="connsiteX30" fmla="*/ 1989247 w 2496771"/>
              <a:gd name="connsiteY30" fmla="*/ 2358190 h 2767263"/>
              <a:gd name="connsiteX31" fmla="*/ 1868931 w 2496771"/>
              <a:gd name="connsiteY31" fmla="*/ 2141621 h 2767263"/>
              <a:gd name="connsiteX32" fmla="*/ 1772678 w 2496771"/>
              <a:gd name="connsiteY32" fmla="*/ 2117558 h 2767263"/>
              <a:gd name="connsiteX33" fmla="*/ 1700489 w 2496771"/>
              <a:gd name="connsiteY33" fmla="*/ 2069432 h 2767263"/>
              <a:gd name="connsiteX34" fmla="*/ 1604236 w 2496771"/>
              <a:gd name="connsiteY34" fmla="*/ 1973179 h 2767263"/>
              <a:gd name="connsiteX35" fmla="*/ 1580173 w 2496771"/>
              <a:gd name="connsiteY35" fmla="*/ 1852863 h 2767263"/>
              <a:gd name="connsiteX36" fmla="*/ 1941120 w 2496771"/>
              <a:gd name="connsiteY36" fmla="*/ 1660358 h 2767263"/>
              <a:gd name="connsiteX37" fmla="*/ 2085499 w 2496771"/>
              <a:gd name="connsiteY37" fmla="*/ 1852863 h 2767263"/>
              <a:gd name="connsiteX38" fmla="*/ 2133625 w 2496771"/>
              <a:gd name="connsiteY38" fmla="*/ 1925053 h 2767263"/>
              <a:gd name="connsiteX39" fmla="*/ 2181752 w 2496771"/>
              <a:gd name="connsiteY39" fmla="*/ 1973179 h 2767263"/>
              <a:gd name="connsiteX40" fmla="*/ 2446447 w 2496771"/>
              <a:gd name="connsiteY40" fmla="*/ 1949116 h 2767263"/>
              <a:gd name="connsiteX41" fmla="*/ 2494573 w 2496771"/>
              <a:gd name="connsiteY41" fmla="*/ 1876927 h 2767263"/>
              <a:gd name="connsiteX42" fmla="*/ 2470510 w 2496771"/>
              <a:gd name="connsiteY42" fmla="*/ 1179095 h 2767263"/>
              <a:gd name="connsiteX43" fmla="*/ 2350194 w 2496771"/>
              <a:gd name="connsiteY43" fmla="*/ 986590 h 2767263"/>
              <a:gd name="connsiteX44" fmla="*/ 2133625 w 2496771"/>
              <a:gd name="connsiteY44" fmla="*/ 866274 h 2767263"/>
              <a:gd name="connsiteX45" fmla="*/ 1820804 w 2496771"/>
              <a:gd name="connsiteY45" fmla="*/ 890337 h 2767263"/>
              <a:gd name="connsiteX46" fmla="*/ 1748615 w 2496771"/>
              <a:gd name="connsiteY46" fmla="*/ 914400 h 2767263"/>
              <a:gd name="connsiteX47" fmla="*/ 1652362 w 2496771"/>
              <a:gd name="connsiteY47" fmla="*/ 1010653 h 2767263"/>
              <a:gd name="connsiteX48" fmla="*/ 1580173 w 2496771"/>
              <a:gd name="connsiteY48" fmla="*/ 1058779 h 2767263"/>
              <a:gd name="connsiteX49" fmla="*/ 1459857 w 2496771"/>
              <a:gd name="connsiteY49" fmla="*/ 1034716 h 2767263"/>
              <a:gd name="connsiteX50" fmla="*/ 1435794 w 2496771"/>
              <a:gd name="connsiteY50" fmla="*/ 962527 h 2767263"/>
              <a:gd name="connsiteX51" fmla="*/ 1411731 w 2496771"/>
              <a:gd name="connsiteY51" fmla="*/ 842211 h 2767263"/>
              <a:gd name="connsiteX52" fmla="*/ 1459857 w 2496771"/>
              <a:gd name="connsiteY52" fmla="*/ 385011 h 2767263"/>
              <a:gd name="connsiteX53" fmla="*/ 1507983 w 2496771"/>
              <a:gd name="connsiteY53" fmla="*/ 312821 h 2767263"/>
              <a:gd name="connsiteX54" fmla="*/ 1532047 w 2496771"/>
              <a:gd name="connsiteY54" fmla="*/ 240632 h 2767263"/>
              <a:gd name="connsiteX55" fmla="*/ 1580173 w 2496771"/>
              <a:gd name="connsiteY55" fmla="*/ 168442 h 276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96771" h="2767263">
                <a:moveTo>
                  <a:pt x="1074847" y="0"/>
                </a:moveTo>
                <a:cubicBezTo>
                  <a:pt x="1082868" y="248653"/>
                  <a:pt x="1104317" y="497235"/>
                  <a:pt x="1098910" y="745958"/>
                </a:cubicBezTo>
                <a:cubicBezTo>
                  <a:pt x="1096272" y="867310"/>
                  <a:pt x="1102467" y="997078"/>
                  <a:pt x="1050783" y="1106906"/>
                </a:cubicBezTo>
                <a:cubicBezTo>
                  <a:pt x="1029182" y="1152807"/>
                  <a:pt x="906404" y="1155032"/>
                  <a:pt x="906404" y="1155032"/>
                </a:cubicBezTo>
                <a:cubicBezTo>
                  <a:pt x="834215" y="1147011"/>
                  <a:pt x="759910" y="1150080"/>
                  <a:pt x="689836" y="1130969"/>
                </a:cubicBezTo>
                <a:cubicBezTo>
                  <a:pt x="626739" y="1113761"/>
                  <a:pt x="645570" y="1049745"/>
                  <a:pt x="617647" y="1010653"/>
                </a:cubicBezTo>
                <a:cubicBezTo>
                  <a:pt x="546279" y="910738"/>
                  <a:pt x="540502" y="920769"/>
                  <a:pt x="449204" y="890337"/>
                </a:cubicBezTo>
                <a:cubicBezTo>
                  <a:pt x="199304" y="921574"/>
                  <a:pt x="292571" y="860593"/>
                  <a:pt x="160447" y="1058779"/>
                </a:cubicBezTo>
                <a:lnTo>
                  <a:pt x="112320" y="1130969"/>
                </a:lnTo>
                <a:lnTo>
                  <a:pt x="64194" y="1203158"/>
                </a:lnTo>
                <a:cubicBezTo>
                  <a:pt x="-32479" y="1493180"/>
                  <a:pt x="-2230" y="1344522"/>
                  <a:pt x="40131" y="1852863"/>
                </a:cubicBezTo>
                <a:cubicBezTo>
                  <a:pt x="44268" y="1902513"/>
                  <a:pt x="83269" y="1960929"/>
                  <a:pt x="112320" y="1997242"/>
                </a:cubicBezTo>
                <a:cubicBezTo>
                  <a:pt x="151507" y="2046225"/>
                  <a:pt x="179034" y="2057760"/>
                  <a:pt x="232636" y="2093495"/>
                </a:cubicBezTo>
                <a:cubicBezTo>
                  <a:pt x="865023" y="2060212"/>
                  <a:pt x="577458" y="2197872"/>
                  <a:pt x="737962" y="1997242"/>
                </a:cubicBezTo>
                <a:cubicBezTo>
                  <a:pt x="752135" y="1979526"/>
                  <a:pt x="770047" y="1965158"/>
                  <a:pt x="786089" y="1949116"/>
                </a:cubicBezTo>
                <a:lnTo>
                  <a:pt x="834215" y="1804737"/>
                </a:lnTo>
                <a:cubicBezTo>
                  <a:pt x="859630" y="1728492"/>
                  <a:pt x="853095" y="1726995"/>
                  <a:pt x="906404" y="1660358"/>
                </a:cubicBezTo>
                <a:cubicBezTo>
                  <a:pt x="920577" y="1642642"/>
                  <a:pt x="938489" y="1628274"/>
                  <a:pt x="954531" y="1612232"/>
                </a:cubicBezTo>
                <a:cubicBezTo>
                  <a:pt x="1010678" y="1620253"/>
                  <a:pt x="1072243" y="1610930"/>
                  <a:pt x="1122973" y="1636295"/>
                </a:cubicBezTo>
                <a:cubicBezTo>
                  <a:pt x="1145660" y="1647639"/>
                  <a:pt x="1141534" y="1683724"/>
                  <a:pt x="1147036" y="1708485"/>
                </a:cubicBezTo>
                <a:cubicBezTo>
                  <a:pt x="1157620" y="1756113"/>
                  <a:pt x="1163078" y="1804737"/>
                  <a:pt x="1171099" y="1852863"/>
                </a:cubicBezTo>
                <a:cubicBezTo>
                  <a:pt x="1163078" y="1925053"/>
                  <a:pt x="1168396" y="2000010"/>
                  <a:pt x="1147036" y="2069432"/>
                </a:cubicBezTo>
                <a:cubicBezTo>
                  <a:pt x="1126559" y="2135984"/>
                  <a:pt x="1066253" y="2164395"/>
                  <a:pt x="1026720" y="2213811"/>
                </a:cubicBezTo>
                <a:cubicBezTo>
                  <a:pt x="1008654" y="2236394"/>
                  <a:pt x="994636" y="2261937"/>
                  <a:pt x="978594" y="2286000"/>
                </a:cubicBezTo>
                <a:cubicBezTo>
                  <a:pt x="970573" y="2310063"/>
                  <a:pt x="954531" y="2332825"/>
                  <a:pt x="954531" y="2358190"/>
                </a:cubicBezTo>
                <a:cubicBezTo>
                  <a:pt x="954531" y="2470771"/>
                  <a:pt x="933469" y="2591932"/>
                  <a:pt x="978594" y="2695074"/>
                </a:cubicBezTo>
                <a:cubicBezTo>
                  <a:pt x="998927" y="2741550"/>
                  <a:pt x="1072393" y="2739309"/>
                  <a:pt x="1122973" y="2743200"/>
                </a:cubicBezTo>
                <a:lnTo>
                  <a:pt x="1435794" y="2767263"/>
                </a:lnTo>
                <a:cubicBezTo>
                  <a:pt x="1620278" y="2751221"/>
                  <a:pt x="1807959" y="2756905"/>
                  <a:pt x="1989247" y="2719137"/>
                </a:cubicBezTo>
                <a:cubicBezTo>
                  <a:pt x="2014078" y="2713964"/>
                  <a:pt x="2013310" y="2672313"/>
                  <a:pt x="2013310" y="2646948"/>
                </a:cubicBezTo>
                <a:cubicBezTo>
                  <a:pt x="2013310" y="2550362"/>
                  <a:pt x="2002012" y="2453929"/>
                  <a:pt x="1989247" y="2358190"/>
                </a:cubicBezTo>
                <a:cubicBezTo>
                  <a:pt x="1981523" y="2300261"/>
                  <a:pt x="1900282" y="2149459"/>
                  <a:pt x="1868931" y="2141621"/>
                </a:cubicBezTo>
                <a:lnTo>
                  <a:pt x="1772678" y="2117558"/>
                </a:lnTo>
                <a:cubicBezTo>
                  <a:pt x="1748615" y="2101516"/>
                  <a:pt x="1722447" y="2088253"/>
                  <a:pt x="1700489" y="2069432"/>
                </a:cubicBezTo>
                <a:cubicBezTo>
                  <a:pt x="1666038" y="2039903"/>
                  <a:pt x="1604236" y="1973179"/>
                  <a:pt x="1604236" y="1973179"/>
                </a:cubicBezTo>
                <a:cubicBezTo>
                  <a:pt x="1596215" y="1933074"/>
                  <a:pt x="1580173" y="1893763"/>
                  <a:pt x="1580173" y="1852863"/>
                </a:cubicBezTo>
                <a:cubicBezTo>
                  <a:pt x="1580173" y="1521796"/>
                  <a:pt x="1588354" y="1635161"/>
                  <a:pt x="1941120" y="1660358"/>
                </a:cubicBezTo>
                <a:cubicBezTo>
                  <a:pt x="2030146" y="1749384"/>
                  <a:pt x="1976664" y="1689610"/>
                  <a:pt x="2085499" y="1852863"/>
                </a:cubicBezTo>
                <a:cubicBezTo>
                  <a:pt x="2101541" y="1876926"/>
                  <a:pt x="2113175" y="1904603"/>
                  <a:pt x="2133625" y="1925053"/>
                </a:cubicBezTo>
                <a:lnTo>
                  <a:pt x="2181752" y="1973179"/>
                </a:lnTo>
                <a:cubicBezTo>
                  <a:pt x="2269984" y="1965158"/>
                  <a:pt x="2361769" y="1975171"/>
                  <a:pt x="2446447" y="1949116"/>
                </a:cubicBezTo>
                <a:cubicBezTo>
                  <a:pt x="2474088" y="1940611"/>
                  <a:pt x="2493670" y="1905833"/>
                  <a:pt x="2494573" y="1876927"/>
                </a:cubicBezTo>
                <a:cubicBezTo>
                  <a:pt x="2501843" y="1644292"/>
                  <a:pt x="2490387" y="1410994"/>
                  <a:pt x="2470510" y="1179095"/>
                </a:cubicBezTo>
                <a:cubicBezTo>
                  <a:pt x="2455620" y="1005385"/>
                  <a:pt x="2440431" y="1063936"/>
                  <a:pt x="2350194" y="986590"/>
                </a:cubicBezTo>
                <a:cubicBezTo>
                  <a:pt x="2197809" y="855974"/>
                  <a:pt x="2322962" y="904141"/>
                  <a:pt x="2133625" y="866274"/>
                </a:cubicBezTo>
                <a:cubicBezTo>
                  <a:pt x="2029351" y="874295"/>
                  <a:pt x="1924578" y="877365"/>
                  <a:pt x="1820804" y="890337"/>
                </a:cubicBezTo>
                <a:cubicBezTo>
                  <a:pt x="1795635" y="893483"/>
                  <a:pt x="1769255" y="899657"/>
                  <a:pt x="1748615" y="914400"/>
                </a:cubicBezTo>
                <a:cubicBezTo>
                  <a:pt x="1711693" y="940773"/>
                  <a:pt x="1690116" y="985484"/>
                  <a:pt x="1652362" y="1010653"/>
                </a:cubicBezTo>
                <a:lnTo>
                  <a:pt x="1580173" y="1058779"/>
                </a:lnTo>
                <a:cubicBezTo>
                  <a:pt x="1540068" y="1050758"/>
                  <a:pt x="1493888" y="1057403"/>
                  <a:pt x="1459857" y="1034716"/>
                </a:cubicBezTo>
                <a:cubicBezTo>
                  <a:pt x="1438752" y="1020646"/>
                  <a:pt x="1441946" y="987134"/>
                  <a:pt x="1435794" y="962527"/>
                </a:cubicBezTo>
                <a:cubicBezTo>
                  <a:pt x="1425874" y="922849"/>
                  <a:pt x="1419752" y="882316"/>
                  <a:pt x="1411731" y="842211"/>
                </a:cubicBezTo>
                <a:cubicBezTo>
                  <a:pt x="1413939" y="806887"/>
                  <a:pt x="1399754" y="505217"/>
                  <a:pt x="1459857" y="385011"/>
                </a:cubicBezTo>
                <a:cubicBezTo>
                  <a:pt x="1472791" y="359144"/>
                  <a:pt x="1495049" y="338688"/>
                  <a:pt x="1507983" y="312821"/>
                </a:cubicBezTo>
                <a:cubicBezTo>
                  <a:pt x="1519327" y="290134"/>
                  <a:pt x="1520703" y="263319"/>
                  <a:pt x="1532047" y="240632"/>
                </a:cubicBezTo>
                <a:cubicBezTo>
                  <a:pt x="1544981" y="214765"/>
                  <a:pt x="1580173" y="168442"/>
                  <a:pt x="1580173" y="168442"/>
                </a:cubicBezTo>
              </a:path>
            </a:pathLst>
          </a:cu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5" name="Oval 14"/>
          <p:cNvSpPr/>
          <p:nvPr/>
        </p:nvSpPr>
        <p:spPr>
          <a:xfrm>
            <a:off x="4067175" y="1052513"/>
            <a:ext cx="1154113" cy="10810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800" dirty="0" err="1"/>
              <a:t>lys</a:t>
            </a:r>
            <a:endParaRPr lang="en-CA" sz="2800" dirty="0"/>
          </a:p>
        </p:txBody>
      </p:sp>
      <p:sp>
        <p:nvSpPr>
          <p:cNvPr id="8" name="TextBox 7"/>
          <p:cNvSpPr txBox="1"/>
          <p:nvPr/>
        </p:nvSpPr>
        <p:spPr>
          <a:xfrm>
            <a:off x="4046538" y="4516438"/>
            <a:ext cx="904875" cy="523875"/>
          </a:xfrm>
          <a:prstGeom prst="rect">
            <a:avLst/>
          </a:prstGeom>
          <a:noFill/>
        </p:spPr>
        <p:txBody>
          <a:bodyPr wrap="none">
            <a:spAutoFit/>
          </a:bodyPr>
          <a:lstStyle/>
          <a:p>
            <a:pPr fontAlgn="auto">
              <a:spcBef>
                <a:spcPts val="0"/>
              </a:spcBef>
              <a:spcAft>
                <a:spcPts val="0"/>
              </a:spcAft>
              <a:defRPr/>
            </a:pPr>
            <a:r>
              <a:rPr lang="en-CA" sz="2800" dirty="0">
                <a:solidFill>
                  <a:schemeClr val="accent3"/>
                </a:solidFill>
                <a:latin typeface="+mn-lt"/>
                <a:ea typeface="+mn-ea"/>
              </a:rPr>
              <a:t>UUU</a:t>
            </a:r>
          </a:p>
        </p:txBody>
      </p:sp>
      <p:sp>
        <p:nvSpPr>
          <p:cNvPr id="89097" name="TextBox 4"/>
          <p:cNvSpPr txBox="1">
            <a:spLocks noChangeArrowheads="1"/>
          </p:cNvSpPr>
          <p:nvPr/>
        </p:nvSpPr>
        <p:spPr bwMode="auto">
          <a:xfrm>
            <a:off x="395288" y="238125"/>
            <a:ext cx="2959100" cy="830263"/>
          </a:xfrm>
          <a:prstGeom prst="rect">
            <a:avLst/>
          </a:prstGeom>
          <a:noFill/>
          <a:ln w="9525">
            <a:noFill/>
            <a:miter lim="800000"/>
            <a:headEnd/>
            <a:tailEnd/>
          </a:ln>
        </p:spPr>
        <p:txBody>
          <a:bodyPr wrap="none">
            <a:spAutoFit/>
          </a:bodyPr>
          <a:lstStyle/>
          <a:p>
            <a:r>
              <a:rPr lang="en-CA" sz="4800"/>
              <a:t>Elongation</a:t>
            </a:r>
          </a:p>
        </p:txBody>
      </p:sp>
      <p:cxnSp>
        <p:nvCxnSpPr>
          <p:cNvPr id="14" name="Straight Connector 13"/>
          <p:cNvCxnSpPr/>
          <p:nvPr/>
        </p:nvCxnSpPr>
        <p:spPr>
          <a:xfrm flipH="1">
            <a:off x="2603500" y="1571625"/>
            <a:ext cx="149701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388" y="196850"/>
            <a:ext cx="8964612" cy="5940425"/>
          </a:xfrm>
          <a:prstGeom prst="rect">
            <a:avLst/>
          </a:prstGeom>
        </p:spPr>
        <p:txBody>
          <a:bodyPr>
            <a:spAutoFit/>
          </a:bodyPr>
          <a:lstStyle/>
          <a:p>
            <a:pPr marL="457200" indent="-457200" fontAlgn="auto">
              <a:spcBef>
                <a:spcPts val="0"/>
              </a:spcBef>
              <a:spcAft>
                <a:spcPts val="0"/>
              </a:spcAft>
              <a:buFont typeface="Arial" pitchFamily="34" charset="0"/>
              <a:buChar char="•"/>
              <a:defRPr/>
            </a:pPr>
            <a:r>
              <a:rPr lang="en-US" sz="3200" b="1" dirty="0">
                <a:latin typeface="+mn-lt"/>
                <a:ea typeface="+mn-ea"/>
              </a:rPr>
              <a:t>more amino acids are added</a:t>
            </a:r>
            <a:r>
              <a:rPr lang="en-US" sz="3200" dirty="0">
                <a:latin typeface="+mn-lt"/>
                <a:ea typeface="+mn-ea"/>
              </a:rPr>
              <a:t> and connected together to form a </a:t>
            </a:r>
            <a:r>
              <a:rPr lang="en-US" sz="3200" b="1" dirty="0">
                <a:latin typeface="+mn-lt"/>
                <a:ea typeface="+mn-ea"/>
              </a:rPr>
              <a:t>polypeptide</a:t>
            </a:r>
            <a:r>
              <a:rPr lang="en-US" sz="3200" dirty="0">
                <a:latin typeface="+mn-lt"/>
                <a:ea typeface="+mn-ea"/>
              </a:rPr>
              <a:t>, as specified by the mRNA sequence.</a:t>
            </a:r>
          </a:p>
          <a:p>
            <a:pPr lvl="1" fontAlgn="auto">
              <a:spcBef>
                <a:spcPts val="0"/>
              </a:spcBef>
              <a:spcAft>
                <a:spcPts val="0"/>
              </a:spcAft>
              <a:defRPr/>
            </a:pPr>
            <a:endParaRPr lang="en-CA" sz="3200" dirty="0">
              <a:latin typeface="+mn-lt"/>
              <a:ea typeface="+mn-ea"/>
            </a:endParaRPr>
          </a:p>
          <a:p>
            <a:pPr marL="971550" lvl="1" indent="-514350" fontAlgn="auto">
              <a:spcBef>
                <a:spcPts val="0"/>
              </a:spcBef>
              <a:spcAft>
                <a:spcPts val="0"/>
              </a:spcAft>
              <a:buFontTx/>
              <a:buAutoNum type="alphaLcPeriod"/>
              <a:defRPr/>
            </a:pPr>
            <a:r>
              <a:rPr lang="en-US" sz="2800" dirty="0">
                <a:latin typeface="+mn-lt"/>
                <a:ea typeface="+mn-ea"/>
              </a:rPr>
              <a:t>an incoming amino-acyl-</a:t>
            </a:r>
            <a:r>
              <a:rPr lang="en-US" sz="2800" dirty="0" err="1">
                <a:latin typeface="+mn-lt"/>
                <a:ea typeface="+mn-ea"/>
              </a:rPr>
              <a:t>tRNA</a:t>
            </a:r>
            <a:r>
              <a:rPr lang="en-US" sz="2800" dirty="0">
                <a:latin typeface="+mn-lt"/>
                <a:ea typeface="+mn-ea"/>
              </a:rPr>
              <a:t> (lets call this AA</a:t>
            </a:r>
            <a:r>
              <a:rPr lang="en-US" sz="2800" baseline="-25000" dirty="0">
                <a:latin typeface="+mn-lt"/>
                <a:ea typeface="+mn-ea"/>
              </a:rPr>
              <a:t>2</a:t>
            </a:r>
            <a:r>
              <a:rPr lang="en-US" sz="2800" dirty="0">
                <a:latin typeface="+mn-lt"/>
                <a:ea typeface="+mn-ea"/>
              </a:rPr>
              <a:t>-tRNA</a:t>
            </a:r>
            <a:r>
              <a:rPr lang="en-US" sz="2800" baseline="-25000" dirty="0">
                <a:latin typeface="+mn-lt"/>
                <a:ea typeface="+mn-ea"/>
              </a:rPr>
              <a:t>2</a:t>
            </a:r>
            <a:r>
              <a:rPr lang="en-US" sz="2800" dirty="0">
                <a:latin typeface="+mn-lt"/>
                <a:ea typeface="+mn-ea"/>
              </a:rPr>
              <a:t>) recognizes the </a:t>
            </a:r>
            <a:r>
              <a:rPr lang="en-US" sz="2800" dirty="0">
                <a:solidFill>
                  <a:srgbClr val="FFC000"/>
                </a:solidFill>
                <a:latin typeface="+mn-lt"/>
                <a:ea typeface="+mn-ea"/>
              </a:rPr>
              <a:t>codon</a:t>
            </a:r>
            <a:r>
              <a:rPr lang="en-US" sz="2800" dirty="0">
                <a:latin typeface="+mn-lt"/>
                <a:ea typeface="+mn-ea"/>
              </a:rPr>
              <a:t> in the A site and binds there.</a:t>
            </a:r>
          </a:p>
          <a:p>
            <a:pPr marL="971550" lvl="1" indent="-514350" fontAlgn="auto">
              <a:spcBef>
                <a:spcPts val="0"/>
              </a:spcBef>
              <a:spcAft>
                <a:spcPts val="0"/>
              </a:spcAft>
              <a:buFontTx/>
              <a:buAutoNum type="alphaLcPeriod"/>
              <a:defRPr/>
            </a:pPr>
            <a:endParaRPr lang="en-CA" sz="2800" dirty="0">
              <a:latin typeface="+mn-lt"/>
              <a:ea typeface="+mn-ea"/>
            </a:endParaRPr>
          </a:p>
          <a:p>
            <a:pPr marL="971550" lvl="1" indent="-514350" fontAlgn="auto">
              <a:spcBef>
                <a:spcPts val="0"/>
              </a:spcBef>
              <a:spcAft>
                <a:spcPts val="0"/>
              </a:spcAft>
              <a:buFontTx/>
              <a:buAutoNum type="alphaLcPeriod" startAt="2"/>
              <a:defRPr/>
            </a:pPr>
            <a:r>
              <a:rPr lang="en-US" sz="2800" dirty="0">
                <a:latin typeface="+mn-lt"/>
                <a:ea typeface="+mn-ea"/>
              </a:rPr>
              <a:t>a </a:t>
            </a:r>
            <a:r>
              <a:rPr lang="en-US" sz="2800" dirty="0">
                <a:solidFill>
                  <a:srgbClr val="FFC000"/>
                </a:solidFill>
                <a:latin typeface="+mn-lt"/>
                <a:ea typeface="+mn-ea"/>
              </a:rPr>
              <a:t>peptide</a:t>
            </a:r>
            <a:r>
              <a:rPr lang="en-US" sz="2800" dirty="0">
                <a:latin typeface="+mn-lt"/>
                <a:ea typeface="+mn-ea"/>
              </a:rPr>
              <a:t> bond is formed between the new amino acid and the growing </a:t>
            </a:r>
            <a:r>
              <a:rPr lang="en-US" sz="2800" dirty="0">
                <a:solidFill>
                  <a:srgbClr val="FFC000"/>
                </a:solidFill>
                <a:latin typeface="+mn-lt"/>
                <a:ea typeface="+mn-ea"/>
              </a:rPr>
              <a:t>polypeptide</a:t>
            </a:r>
            <a:r>
              <a:rPr lang="en-US" sz="2800" dirty="0">
                <a:latin typeface="+mn-lt"/>
                <a:ea typeface="+mn-ea"/>
              </a:rPr>
              <a:t> chain.</a:t>
            </a:r>
          </a:p>
          <a:p>
            <a:pPr lvl="1" fontAlgn="auto">
              <a:spcBef>
                <a:spcPts val="0"/>
              </a:spcBef>
              <a:spcAft>
                <a:spcPts val="0"/>
              </a:spcAft>
              <a:defRPr/>
            </a:pPr>
            <a:endParaRPr lang="en-CA" sz="2800" dirty="0">
              <a:latin typeface="+mn-lt"/>
              <a:ea typeface="+mn-ea"/>
            </a:endParaRPr>
          </a:p>
          <a:p>
            <a:pPr lvl="1" fontAlgn="auto">
              <a:spcBef>
                <a:spcPts val="0"/>
              </a:spcBef>
              <a:spcAft>
                <a:spcPts val="0"/>
              </a:spcAft>
              <a:defRPr/>
            </a:pPr>
            <a:r>
              <a:rPr lang="en-US" sz="2800" dirty="0">
                <a:latin typeface="+mn-lt"/>
                <a:ea typeface="+mn-ea"/>
              </a:rPr>
              <a:t>c.	the amino acid is removed from tRNA</a:t>
            </a:r>
            <a:r>
              <a:rPr lang="en-US" sz="2800" baseline="-25000" dirty="0">
                <a:latin typeface="+mn-lt"/>
                <a:ea typeface="+mn-ea"/>
              </a:rPr>
              <a:t>1</a:t>
            </a:r>
            <a:r>
              <a:rPr lang="en-US" sz="2800" dirty="0">
                <a:latin typeface="+mn-lt"/>
                <a:ea typeface="+mn-ea"/>
              </a:rPr>
              <a:t> (</a:t>
            </a:r>
            <a:r>
              <a:rPr lang="en-US" sz="2800" dirty="0">
                <a:solidFill>
                  <a:srgbClr val="FFC000"/>
                </a:solidFill>
                <a:latin typeface="+mn-lt"/>
                <a:ea typeface="+mn-ea"/>
              </a:rPr>
              <a:t>bond</a:t>
            </a:r>
            <a:r>
              <a:rPr lang="en-US" sz="2800" dirty="0">
                <a:latin typeface="+mn-lt"/>
                <a:ea typeface="+mn-ea"/>
              </a:rPr>
              <a:t> breaks between aa</a:t>
            </a:r>
            <a:r>
              <a:rPr lang="en-US" sz="2800" baseline="-25000" dirty="0">
                <a:latin typeface="+mn-lt"/>
                <a:ea typeface="+mn-ea"/>
              </a:rPr>
              <a:t>1</a:t>
            </a:r>
            <a:r>
              <a:rPr lang="en-US" sz="2800" dirty="0">
                <a:latin typeface="+mn-lt"/>
                <a:ea typeface="+mn-ea"/>
              </a:rPr>
              <a:t> and tRNA</a:t>
            </a:r>
            <a:r>
              <a:rPr lang="en-US" sz="2800" baseline="-25000" dirty="0">
                <a:latin typeface="+mn-lt"/>
                <a:ea typeface="+mn-ea"/>
              </a:rPr>
              <a:t>1</a:t>
            </a:r>
            <a:r>
              <a:rPr lang="en-US" sz="2800" dirty="0">
                <a:latin typeface="+mn-lt"/>
                <a:ea typeface="+mn-ea"/>
              </a:rPr>
              <a:t>)</a:t>
            </a:r>
            <a:endParaRPr lang="en-CA" sz="2800" dirty="0">
              <a:latin typeface="+mn-lt"/>
              <a:ea typeface="+mn-ea"/>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02338"/>
          </a:xfrm>
          <a:prstGeom prst="rect">
            <a:avLst/>
          </a:prstGeom>
        </p:spPr>
        <p:txBody>
          <a:bodyPr>
            <a:spAutoFit/>
          </a:bodyPr>
          <a:lstStyle/>
          <a:p>
            <a:pPr marL="971550" lvl="1" indent="-514350" fontAlgn="auto">
              <a:spcBef>
                <a:spcPts val="0"/>
              </a:spcBef>
              <a:spcAft>
                <a:spcPts val="0"/>
              </a:spcAft>
              <a:buFontTx/>
              <a:buAutoNum type="alphaLcPeriod" startAt="4"/>
              <a:defRPr/>
            </a:pPr>
            <a:r>
              <a:rPr lang="en-US" sz="3200" dirty="0">
                <a:latin typeface="+mn-lt"/>
                <a:ea typeface="+mn-ea"/>
              </a:rPr>
              <a:t>the tRNA</a:t>
            </a:r>
            <a:r>
              <a:rPr lang="en-US" sz="3200" baseline="-25000" dirty="0">
                <a:latin typeface="+mn-lt"/>
                <a:ea typeface="+mn-ea"/>
              </a:rPr>
              <a:t>1</a:t>
            </a:r>
            <a:r>
              <a:rPr lang="en-US" sz="3200" dirty="0">
                <a:latin typeface="+mn-lt"/>
                <a:ea typeface="+mn-ea"/>
              </a:rPr>
              <a:t> that was in the P site is </a:t>
            </a:r>
            <a:r>
              <a:rPr lang="en-US" sz="3200" dirty="0">
                <a:solidFill>
                  <a:srgbClr val="FFC000"/>
                </a:solidFill>
                <a:latin typeface="+mn-lt"/>
                <a:ea typeface="+mn-ea"/>
              </a:rPr>
              <a:t>released</a:t>
            </a:r>
            <a:r>
              <a:rPr lang="en-US" sz="3200" dirty="0">
                <a:latin typeface="+mn-lt"/>
                <a:ea typeface="+mn-ea"/>
              </a:rPr>
              <a:t>, and the </a:t>
            </a:r>
            <a:r>
              <a:rPr lang="en-US" sz="3200" dirty="0" err="1">
                <a:latin typeface="+mn-lt"/>
                <a:ea typeface="+mn-ea"/>
              </a:rPr>
              <a:t>tRNA</a:t>
            </a:r>
            <a:r>
              <a:rPr lang="en-US" sz="3200" dirty="0">
                <a:latin typeface="+mn-lt"/>
                <a:ea typeface="+mn-ea"/>
              </a:rPr>
              <a:t> in the A site is </a:t>
            </a:r>
            <a:r>
              <a:rPr lang="en-US" sz="3200" dirty="0" err="1">
                <a:latin typeface="+mn-lt"/>
                <a:ea typeface="+mn-ea"/>
              </a:rPr>
              <a:t>translocated</a:t>
            </a:r>
            <a:r>
              <a:rPr lang="en-US" sz="3200" dirty="0">
                <a:latin typeface="+mn-lt"/>
                <a:ea typeface="+mn-ea"/>
              </a:rPr>
              <a:t> to the P site.</a:t>
            </a:r>
          </a:p>
          <a:p>
            <a:pPr lvl="1" fontAlgn="auto">
              <a:spcBef>
                <a:spcPts val="0"/>
              </a:spcBef>
              <a:spcAft>
                <a:spcPts val="0"/>
              </a:spcAft>
              <a:defRPr/>
            </a:pPr>
            <a:endParaRPr lang="en-CA" sz="3200" dirty="0">
              <a:latin typeface="+mn-lt"/>
              <a:ea typeface="+mn-ea"/>
            </a:endParaRPr>
          </a:p>
          <a:p>
            <a:pPr marL="971550" lvl="1" indent="-514350" fontAlgn="auto">
              <a:spcBef>
                <a:spcPts val="0"/>
              </a:spcBef>
              <a:spcAft>
                <a:spcPts val="0"/>
              </a:spcAft>
              <a:buFontTx/>
              <a:buAutoNum type="alphaLcPeriod" startAt="5"/>
              <a:defRPr/>
            </a:pPr>
            <a:r>
              <a:rPr lang="en-US" sz="3200" dirty="0">
                <a:latin typeface="+mn-lt"/>
                <a:ea typeface="+mn-ea"/>
              </a:rPr>
              <a:t>the </a:t>
            </a:r>
            <a:r>
              <a:rPr lang="en-US" sz="3200" b="1" u="words" dirty="0">
                <a:latin typeface="+mn-lt"/>
                <a:ea typeface="+mn-ea"/>
              </a:rPr>
              <a:t>ribosome </a:t>
            </a:r>
            <a:r>
              <a:rPr lang="en-US" sz="3200" b="1" u="words" dirty="0">
                <a:solidFill>
                  <a:srgbClr val="FFC000"/>
                </a:solidFill>
                <a:latin typeface="+mn-lt"/>
                <a:ea typeface="+mn-ea"/>
              </a:rPr>
              <a:t>moves</a:t>
            </a:r>
            <a:r>
              <a:rPr lang="en-US" sz="3200" u="words" dirty="0">
                <a:solidFill>
                  <a:srgbClr val="FFC000"/>
                </a:solidFill>
                <a:latin typeface="+mn-lt"/>
                <a:ea typeface="+mn-ea"/>
              </a:rPr>
              <a:t> </a:t>
            </a:r>
            <a:r>
              <a:rPr lang="en-US" sz="3200" b="1" u="words" dirty="0">
                <a:solidFill>
                  <a:srgbClr val="FFC000"/>
                </a:solidFill>
                <a:latin typeface="+mn-lt"/>
                <a:ea typeface="+mn-ea"/>
              </a:rPr>
              <a:t>over </a:t>
            </a:r>
            <a:r>
              <a:rPr lang="en-US" sz="3200" b="1" u="words" dirty="0">
                <a:latin typeface="+mn-lt"/>
                <a:ea typeface="+mn-ea"/>
              </a:rPr>
              <a:t>one codon</a:t>
            </a:r>
            <a:r>
              <a:rPr lang="en-US" sz="3200" dirty="0">
                <a:latin typeface="+mn-lt"/>
                <a:ea typeface="+mn-ea"/>
              </a:rPr>
              <a:t> along the mRNA (to the right in our diagram, or more specifically in the 5' ----&gt; 3' </a:t>
            </a:r>
            <a:r>
              <a:rPr lang="en-US" sz="3200" dirty="0">
                <a:solidFill>
                  <a:srgbClr val="FFC000"/>
                </a:solidFill>
                <a:latin typeface="+mn-lt"/>
                <a:ea typeface="+mn-ea"/>
              </a:rPr>
              <a:t>direction</a:t>
            </a:r>
            <a:r>
              <a:rPr lang="en-US" sz="3200" dirty="0">
                <a:latin typeface="+mn-lt"/>
                <a:ea typeface="+mn-ea"/>
              </a:rPr>
              <a:t>.)</a:t>
            </a:r>
          </a:p>
          <a:p>
            <a:pPr lvl="1" fontAlgn="auto">
              <a:spcBef>
                <a:spcPts val="0"/>
              </a:spcBef>
              <a:spcAft>
                <a:spcPts val="0"/>
              </a:spcAft>
              <a:defRPr/>
            </a:pPr>
            <a:endParaRPr lang="en-CA" sz="3200" dirty="0">
              <a:latin typeface="+mn-lt"/>
              <a:ea typeface="+mn-ea"/>
            </a:endParaRPr>
          </a:p>
          <a:p>
            <a:pPr marL="971550" lvl="1" indent="-514350" fontAlgn="auto">
              <a:spcBef>
                <a:spcPts val="0"/>
              </a:spcBef>
              <a:spcAft>
                <a:spcPts val="0"/>
              </a:spcAft>
              <a:buFontTx/>
              <a:buAutoNum type="alphaLcPeriod" startAt="6"/>
              <a:defRPr/>
            </a:pPr>
            <a:r>
              <a:rPr lang="en-US" sz="3200" dirty="0">
                <a:latin typeface="+mn-lt"/>
                <a:ea typeface="+mn-ea"/>
              </a:rPr>
              <a:t>This movement shifts the tRNA</a:t>
            </a:r>
            <a:r>
              <a:rPr lang="en-US" sz="3200" baseline="-25000" dirty="0">
                <a:latin typeface="+mn-lt"/>
                <a:ea typeface="+mn-ea"/>
              </a:rPr>
              <a:t>2</a:t>
            </a:r>
            <a:r>
              <a:rPr lang="en-US" sz="3200" dirty="0">
                <a:latin typeface="+mn-lt"/>
                <a:ea typeface="+mn-ea"/>
              </a:rPr>
              <a:t> (which is attached to the growing amino acid chain) to the </a:t>
            </a:r>
            <a:r>
              <a:rPr lang="en-US" sz="3200" dirty="0">
                <a:solidFill>
                  <a:srgbClr val="FFC000"/>
                </a:solidFill>
                <a:latin typeface="+mn-lt"/>
                <a:ea typeface="+mn-ea"/>
              </a:rPr>
              <a:t>P</a:t>
            </a:r>
            <a:r>
              <a:rPr lang="en-US" sz="3200" dirty="0">
                <a:latin typeface="+mn-lt"/>
                <a:ea typeface="+mn-ea"/>
              </a:rPr>
              <a:t> site.</a:t>
            </a:r>
          </a:p>
          <a:p>
            <a:pPr marL="514350" indent="-514350" fontAlgn="auto">
              <a:spcBef>
                <a:spcPts val="0"/>
              </a:spcBef>
              <a:spcAft>
                <a:spcPts val="0"/>
              </a:spcAft>
              <a:buFontTx/>
              <a:buAutoNum type="alphaLcPeriod" startAt="6"/>
              <a:defRPr/>
            </a:pPr>
            <a:endParaRPr lang="en-CA" sz="3200" dirty="0">
              <a:latin typeface="+mn-lt"/>
              <a:ea typeface="+mn-ea"/>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798763" y="5049838"/>
            <a:ext cx="4587875" cy="1411287"/>
          </a:xfrm>
          <a:prstGeom prst="roundRect">
            <a:avLst/>
          </a:prstGeom>
          <a:solidFill>
            <a:srgbClr val="00B0F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 name="Rounded Rectangle 1"/>
          <p:cNvSpPr/>
          <p:nvPr/>
        </p:nvSpPr>
        <p:spPr>
          <a:xfrm>
            <a:off x="2835275" y="1052513"/>
            <a:ext cx="7561263" cy="412273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cxnSp>
        <p:nvCxnSpPr>
          <p:cNvPr id="6" name="Straight Connector 5"/>
          <p:cNvCxnSpPr/>
          <p:nvPr/>
        </p:nvCxnSpPr>
        <p:spPr>
          <a:xfrm>
            <a:off x="12700" y="5049838"/>
            <a:ext cx="8066088"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92164" name="TextBox 10"/>
          <p:cNvSpPr txBox="1">
            <a:spLocks noChangeArrowheads="1"/>
          </p:cNvSpPr>
          <p:nvPr/>
        </p:nvSpPr>
        <p:spPr bwMode="auto">
          <a:xfrm>
            <a:off x="1470025" y="5049838"/>
            <a:ext cx="7153275" cy="522287"/>
          </a:xfrm>
          <a:prstGeom prst="rect">
            <a:avLst/>
          </a:prstGeom>
          <a:noFill/>
          <a:ln w="9525">
            <a:noFill/>
            <a:miter lim="800000"/>
            <a:headEnd/>
            <a:tailEnd/>
          </a:ln>
        </p:spPr>
        <p:txBody>
          <a:bodyPr wrap="none">
            <a:spAutoFit/>
          </a:bodyPr>
          <a:lstStyle/>
          <a:p>
            <a:r>
              <a:rPr lang="en-CA" sz="2800">
                <a:solidFill>
                  <a:srgbClr val="FF0000"/>
                </a:solidFill>
              </a:rPr>
              <a:t>AUG                         AAA	                   AGA	       </a:t>
            </a:r>
          </a:p>
        </p:txBody>
      </p:sp>
      <p:sp>
        <p:nvSpPr>
          <p:cNvPr id="3" name="Oval 2"/>
          <p:cNvSpPr/>
          <p:nvPr/>
        </p:nvSpPr>
        <p:spPr>
          <a:xfrm>
            <a:off x="1644650" y="1068388"/>
            <a:ext cx="1154113" cy="10810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800" dirty="0"/>
              <a:t>met</a:t>
            </a:r>
          </a:p>
        </p:txBody>
      </p:sp>
      <p:sp>
        <p:nvSpPr>
          <p:cNvPr id="12" name="Freeform 11"/>
          <p:cNvSpPr/>
          <p:nvPr/>
        </p:nvSpPr>
        <p:spPr>
          <a:xfrm>
            <a:off x="5551488" y="1828800"/>
            <a:ext cx="2497137" cy="2768600"/>
          </a:xfrm>
          <a:custGeom>
            <a:avLst/>
            <a:gdLst>
              <a:gd name="connsiteX0" fmla="*/ 1074847 w 2496771"/>
              <a:gd name="connsiteY0" fmla="*/ 0 h 2767263"/>
              <a:gd name="connsiteX1" fmla="*/ 1098910 w 2496771"/>
              <a:gd name="connsiteY1" fmla="*/ 745958 h 2767263"/>
              <a:gd name="connsiteX2" fmla="*/ 1050783 w 2496771"/>
              <a:gd name="connsiteY2" fmla="*/ 1106906 h 2767263"/>
              <a:gd name="connsiteX3" fmla="*/ 906404 w 2496771"/>
              <a:gd name="connsiteY3" fmla="*/ 1155032 h 2767263"/>
              <a:gd name="connsiteX4" fmla="*/ 689836 w 2496771"/>
              <a:gd name="connsiteY4" fmla="*/ 1130969 h 2767263"/>
              <a:gd name="connsiteX5" fmla="*/ 617647 w 2496771"/>
              <a:gd name="connsiteY5" fmla="*/ 1010653 h 2767263"/>
              <a:gd name="connsiteX6" fmla="*/ 449204 w 2496771"/>
              <a:gd name="connsiteY6" fmla="*/ 890337 h 2767263"/>
              <a:gd name="connsiteX7" fmla="*/ 160447 w 2496771"/>
              <a:gd name="connsiteY7" fmla="*/ 1058779 h 2767263"/>
              <a:gd name="connsiteX8" fmla="*/ 112320 w 2496771"/>
              <a:gd name="connsiteY8" fmla="*/ 1130969 h 2767263"/>
              <a:gd name="connsiteX9" fmla="*/ 64194 w 2496771"/>
              <a:gd name="connsiteY9" fmla="*/ 1203158 h 2767263"/>
              <a:gd name="connsiteX10" fmla="*/ 40131 w 2496771"/>
              <a:gd name="connsiteY10" fmla="*/ 1852863 h 2767263"/>
              <a:gd name="connsiteX11" fmla="*/ 112320 w 2496771"/>
              <a:gd name="connsiteY11" fmla="*/ 1997242 h 2767263"/>
              <a:gd name="connsiteX12" fmla="*/ 232636 w 2496771"/>
              <a:gd name="connsiteY12" fmla="*/ 2093495 h 2767263"/>
              <a:gd name="connsiteX13" fmla="*/ 737962 w 2496771"/>
              <a:gd name="connsiteY13" fmla="*/ 1997242 h 2767263"/>
              <a:gd name="connsiteX14" fmla="*/ 786089 w 2496771"/>
              <a:gd name="connsiteY14" fmla="*/ 1949116 h 2767263"/>
              <a:gd name="connsiteX15" fmla="*/ 834215 w 2496771"/>
              <a:gd name="connsiteY15" fmla="*/ 1804737 h 2767263"/>
              <a:gd name="connsiteX16" fmla="*/ 906404 w 2496771"/>
              <a:gd name="connsiteY16" fmla="*/ 1660358 h 2767263"/>
              <a:gd name="connsiteX17" fmla="*/ 954531 w 2496771"/>
              <a:gd name="connsiteY17" fmla="*/ 1612232 h 2767263"/>
              <a:gd name="connsiteX18" fmla="*/ 1122973 w 2496771"/>
              <a:gd name="connsiteY18" fmla="*/ 1636295 h 2767263"/>
              <a:gd name="connsiteX19" fmla="*/ 1147036 w 2496771"/>
              <a:gd name="connsiteY19" fmla="*/ 1708485 h 2767263"/>
              <a:gd name="connsiteX20" fmla="*/ 1171099 w 2496771"/>
              <a:gd name="connsiteY20" fmla="*/ 1852863 h 2767263"/>
              <a:gd name="connsiteX21" fmla="*/ 1147036 w 2496771"/>
              <a:gd name="connsiteY21" fmla="*/ 2069432 h 2767263"/>
              <a:gd name="connsiteX22" fmla="*/ 1026720 w 2496771"/>
              <a:gd name="connsiteY22" fmla="*/ 2213811 h 2767263"/>
              <a:gd name="connsiteX23" fmla="*/ 978594 w 2496771"/>
              <a:gd name="connsiteY23" fmla="*/ 2286000 h 2767263"/>
              <a:gd name="connsiteX24" fmla="*/ 954531 w 2496771"/>
              <a:gd name="connsiteY24" fmla="*/ 2358190 h 2767263"/>
              <a:gd name="connsiteX25" fmla="*/ 978594 w 2496771"/>
              <a:gd name="connsiteY25" fmla="*/ 2695074 h 2767263"/>
              <a:gd name="connsiteX26" fmla="*/ 1122973 w 2496771"/>
              <a:gd name="connsiteY26" fmla="*/ 2743200 h 2767263"/>
              <a:gd name="connsiteX27" fmla="*/ 1435794 w 2496771"/>
              <a:gd name="connsiteY27" fmla="*/ 2767263 h 2767263"/>
              <a:gd name="connsiteX28" fmla="*/ 1989247 w 2496771"/>
              <a:gd name="connsiteY28" fmla="*/ 2719137 h 2767263"/>
              <a:gd name="connsiteX29" fmla="*/ 2013310 w 2496771"/>
              <a:gd name="connsiteY29" fmla="*/ 2646948 h 2767263"/>
              <a:gd name="connsiteX30" fmla="*/ 1989247 w 2496771"/>
              <a:gd name="connsiteY30" fmla="*/ 2358190 h 2767263"/>
              <a:gd name="connsiteX31" fmla="*/ 1868931 w 2496771"/>
              <a:gd name="connsiteY31" fmla="*/ 2141621 h 2767263"/>
              <a:gd name="connsiteX32" fmla="*/ 1772678 w 2496771"/>
              <a:gd name="connsiteY32" fmla="*/ 2117558 h 2767263"/>
              <a:gd name="connsiteX33" fmla="*/ 1700489 w 2496771"/>
              <a:gd name="connsiteY33" fmla="*/ 2069432 h 2767263"/>
              <a:gd name="connsiteX34" fmla="*/ 1604236 w 2496771"/>
              <a:gd name="connsiteY34" fmla="*/ 1973179 h 2767263"/>
              <a:gd name="connsiteX35" fmla="*/ 1580173 w 2496771"/>
              <a:gd name="connsiteY35" fmla="*/ 1852863 h 2767263"/>
              <a:gd name="connsiteX36" fmla="*/ 1941120 w 2496771"/>
              <a:gd name="connsiteY36" fmla="*/ 1660358 h 2767263"/>
              <a:gd name="connsiteX37" fmla="*/ 2085499 w 2496771"/>
              <a:gd name="connsiteY37" fmla="*/ 1852863 h 2767263"/>
              <a:gd name="connsiteX38" fmla="*/ 2133625 w 2496771"/>
              <a:gd name="connsiteY38" fmla="*/ 1925053 h 2767263"/>
              <a:gd name="connsiteX39" fmla="*/ 2181752 w 2496771"/>
              <a:gd name="connsiteY39" fmla="*/ 1973179 h 2767263"/>
              <a:gd name="connsiteX40" fmla="*/ 2446447 w 2496771"/>
              <a:gd name="connsiteY40" fmla="*/ 1949116 h 2767263"/>
              <a:gd name="connsiteX41" fmla="*/ 2494573 w 2496771"/>
              <a:gd name="connsiteY41" fmla="*/ 1876927 h 2767263"/>
              <a:gd name="connsiteX42" fmla="*/ 2470510 w 2496771"/>
              <a:gd name="connsiteY42" fmla="*/ 1179095 h 2767263"/>
              <a:gd name="connsiteX43" fmla="*/ 2350194 w 2496771"/>
              <a:gd name="connsiteY43" fmla="*/ 986590 h 2767263"/>
              <a:gd name="connsiteX44" fmla="*/ 2133625 w 2496771"/>
              <a:gd name="connsiteY44" fmla="*/ 866274 h 2767263"/>
              <a:gd name="connsiteX45" fmla="*/ 1820804 w 2496771"/>
              <a:gd name="connsiteY45" fmla="*/ 890337 h 2767263"/>
              <a:gd name="connsiteX46" fmla="*/ 1748615 w 2496771"/>
              <a:gd name="connsiteY46" fmla="*/ 914400 h 2767263"/>
              <a:gd name="connsiteX47" fmla="*/ 1652362 w 2496771"/>
              <a:gd name="connsiteY47" fmla="*/ 1010653 h 2767263"/>
              <a:gd name="connsiteX48" fmla="*/ 1580173 w 2496771"/>
              <a:gd name="connsiteY48" fmla="*/ 1058779 h 2767263"/>
              <a:gd name="connsiteX49" fmla="*/ 1459857 w 2496771"/>
              <a:gd name="connsiteY49" fmla="*/ 1034716 h 2767263"/>
              <a:gd name="connsiteX50" fmla="*/ 1435794 w 2496771"/>
              <a:gd name="connsiteY50" fmla="*/ 962527 h 2767263"/>
              <a:gd name="connsiteX51" fmla="*/ 1411731 w 2496771"/>
              <a:gd name="connsiteY51" fmla="*/ 842211 h 2767263"/>
              <a:gd name="connsiteX52" fmla="*/ 1459857 w 2496771"/>
              <a:gd name="connsiteY52" fmla="*/ 385011 h 2767263"/>
              <a:gd name="connsiteX53" fmla="*/ 1507983 w 2496771"/>
              <a:gd name="connsiteY53" fmla="*/ 312821 h 2767263"/>
              <a:gd name="connsiteX54" fmla="*/ 1532047 w 2496771"/>
              <a:gd name="connsiteY54" fmla="*/ 240632 h 2767263"/>
              <a:gd name="connsiteX55" fmla="*/ 1580173 w 2496771"/>
              <a:gd name="connsiteY55" fmla="*/ 168442 h 276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96771" h="2767263">
                <a:moveTo>
                  <a:pt x="1074847" y="0"/>
                </a:moveTo>
                <a:cubicBezTo>
                  <a:pt x="1082868" y="248653"/>
                  <a:pt x="1104317" y="497235"/>
                  <a:pt x="1098910" y="745958"/>
                </a:cubicBezTo>
                <a:cubicBezTo>
                  <a:pt x="1096272" y="867310"/>
                  <a:pt x="1102467" y="997078"/>
                  <a:pt x="1050783" y="1106906"/>
                </a:cubicBezTo>
                <a:cubicBezTo>
                  <a:pt x="1029182" y="1152807"/>
                  <a:pt x="906404" y="1155032"/>
                  <a:pt x="906404" y="1155032"/>
                </a:cubicBezTo>
                <a:cubicBezTo>
                  <a:pt x="834215" y="1147011"/>
                  <a:pt x="759910" y="1150080"/>
                  <a:pt x="689836" y="1130969"/>
                </a:cubicBezTo>
                <a:cubicBezTo>
                  <a:pt x="626739" y="1113761"/>
                  <a:pt x="645570" y="1049745"/>
                  <a:pt x="617647" y="1010653"/>
                </a:cubicBezTo>
                <a:cubicBezTo>
                  <a:pt x="546279" y="910738"/>
                  <a:pt x="540502" y="920769"/>
                  <a:pt x="449204" y="890337"/>
                </a:cubicBezTo>
                <a:cubicBezTo>
                  <a:pt x="199304" y="921574"/>
                  <a:pt x="292571" y="860593"/>
                  <a:pt x="160447" y="1058779"/>
                </a:cubicBezTo>
                <a:lnTo>
                  <a:pt x="112320" y="1130969"/>
                </a:lnTo>
                <a:lnTo>
                  <a:pt x="64194" y="1203158"/>
                </a:lnTo>
                <a:cubicBezTo>
                  <a:pt x="-32479" y="1493180"/>
                  <a:pt x="-2230" y="1344522"/>
                  <a:pt x="40131" y="1852863"/>
                </a:cubicBezTo>
                <a:cubicBezTo>
                  <a:pt x="44268" y="1902513"/>
                  <a:pt x="83269" y="1960929"/>
                  <a:pt x="112320" y="1997242"/>
                </a:cubicBezTo>
                <a:cubicBezTo>
                  <a:pt x="151507" y="2046225"/>
                  <a:pt x="179034" y="2057760"/>
                  <a:pt x="232636" y="2093495"/>
                </a:cubicBezTo>
                <a:cubicBezTo>
                  <a:pt x="865023" y="2060212"/>
                  <a:pt x="577458" y="2197872"/>
                  <a:pt x="737962" y="1997242"/>
                </a:cubicBezTo>
                <a:cubicBezTo>
                  <a:pt x="752135" y="1979526"/>
                  <a:pt x="770047" y="1965158"/>
                  <a:pt x="786089" y="1949116"/>
                </a:cubicBezTo>
                <a:lnTo>
                  <a:pt x="834215" y="1804737"/>
                </a:lnTo>
                <a:cubicBezTo>
                  <a:pt x="859630" y="1728492"/>
                  <a:pt x="853095" y="1726995"/>
                  <a:pt x="906404" y="1660358"/>
                </a:cubicBezTo>
                <a:cubicBezTo>
                  <a:pt x="920577" y="1642642"/>
                  <a:pt x="938489" y="1628274"/>
                  <a:pt x="954531" y="1612232"/>
                </a:cubicBezTo>
                <a:cubicBezTo>
                  <a:pt x="1010678" y="1620253"/>
                  <a:pt x="1072243" y="1610930"/>
                  <a:pt x="1122973" y="1636295"/>
                </a:cubicBezTo>
                <a:cubicBezTo>
                  <a:pt x="1145660" y="1647639"/>
                  <a:pt x="1141534" y="1683724"/>
                  <a:pt x="1147036" y="1708485"/>
                </a:cubicBezTo>
                <a:cubicBezTo>
                  <a:pt x="1157620" y="1756113"/>
                  <a:pt x="1163078" y="1804737"/>
                  <a:pt x="1171099" y="1852863"/>
                </a:cubicBezTo>
                <a:cubicBezTo>
                  <a:pt x="1163078" y="1925053"/>
                  <a:pt x="1168396" y="2000010"/>
                  <a:pt x="1147036" y="2069432"/>
                </a:cubicBezTo>
                <a:cubicBezTo>
                  <a:pt x="1126559" y="2135984"/>
                  <a:pt x="1066253" y="2164395"/>
                  <a:pt x="1026720" y="2213811"/>
                </a:cubicBezTo>
                <a:cubicBezTo>
                  <a:pt x="1008654" y="2236394"/>
                  <a:pt x="994636" y="2261937"/>
                  <a:pt x="978594" y="2286000"/>
                </a:cubicBezTo>
                <a:cubicBezTo>
                  <a:pt x="970573" y="2310063"/>
                  <a:pt x="954531" y="2332825"/>
                  <a:pt x="954531" y="2358190"/>
                </a:cubicBezTo>
                <a:cubicBezTo>
                  <a:pt x="954531" y="2470771"/>
                  <a:pt x="933469" y="2591932"/>
                  <a:pt x="978594" y="2695074"/>
                </a:cubicBezTo>
                <a:cubicBezTo>
                  <a:pt x="998927" y="2741550"/>
                  <a:pt x="1072393" y="2739309"/>
                  <a:pt x="1122973" y="2743200"/>
                </a:cubicBezTo>
                <a:lnTo>
                  <a:pt x="1435794" y="2767263"/>
                </a:lnTo>
                <a:cubicBezTo>
                  <a:pt x="1620278" y="2751221"/>
                  <a:pt x="1807959" y="2756905"/>
                  <a:pt x="1989247" y="2719137"/>
                </a:cubicBezTo>
                <a:cubicBezTo>
                  <a:pt x="2014078" y="2713964"/>
                  <a:pt x="2013310" y="2672313"/>
                  <a:pt x="2013310" y="2646948"/>
                </a:cubicBezTo>
                <a:cubicBezTo>
                  <a:pt x="2013310" y="2550362"/>
                  <a:pt x="2002012" y="2453929"/>
                  <a:pt x="1989247" y="2358190"/>
                </a:cubicBezTo>
                <a:cubicBezTo>
                  <a:pt x="1981523" y="2300261"/>
                  <a:pt x="1900282" y="2149459"/>
                  <a:pt x="1868931" y="2141621"/>
                </a:cubicBezTo>
                <a:lnTo>
                  <a:pt x="1772678" y="2117558"/>
                </a:lnTo>
                <a:cubicBezTo>
                  <a:pt x="1748615" y="2101516"/>
                  <a:pt x="1722447" y="2088253"/>
                  <a:pt x="1700489" y="2069432"/>
                </a:cubicBezTo>
                <a:cubicBezTo>
                  <a:pt x="1666038" y="2039903"/>
                  <a:pt x="1604236" y="1973179"/>
                  <a:pt x="1604236" y="1973179"/>
                </a:cubicBezTo>
                <a:cubicBezTo>
                  <a:pt x="1596215" y="1933074"/>
                  <a:pt x="1580173" y="1893763"/>
                  <a:pt x="1580173" y="1852863"/>
                </a:cubicBezTo>
                <a:cubicBezTo>
                  <a:pt x="1580173" y="1521796"/>
                  <a:pt x="1588354" y="1635161"/>
                  <a:pt x="1941120" y="1660358"/>
                </a:cubicBezTo>
                <a:cubicBezTo>
                  <a:pt x="2030146" y="1749384"/>
                  <a:pt x="1976664" y="1689610"/>
                  <a:pt x="2085499" y="1852863"/>
                </a:cubicBezTo>
                <a:cubicBezTo>
                  <a:pt x="2101541" y="1876926"/>
                  <a:pt x="2113175" y="1904603"/>
                  <a:pt x="2133625" y="1925053"/>
                </a:cubicBezTo>
                <a:lnTo>
                  <a:pt x="2181752" y="1973179"/>
                </a:lnTo>
                <a:cubicBezTo>
                  <a:pt x="2269984" y="1965158"/>
                  <a:pt x="2361769" y="1975171"/>
                  <a:pt x="2446447" y="1949116"/>
                </a:cubicBezTo>
                <a:cubicBezTo>
                  <a:pt x="2474088" y="1940611"/>
                  <a:pt x="2493670" y="1905833"/>
                  <a:pt x="2494573" y="1876927"/>
                </a:cubicBezTo>
                <a:cubicBezTo>
                  <a:pt x="2501843" y="1644292"/>
                  <a:pt x="2490387" y="1410994"/>
                  <a:pt x="2470510" y="1179095"/>
                </a:cubicBezTo>
                <a:cubicBezTo>
                  <a:pt x="2455620" y="1005385"/>
                  <a:pt x="2440431" y="1063936"/>
                  <a:pt x="2350194" y="986590"/>
                </a:cubicBezTo>
                <a:cubicBezTo>
                  <a:pt x="2197809" y="855974"/>
                  <a:pt x="2322962" y="904141"/>
                  <a:pt x="2133625" y="866274"/>
                </a:cubicBezTo>
                <a:cubicBezTo>
                  <a:pt x="2029351" y="874295"/>
                  <a:pt x="1924578" y="877365"/>
                  <a:pt x="1820804" y="890337"/>
                </a:cubicBezTo>
                <a:cubicBezTo>
                  <a:pt x="1795635" y="893483"/>
                  <a:pt x="1769255" y="899657"/>
                  <a:pt x="1748615" y="914400"/>
                </a:cubicBezTo>
                <a:cubicBezTo>
                  <a:pt x="1711693" y="940773"/>
                  <a:pt x="1690116" y="985484"/>
                  <a:pt x="1652362" y="1010653"/>
                </a:cubicBezTo>
                <a:lnTo>
                  <a:pt x="1580173" y="1058779"/>
                </a:lnTo>
                <a:cubicBezTo>
                  <a:pt x="1540068" y="1050758"/>
                  <a:pt x="1493888" y="1057403"/>
                  <a:pt x="1459857" y="1034716"/>
                </a:cubicBezTo>
                <a:cubicBezTo>
                  <a:pt x="1438752" y="1020646"/>
                  <a:pt x="1441946" y="987134"/>
                  <a:pt x="1435794" y="962527"/>
                </a:cubicBezTo>
                <a:cubicBezTo>
                  <a:pt x="1425874" y="922849"/>
                  <a:pt x="1419752" y="882316"/>
                  <a:pt x="1411731" y="842211"/>
                </a:cubicBezTo>
                <a:cubicBezTo>
                  <a:pt x="1413939" y="806887"/>
                  <a:pt x="1399754" y="505217"/>
                  <a:pt x="1459857" y="385011"/>
                </a:cubicBezTo>
                <a:cubicBezTo>
                  <a:pt x="1472791" y="359144"/>
                  <a:pt x="1495049" y="338688"/>
                  <a:pt x="1507983" y="312821"/>
                </a:cubicBezTo>
                <a:cubicBezTo>
                  <a:pt x="1519327" y="290134"/>
                  <a:pt x="1520703" y="263319"/>
                  <a:pt x="1532047" y="240632"/>
                </a:cubicBezTo>
                <a:cubicBezTo>
                  <a:pt x="1544981" y="214765"/>
                  <a:pt x="1580173" y="168442"/>
                  <a:pt x="1580173" y="168442"/>
                </a:cubicBezTo>
              </a:path>
            </a:pathLst>
          </a:cu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5" name="Oval 14"/>
          <p:cNvSpPr/>
          <p:nvPr/>
        </p:nvSpPr>
        <p:spPr>
          <a:xfrm>
            <a:off x="4067175" y="1052513"/>
            <a:ext cx="1154113" cy="10810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800" dirty="0" err="1"/>
              <a:t>lys</a:t>
            </a:r>
            <a:endParaRPr lang="en-CA" sz="2800" dirty="0"/>
          </a:p>
        </p:txBody>
      </p:sp>
      <p:sp>
        <p:nvSpPr>
          <p:cNvPr id="8" name="TextBox 7"/>
          <p:cNvSpPr txBox="1"/>
          <p:nvPr/>
        </p:nvSpPr>
        <p:spPr>
          <a:xfrm>
            <a:off x="4046538" y="4516438"/>
            <a:ext cx="904875" cy="523875"/>
          </a:xfrm>
          <a:prstGeom prst="rect">
            <a:avLst/>
          </a:prstGeom>
          <a:noFill/>
        </p:spPr>
        <p:txBody>
          <a:bodyPr wrap="none">
            <a:spAutoFit/>
          </a:bodyPr>
          <a:lstStyle/>
          <a:p>
            <a:pPr fontAlgn="auto">
              <a:spcBef>
                <a:spcPts val="0"/>
              </a:spcBef>
              <a:spcAft>
                <a:spcPts val="0"/>
              </a:spcAft>
              <a:defRPr/>
            </a:pPr>
            <a:r>
              <a:rPr lang="en-CA" sz="2800" dirty="0">
                <a:solidFill>
                  <a:schemeClr val="accent3"/>
                </a:solidFill>
                <a:latin typeface="+mn-lt"/>
                <a:ea typeface="+mn-ea"/>
              </a:rPr>
              <a:t>UUU</a:t>
            </a:r>
          </a:p>
        </p:txBody>
      </p:sp>
      <p:sp>
        <p:nvSpPr>
          <p:cNvPr id="92169" name="TextBox 4"/>
          <p:cNvSpPr txBox="1">
            <a:spLocks noChangeArrowheads="1"/>
          </p:cNvSpPr>
          <p:nvPr/>
        </p:nvSpPr>
        <p:spPr bwMode="auto">
          <a:xfrm>
            <a:off x="395288" y="238125"/>
            <a:ext cx="2959100" cy="830263"/>
          </a:xfrm>
          <a:prstGeom prst="rect">
            <a:avLst/>
          </a:prstGeom>
          <a:noFill/>
          <a:ln w="9525">
            <a:noFill/>
            <a:miter lim="800000"/>
            <a:headEnd/>
            <a:tailEnd/>
          </a:ln>
        </p:spPr>
        <p:txBody>
          <a:bodyPr wrap="none">
            <a:spAutoFit/>
          </a:bodyPr>
          <a:lstStyle/>
          <a:p>
            <a:r>
              <a:rPr lang="en-CA" sz="4800"/>
              <a:t>Elongation</a:t>
            </a:r>
          </a:p>
        </p:txBody>
      </p:sp>
      <p:cxnSp>
        <p:nvCxnSpPr>
          <p:cNvPr id="14" name="Straight Connector 13"/>
          <p:cNvCxnSpPr/>
          <p:nvPr/>
        </p:nvCxnSpPr>
        <p:spPr>
          <a:xfrm flipH="1">
            <a:off x="2603500" y="1571625"/>
            <a:ext cx="149701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005138" y="1901825"/>
            <a:ext cx="2497137" cy="2767013"/>
          </a:xfrm>
          <a:custGeom>
            <a:avLst/>
            <a:gdLst>
              <a:gd name="connsiteX0" fmla="*/ 1074847 w 2496771"/>
              <a:gd name="connsiteY0" fmla="*/ 0 h 2767263"/>
              <a:gd name="connsiteX1" fmla="*/ 1098910 w 2496771"/>
              <a:gd name="connsiteY1" fmla="*/ 745958 h 2767263"/>
              <a:gd name="connsiteX2" fmla="*/ 1050783 w 2496771"/>
              <a:gd name="connsiteY2" fmla="*/ 1106906 h 2767263"/>
              <a:gd name="connsiteX3" fmla="*/ 906404 w 2496771"/>
              <a:gd name="connsiteY3" fmla="*/ 1155032 h 2767263"/>
              <a:gd name="connsiteX4" fmla="*/ 689836 w 2496771"/>
              <a:gd name="connsiteY4" fmla="*/ 1130969 h 2767263"/>
              <a:gd name="connsiteX5" fmla="*/ 617647 w 2496771"/>
              <a:gd name="connsiteY5" fmla="*/ 1010653 h 2767263"/>
              <a:gd name="connsiteX6" fmla="*/ 449204 w 2496771"/>
              <a:gd name="connsiteY6" fmla="*/ 890337 h 2767263"/>
              <a:gd name="connsiteX7" fmla="*/ 160447 w 2496771"/>
              <a:gd name="connsiteY7" fmla="*/ 1058779 h 2767263"/>
              <a:gd name="connsiteX8" fmla="*/ 112320 w 2496771"/>
              <a:gd name="connsiteY8" fmla="*/ 1130969 h 2767263"/>
              <a:gd name="connsiteX9" fmla="*/ 64194 w 2496771"/>
              <a:gd name="connsiteY9" fmla="*/ 1203158 h 2767263"/>
              <a:gd name="connsiteX10" fmla="*/ 40131 w 2496771"/>
              <a:gd name="connsiteY10" fmla="*/ 1852863 h 2767263"/>
              <a:gd name="connsiteX11" fmla="*/ 112320 w 2496771"/>
              <a:gd name="connsiteY11" fmla="*/ 1997242 h 2767263"/>
              <a:gd name="connsiteX12" fmla="*/ 232636 w 2496771"/>
              <a:gd name="connsiteY12" fmla="*/ 2093495 h 2767263"/>
              <a:gd name="connsiteX13" fmla="*/ 737962 w 2496771"/>
              <a:gd name="connsiteY13" fmla="*/ 1997242 h 2767263"/>
              <a:gd name="connsiteX14" fmla="*/ 786089 w 2496771"/>
              <a:gd name="connsiteY14" fmla="*/ 1949116 h 2767263"/>
              <a:gd name="connsiteX15" fmla="*/ 834215 w 2496771"/>
              <a:gd name="connsiteY15" fmla="*/ 1804737 h 2767263"/>
              <a:gd name="connsiteX16" fmla="*/ 906404 w 2496771"/>
              <a:gd name="connsiteY16" fmla="*/ 1660358 h 2767263"/>
              <a:gd name="connsiteX17" fmla="*/ 954531 w 2496771"/>
              <a:gd name="connsiteY17" fmla="*/ 1612232 h 2767263"/>
              <a:gd name="connsiteX18" fmla="*/ 1122973 w 2496771"/>
              <a:gd name="connsiteY18" fmla="*/ 1636295 h 2767263"/>
              <a:gd name="connsiteX19" fmla="*/ 1147036 w 2496771"/>
              <a:gd name="connsiteY19" fmla="*/ 1708485 h 2767263"/>
              <a:gd name="connsiteX20" fmla="*/ 1171099 w 2496771"/>
              <a:gd name="connsiteY20" fmla="*/ 1852863 h 2767263"/>
              <a:gd name="connsiteX21" fmla="*/ 1147036 w 2496771"/>
              <a:gd name="connsiteY21" fmla="*/ 2069432 h 2767263"/>
              <a:gd name="connsiteX22" fmla="*/ 1026720 w 2496771"/>
              <a:gd name="connsiteY22" fmla="*/ 2213811 h 2767263"/>
              <a:gd name="connsiteX23" fmla="*/ 978594 w 2496771"/>
              <a:gd name="connsiteY23" fmla="*/ 2286000 h 2767263"/>
              <a:gd name="connsiteX24" fmla="*/ 954531 w 2496771"/>
              <a:gd name="connsiteY24" fmla="*/ 2358190 h 2767263"/>
              <a:gd name="connsiteX25" fmla="*/ 978594 w 2496771"/>
              <a:gd name="connsiteY25" fmla="*/ 2695074 h 2767263"/>
              <a:gd name="connsiteX26" fmla="*/ 1122973 w 2496771"/>
              <a:gd name="connsiteY26" fmla="*/ 2743200 h 2767263"/>
              <a:gd name="connsiteX27" fmla="*/ 1435794 w 2496771"/>
              <a:gd name="connsiteY27" fmla="*/ 2767263 h 2767263"/>
              <a:gd name="connsiteX28" fmla="*/ 1989247 w 2496771"/>
              <a:gd name="connsiteY28" fmla="*/ 2719137 h 2767263"/>
              <a:gd name="connsiteX29" fmla="*/ 2013310 w 2496771"/>
              <a:gd name="connsiteY29" fmla="*/ 2646948 h 2767263"/>
              <a:gd name="connsiteX30" fmla="*/ 1989247 w 2496771"/>
              <a:gd name="connsiteY30" fmla="*/ 2358190 h 2767263"/>
              <a:gd name="connsiteX31" fmla="*/ 1868931 w 2496771"/>
              <a:gd name="connsiteY31" fmla="*/ 2141621 h 2767263"/>
              <a:gd name="connsiteX32" fmla="*/ 1772678 w 2496771"/>
              <a:gd name="connsiteY32" fmla="*/ 2117558 h 2767263"/>
              <a:gd name="connsiteX33" fmla="*/ 1700489 w 2496771"/>
              <a:gd name="connsiteY33" fmla="*/ 2069432 h 2767263"/>
              <a:gd name="connsiteX34" fmla="*/ 1604236 w 2496771"/>
              <a:gd name="connsiteY34" fmla="*/ 1973179 h 2767263"/>
              <a:gd name="connsiteX35" fmla="*/ 1580173 w 2496771"/>
              <a:gd name="connsiteY35" fmla="*/ 1852863 h 2767263"/>
              <a:gd name="connsiteX36" fmla="*/ 1941120 w 2496771"/>
              <a:gd name="connsiteY36" fmla="*/ 1660358 h 2767263"/>
              <a:gd name="connsiteX37" fmla="*/ 2085499 w 2496771"/>
              <a:gd name="connsiteY37" fmla="*/ 1852863 h 2767263"/>
              <a:gd name="connsiteX38" fmla="*/ 2133625 w 2496771"/>
              <a:gd name="connsiteY38" fmla="*/ 1925053 h 2767263"/>
              <a:gd name="connsiteX39" fmla="*/ 2181752 w 2496771"/>
              <a:gd name="connsiteY39" fmla="*/ 1973179 h 2767263"/>
              <a:gd name="connsiteX40" fmla="*/ 2446447 w 2496771"/>
              <a:gd name="connsiteY40" fmla="*/ 1949116 h 2767263"/>
              <a:gd name="connsiteX41" fmla="*/ 2494573 w 2496771"/>
              <a:gd name="connsiteY41" fmla="*/ 1876927 h 2767263"/>
              <a:gd name="connsiteX42" fmla="*/ 2470510 w 2496771"/>
              <a:gd name="connsiteY42" fmla="*/ 1179095 h 2767263"/>
              <a:gd name="connsiteX43" fmla="*/ 2350194 w 2496771"/>
              <a:gd name="connsiteY43" fmla="*/ 986590 h 2767263"/>
              <a:gd name="connsiteX44" fmla="*/ 2133625 w 2496771"/>
              <a:gd name="connsiteY44" fmla="*/ 866274 h 2767263"/>
              <a:gd name="connsiteX45" fmla="*/ 1820804 w 2496771"/>
              <a:gd name="connsiteY45" fmla="*/ 890337 h 2767263"/>
              <a:gd name="connsiteX46" fmla="*/ 1748615 w 2496771"/>
              <a:gd name="connsiteY46" fmla="*/ 914400 h 2767263"/>
              <a:gd name="connsiteX47" fmla="*/ 1652362 w 2496771"/>
              <a:gd name="connsiteY47" fmla="*/ 1010653 h 2767263"/>
              <a:gd name="connsiteX48" fmla="*/ 1580173 w 2496771"/>
              <a:gd name="connsiteY48" fmla="*/ 1058779 h 2767263"/>
              <a:gd name="connsiteX49" fmla="*/ 1459857 w 2496771"/>
              <a:gd name="connsiteY49" fmla="*/ 1034716 h 2767263"/>
              <a:gd name="connsiteX50" fmla="*/ 1435794 w 2496771"/>
              <a:gd name="connsiteY50" fmla="*/ 962527 h 2767263"/>
              <a:gd name="connsiteX51" fmla="*/ 1411731 w 2496771"/>
              <a:gd name="connsiteY51" fmla="*/ 842211 h 2767263"/>
              <a:gd name="connsiteX52" fmla="*/ 1459857 w 2496771"/>
              <a:gd name="connsiteY52" fmla="*/ 385011 h 2767263"/>
              <a:gd name="connsiteX53" fmla="*/ 1507983 w 2496771"/>
              <a:gd name="connsiteY53" fmla="*/ 312821 h 2767263"/>
              <a:gd name="connsiteX54" fmla="*/ 1532047 w 2496771"/>
              <a:gd name="connsiteY54" fmla="*/ 240632 h 2767263"/>
              <a:gd name="connsiteX55" fmla="*/ 1580173 w 2496771"/>
              <a:gd name="connsiteY55" fmla="*/ 168442 h 276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96771" h="2767263">
                <a:moveTo>
                  <a:pt x="1074847" y="0"/>
                </a:moveTo>
                <a:cubicBezTo>
                  <a:pt x="1082868" y="248653"/>
                  <a:pt x="1104317" y="497235"/>
                  <a:pt x="1098910" y="745958"/>
                </a:cubicBezTo>
                <a:cubicBezTo>
                  <a:pt x="1096272" y="867310"/>
                  <a:pt x="1102467" y="997078"/>
                  <a:pt x="1050783" y="1106906"/>
                </a:cubicBezTo>
                <a:cubicBezTo>
                  <a:pt x="1029182" y="1152807"/>
                  <a:pt x="906404" y="1155032"/>
                  <a:pt x="906404" y="1155032"/>
                </a:cubicBezTo>
                <a:cubicBezTo>
                  <a:pt x="834215" y="1147011"/>
                  <a:pt x="759910" y="1150080"/>
                  <a:pt x="689836" y="1130969"/>
                </a:cubicBezTo>
                <a:cubicBezTo>
                  <a:pt x="626739" y="1113761"/>
                  <a:pt x="645570" y="1049745"/>
                  <a:pt x="617647" y="1010653"/>
                </a:cubicBezTo>
                <a:cubicBezTo>
                  <a:pt x="546279" y="910738"/>
                  <a:pt x="540502" y="920769"/>
                  <a:pt x="449204" y="890337"/>
                </a:cubicBezTo>
                <a:cubicBezTo>
                  <a:pt x="199304" y="921574"/>
                  <a:pt x="292571" y="860593"/>
                  <a:pt x="160447" y="1058779"/>
                </a:cubicBezTo>
                <a:lnTo>
                  <a:pt x="112320" y="1130969"/>
                </a:lnTo>
                <a:lnTo>
                  <a:pt x="64194" y="1203158"/>
                </a:lnTo>
                <a:cubicBezTo>
                  <a:pt x="-32479" y="1493180"/>
                  <a:pt x="-2230" y="1344522"/>
                  <a:pt x="40131" y="1852863"/>
                </a:cubicBezTo>
                <a:cubicBezTo>
                  <a:pt x="44268" y="1902513"/>
                  <a:pt x="83269" y="1960929"/>
                  <a:pt x="112320" y="1997242"/>
                </a:cubicBezTo>
                <a:cubicBezTo>
                  <a:pt x="151507" y="2046225"/>
                  <a:pt x="179034" y="2057760"/>
                  <a:pt x="232636" y="2093495"/>
                </a:cubicBezTo>
                <a:cubicBezTo>
                  <a:pt x="865023" y="2060212"/>
                  <a:pt x="577458" y="2197872"/>
                  <a:pt x="737962" y="1997242"/>
                </a:cubicBezTo>
                <a:cubicBezTo>
                  <a:pt x="752135" y="1979526"/>
                  <a:pt x="770047" y="1965158"/>
                  <a:pt x="786089" y="1949116"/>
                </a:cubicBezTo>
                <a:lnTo>
                  <a:pt x="834215" y="1804737"/>
                </a:lnTo>
                <a:cubicBezTo>
                  <a:pt x="859630" y="1728492"/>
                  <a:pt x="853095" y="1726995"/>
                  <a:pt x="906404" y="1660358"/>
                </a:cubicBezTo>
                <a:cubicBezTo>
                  <a:pt x="920577" y="1642642"/>
                  <a:pt x="938489" y="1628274"/>
                  <a:pt x="954531" y="1612232"/>
                </a:cubicBezTo>
                <a:cubicBezTo>
                  <a:pt x="1010678" y="1620253"/>
                  <a:pt x="1072243" y="1610930"/>
                  <a:pt x="1122973" y="1636295"/>
                </a:cubicBezTo>
                <a:cubicBezTo>
                  <a:pt x="1145660" y="1647639"/>
                  <a:pt x="1141534" y="1683724"/>
                  <a:pt x="1147036" y="1708485"/>
                </a:cubicBezTo>
                <a:cubicBezTo>
                  <a:pt x="1157620" y="1756113"/>
                  <a:pt x="1163078" y="1804737"/>
                  <a:pt x="1171099" y="1852863"/>
                </a:cubicBezTo>
                <a:cubicBezTo>
                  <a:pt x="1163078" y="1925053"/>
                  <a:pt x="1168396" y="2000010"/>
                  <a:pt x="1147036" y="2069432"/>
                </a:cubicBezTo>
                <a:cubicBezTo>
                  <a:pt x="1126559" y="2135984"/>
                  <a:pt x="1066253" y="2164395"/>
                  <a:pt x="1026720" y="2213811"/>
                </a:cubicBezTo>
                <a:cubicBezTo>
                  <a:pt x="1008654" y="2236394"/>
                  <a:pt x="994636" y="2261937"/>
                  <a:pt x="978594" y="2286000"/>
                </a:cubicBezTo>
                <a:cubicBezTo>
                  <a:pt x="970573" y="2310063"/>
                  <a:pt x="954531" y="2332825"/>
                  <a:pt x="954531" y="2358190"/>
                </a:cubicBezTo>
                <a:cubicBezTo>
                  <a:pt x="954531" y="2470771"/>
                  <a:pt x="933469" y="2591932"/>
                  <a:pt x="978594" y="2695074"/>
                </a:cubicBezTo>
                <a:cubicBezTo>
                  <a:pt x="998927" y="2741550"/>
                  <a:pt x="1072393" y="2739309"/>
                  <a:pt x="1122973" y="2743200"/>
                </a:cubicBezTo>
                <a:lnTo>
                  <a:pt x="1435794" y="2767263"/>
                </a:lnTo>
                <a:cubicBezTo>
                  <a:pt x="1620278" y="2751221"/>
                  <a:pt x="1807959" y="2756905"/>
                  <a:pt x="1989247" y="2719137"/>
                </a:cubicBezTo>
                <a:cubicBezTo>
                  <a:pt x="2014078" y="2713964"/>
                  <a:pt x="2013310" y="2672313"/>
                  <a:pt x="2013310" y="2646948"/>
                </a:cubicBezTo>
                <a:cubicBezTo>
                  <a:pt x="2013310" y="2550362"/>
                  <a:pt x="2002012" y="2453929"/>
                  <a:pt x="1989247" y="2358190"/>
                </a:cubicBezTo>
                <a:cubicBezTo>
                  <a:pt x="1981523" y="2300261"/>
                  <a:pt x="1900282" y="2149459"/>
                  <a:pt x="1868931" y="2141621"/>
                </a:cubicBezTo>
                <a:lnTo>
                  <a:pt x="1772678" y="2117558"/>
                </a:lnTo>
                <a:cubicBezTo>
                  <a:pt x="1748615" y="2101516"/>
                  <a:pt x="1722447" y="2088253"/>
                  <a:pt x="1700489" y="2069432"/>
                </a:cubicBezTo>
                <a:cubicBezTo>
                  <a:pt x="1666038" y="2039903"/>
                  <a:pt x="1604236" y="1973179"/>
                  <a:pt x="1604236" y="1973179"/>
                </a:cubicBezTo>
                <a:cubicBezTo>
                  <a:pt x="1596215" y="1933074"/>
                  <a:pt x="1580173" y="1893763"/>
                  <a:pt x="1580173" y="1852863"/>
                </a:cubicBezTo>
                <a:cubicBezTo>
                  <a:pt x="1580173" y="1521796"/>
                  <a:pt x="1588354" y="1635161"/>
                  <a:pt x="1941120" y="1660358"/>
                </a:cubicBezTo>
                <a:cubicBezTo>
                  <a:pt x="2030146" y="1749384"/>
                  <a:pt x="1976664" y="1689610"/>
                  <a:pt x="2085499" y="1852863"/>
                </a:cubicBezTo>
                <a:cubicBezTo>
                  <a:pt x="2101541" y="1876926"/>
                  <a:pt x="2113175" y="1904603"/>
                  <a:pt x="2133625" y="1925053"/>
                </a:cubicBezTo>
                <a:lnTo>
                  <a:pt x="2181752" y="1973179"/>
                </a:lnTo>
                <a:cubicBezTo>
                  <a:pt x="2269984" y="1965158"/>
                  <a:pt x="2361769" y="1975171"/>
                  <a:pt x="2446447" y="1949116"/>
                </a:cubicBezTo>
                <a:cubicBezTo>
                  <a:pt x="2474088" y="1940611"/>
                  <a:pt x="2493670" y="1905833"/>
                  <a:pt x="2494573" y="1876927"/>
                </a:cubicBezTo>
                <a:cubicBezTo>
                  <a:pt x="2501843" y="1644292"/>
                  <a:pt x="2490387" y="1410994"/>
                  <a:pt x="2470510" y="1179095"/>
                </a:cubicBezTo>
                <a:cubicBezTo>
                  <a:pt x="2455620" y="1005385"/>
                  <a:pt x="2440431" y="1063936"/>
                  <a:pt x="2350194" y="986590"/>
                </a:cubicBezTo>
                <a:cubicBezTo>
                  <a:pt x="2197809" y="855974"/>
                  <a:pt x="2322962" y="904141"/>
                  <a:pt x="2133625" y="866274"/>
                </a:cubicBezTo>
                <a:cubicBezTo>
                  <a:pt x="2029351" y="874295"/>
                  <a:pt x="1924578" y="877365"/>
                  <a:pt x="1820804" y="890337"/>
                </a:cubicBezTo>
                <a:cubicBezTo>
                  <a:pt x="1795635" y="893483"/>
                  <a:pt x="1769255" y="899657"/>
                  <a:pt x="1748615" y="914400"/>
                </a:cubicBezTo>
                <a:cubicBezTo>
                  <a:pt x="1711693" y="940773"/>
                  <a:pt x="1690116" y="985484"/>
                  <a:pt x="1652362" y="1010653"/>
                </a:cubicBezTo>
                <a:lnTo>
                  <a:pt x="1580173" y="1058779"/>
                </a:lnTo>
                <a:cubicBezTo>
                  <a:pt x="1540068" y="1050758"/>
                  <a:pt x="1493888" y="1057403"/>
                  <a:pt x="1459857" y="1034716"/>
                </a:cubicBezTo>
                <a:cubicBezTo>
                  <a:pt x="1438752" y="1020646"/>
                  <a:pt x="1441946" y="987134"/>
                  <a:pt x="1435794" y="962527"/>
                </a:cubicBezTo>
                <a:cubicBezTo>
                  <a:pt x="1425874" y="922849"/>
                  <a:pt x="1419752" y="882316"/>
                  <a:pt x="1411731" y="842211"/>
                </a:cubicBezTo>
                <a:cubicBezTo>
                  <a:pt x="1413939" y="806887"/>
                  <a:pt x="1399754" y="505217"/>
                  <a:pt x="1459857" y="385011"/>
                </a:cubicBezTo>
                <a:cubicBezTo>
                  <a:pt x="1472791" y="359144"/>
                  <a:pt x="1495049" y="338688"/>
                  <a:pt x="1507983" y="312821"/>
                </a:cubicBezTo>
                <a:cubicBezTo>
                  <a:pt x="1519327" y="290134"/>
                  <a:pt x="1520703" y="263319"/>
                  <a:pt x="1532047" y="240632"/>
                </a:cubicBezTo>
                <a:cubicBezTo>
                  <a:pt x="1544981" y="214765"/>
                  <a:pt x="1580173" y="168442"/>
                  <a:pt x="1580173" y="168442"/>
                </a:cubicBezTo>
              </a:path>
            </a:pathLst>
          </a:cu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4" name="TextBox 3"/>
          <p:cNvSpPr txBox="1"/>
          <p:nvPr/>
        </p:nvSpPr>
        <p:spPr>
          <a:xfrm>
            <a:off x="6508750" y="4516438"/>
            <a:ext cx="877888" cy="523875"/>
          </a:xfrm>
          <a:prstGeom prst="rect">
            <a:avLst/>
          </a:prstGeom>
          <a:noFill/>
        </p:spPr>
        <p:txBody>
          <a:bodyPr wrap="none">
            <a:spAutoFit/>
          </a:bodyPr>
          <a:lstStyle/>
          <a:p>
            <a:pPr fontAlgn="auto">
              <a:spcBef>
                <a:spcPts val="0"/>
              </a:spcBef>
              <a:spcAft>
                <a:spcPts val="0"/>
              </a:spcAft>
              <a:defRPr/>
            </a:pPr>
            <a:r>
              <a:rPr lang="en-CA" sz="2800" dirty="0">
                <a:solidFill>
                  <a:schemeClr val="accent3"/>
                </a:solidFill>
                <a:latin typeface="+mn-lt"/>
                <a:ea typeface="+mn-ea"/>
              </a:rPr>
              <a:t>UCU</a:t>
            </a:r>
          </a:p>
        </p:txBody>
      </p:sp>
      <p:sp>
        <p:nvSpPr>
          <p:cNvPr id="18" name="Oval 17"/>
          <p:cNvSpPr/>
          <p:nvPr/>
        </p:nvSpPr>
        <p:spPr>
          <a:xfrm>
            <a:off x="6800850" y="1057275"/>
            <a:ext cx="1154113" cy="1079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800" dirty="0" err="1"/>
              <a:t>ser</a:t>
            </a:r>
            <a:endParaRPr lang="en-CA" sz="2800" dirty="0"/>
          </a:p>
        </p:txBody>
      </p:sp>
      <p:cxnSp>
        <p:nvCxnSpPr>
          <p:cNvPr id="19" name="Straight Connector 18"/>
          <p:cNvCxnSpPr>
            <a:endCxn id="15" idx="6"/>
          </p:cNvCxnSpPr>
          <p:nvPr/>
        </p:nvCxnSpPr>
        <p:spPr>
          <a:xfrm flipH="1" flipV="1">
            <a:off x="5221288" y="1592263"/>
            <a:ext cx="1579562" cy="15875"/>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73238"/>
            <a:ext cx="8893175" cy="3046412"/>
          </a:xfrm>
          <a:prstGeom prst="rect">
            <a:avLst/>
          </a:prstGeom>
        </p:spPr>
        <p:txBody>
          <a:bodyPr>
            <a:spAutoFit/>
          </a:bodyPr>
          <a:lstStyle/>
          <a:p>
            <a:pPr marL="971550" lvl="1" indent="-514350" fontAlgn="auto">
              <a:spcBef>
                <a:spcPts val="0"/>
              </a:spcBef>
              <a:spcAft>
                <a:spcPts val="0"/>
              </a:spcAft>
              <a:buFontTx/>
              <a:buAutoNum type="alphaLcPeriod" startAt="7"/>
              <a:defRPr/>
            </a:pPr>
            <a:r>
              <a:rPr lang="en-US" sz="3200" dirty="0">
                <a:latin typeface="+mn-lt"/>
                <a:ea typeface="+mn-ea"/>
              </a:rPr>
              <a:t>tRNA</a:t>
            </a:r>
            <a:r>
              <a:rPr lang="en-US" sz="3200" baseline="-25000" dirty="0">
                <a:latin typeface="+mn-lt"/>
                <a:ea typeface="+mn-ea"/>
              </a:rPr>
              <a:t>3</a:t>
            </a:r>
            <a:r>
              <a:rPr lang="en-US" sz="3200" dirty="0">
                <a:latin typeface="+mn-lt"/>
                <a:ea typeface="+mn-ea"/>
              </a:rPr>
              <a:t> with aa</a:t>
            </a:r>
            <a:r>
              <a:rPr lang="en-US" sz="3200" baseline="-25000" dirty="0">
                <a:latin typeface="+mn-lt"/>
                <a:ea typeface="+mn-ea"/>
              </a:rPr>
              <a:t>3</a:t>
            </a:r>
            <a:r>
              <a:rPr lang="en-US" sz="3200" dirty="0">
                <a:latin typeface="+mn-lt"/>
                <a:ea typeface="+mn-ea"/>
              </a:rPr>
              <a:t> can now move into </a:t>
            </a:r>
            <a:r>
              <a:rPr lang="en-US" sz="3200" dirty="0">
                <a:solidFill>
                  <a:srgbClr val="FFC000"/>
                </a:solidFill>
                <a:latin typeface="+mn-lt"/>
                <a:ea typeface="+mn-ea"/>
              </a:rPr>
              <a:t>A</a:t>
            </a:r>
            <a:r>
              <a:rPr lang="en-US" sz="3200" dirty="0">
                <a:latin typeface="+mn-lt"/>
                <a:ea typeface="+mn-ea"/>
              </a:rPr>
              <a:t> site and bind with the next codon on mRNA.</a:t>
            </a:r>
          </a:p>
          <a:p>
            <a:pPr marL="971550" lvl="1" indent="-514350" fontAlgn="auto">
              <a:spcBef>
                <a:spcPts val="0"/>
              </a:spcBef>
              <a:spcAft>
                <a:spcPts val="0"/>
              </a:spcAft>
              <a:buFontTx/>
              <a:buAutoNum type="alphaLcPeriod" startAt="7"/>
              <a:defRPr/>
            </a:pPr>
            <a:endParaRPr lang="en-CA" sz="3200" dirty="0">
              <a:latin typeface="+mn-lt"/>
              <a:ea typeface="+mn-ea"/>
            </a:endParaRPr>
          </a:p>
          <a:p>
            <a:pPr lvl="1" fontAlgn="auto">
              <a:spcBef>
                <a:spcPts val="0"/>
              </a:spcBef>
              <a:spcAft>
                <a:spcPts val="0"/>
              </a:spcAft>
              <a:defRPr/>
            </a:pPr>
            <a:r>
              <a:rPr lang="en-US" sz="3200" dirty="0">
                <a:latin typeface="+mn-lt"/>
                <a:ea typeface="+mn-ea"/>
              </a:rPr>
              <a:t>h.	</a:t>
            </a:r>
            <a:r>
              <a:rPr lang="en-US" sz="3200" b="1" dirty="0">
                <a:latin typeface="+mn-lt"/>
                <a:ea typeface="+mn-ea"/>
              </a:rPr>
              <a:t>THIS PROCESS </a:t>
            </a:r>
            <a:r>
              <a:rPr lang="en-US" sz="3200" b="1" u="sng" dirty="0">
                <a:latin typeface="+mn-lt"/>
                <a:ea typeface="+mn-ea"/>
              </a:rPr>
              <a:t>REPEATS</a:t>
            </a:r>
            <a:r>
              <a:rPr lang="en-US" sz="3200" dirty="0">
                <a:latin typeface="+mn-lt"/>
                <a:ea typeface="+mn-ea"/>
              </a:rPr>
              <a:t>, and the CHAIN </a:t>
            </a:r>
            <a:r>
              <a:rPr lang="en-US" sz="3200" b="1" u="sng" dirty="0">
                <a:solidFill>
                  <a:srgbClr val="FFC000"/>
                </a:solidFill>
                <a:latin typeface="+mn-lt"/>
                <a:ea typeface="+mn-ea"/>
              </a:rPr>
              <a:t>ELONGATES</a:t>
            </a:r>
            <a:r>
              <a:rPr lang="en-US" sz="3200" dirty="0">
                <a:latin typeface="+mn-lt"/>
                <a:ea typeface="+mn-ea"/>
              </a:rPr>
              <a:t> as long as there are new codons to read on the mRNA.</a:t>
            </a:r>
            <a:endParaRPr lang="en-CA" sz="3200" dirty="0">
              <a:latin typeface="+mn-lt"/>
              <a:ea typeface="+mn-ea"/>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825" y="260350"/>
            <a:ext cx="8713788" cy="5694363"/>
          </a:xfrm>
          <a:prstGeom prst="rect">
            <a:avLst/>
          </a:prstGeom>
        </p:spPr>
        <p:txBody>
          <a:bodyPr>
            <a:spAutoFit/>
          </a:bodyPr>
          <a:lstStyle/>
          <a:p>
            <a:pPr marL="514350" indent="-514350" fontAlgn="auto">
              <a:spcBef>
                <a:spcPts val="0"/>
              </a:spcBef>
              <a:spcAft>
                <a:spcPts val="0"/>
              </a:spcAft>
              <a:buFontTx/>
              <a:buAutoNum type="arabicPeriod" startAt="3"/>
              <a:defRPr/>
            </a:pPr>
            <a:r>
              <a:rPr lang="en-US" sz="2800" b="1" u="sng" dirty="0">
                <a:solidFill>
                  <a:srgbClr val="FFC000"/>
                </a:solidFill>
                <a:latin typeface="+mn-lt"/>
                <a:ea typeface="+mn-ea"/>
              </a:rPr>
              <a:t>TERMINATION</a:t>
            </a:r>
            <a:r>
              <a:rPr lang="en-US" sz="2800" dirty="0">
                <a:latin typeface="+mn-lt"/>
                <a:ea typeface="+mn-ea"/>
              </a:rPr>
              <a:t>:  The process above repeats until a special codon, called a</a:t>
            </a:r>
            <a:r>
              <a:rPr lang="en-US" sz="2800" dirty="0">
                <a:solidFill>
                  <a:srgbClr val="FFC000"/>
                </a:solidFill>
                <a:latin typeface="+mn-lt"/>
                <a:ea typeface="+mn-ea"/>
              </a:rPr>
              <a:t> </a:t>
            </a:r>
            <a:r>
              <a:rPr lang="en-US" sz="2800" b="1" dirty="0">
                <a:solidFill>
                  <a:srgbClr val="FFC000"/>
                </a:solidFill>
                <a:latin typeface="+mn-lt"/>
                <a:ea typeface="+mn-ea"/>
              </a:rPr>
              <a:t>STOP </a:t>
            </a:r>
            <a:r>
              <a:rPr lang="en-US" sz="2800" b="1" dirty="0">
                <a:latin typeface="+mn-lt"/>
                <a:ea typeface="+mn-ea"/>
              </a:rPr>
              <a:t>CODON</a:t>
            </a:r>
            <a:r>
              <a:rPr lang="en-US" sz="2800" dirty="0">
                <a:latin typeface="+mn-lt"/>
                <a:ea typeface="+mn-ea"/>
              </a:rPr>
              <a:t>, is reached.  There are 3 Stop codons:  </a:t>
            </a:r>
            <a:r>
              <a:rPr lang="en-US" sz="2800" b="1" u="words" dirty="0">
                <a:latin typeface="+mn-lt"/>
                <a:ea typeface="+mn-ea"/>
              </a:rPr>
              <a:t>UAA</a:t>
            </a:r>
            <a:r>
              <a:rPr lang="en-US" sz="2800" u="words" dirty="0">
                <a:latin typeface="+mn-lt"/>
                <a:ea typeface="+mn-ea"/>
              </a:rPr>
              <a:t>, </a:t>
            </a:r>
            <a:r>
              <a:rPr lang="en-US" sz="2800" b="1" u="words" dirty="0">
                <a:latin typeface="+mn-lt"/>
                <a:ea typeface="+mn-ea"/>
              </a:rPr>
              <a:t>UAG</a:t>
            </a:r>
            <a:r>
              <a:rPr lang="en-US" sz="2800" u="words" dirty="0">
                <a:latin typeface="+mn-lt"/>
                <a:ea typeface="+mn-ea"/>
              </a:rPr>
              <a:t>, </a:t>
            </a:r>
            <a:r>
              <a:rPr lang="en-US" sz="2800" b="1" u="words" dirty="0">
                <a:latin typeface="+mn-lt"/>
                <a:ea typeface="+mn-ea"/>
              </a:rPr>
              <a:t>UGA</a:t>
            </a:r>
            <a:r>
              <a:rPr lang="en-US" sz="2800" dirty="0">
                <a:latin typeface="+mn-lt"/>
                <a:ea typeface="+mn-ea"/>
              </a:rPr>
              <a:t>.</a:t>
            </a:r>
          </a:p>
          <a:p>
            <a:pPr marL="514350" indent="-514350" fontAlgn="auto">
              <a:spcBef>
                <a:spcPts val="0"/>
              </a:spcBef>
              <a:spcAft>
                <a:spcPts val="0"/>
              </a:spcAft>
              <a:buFontTx/>
              <a:buAutoNum type="arabicPeriod" startAt="3"/>
              <a:defRPr/>
            </a:pPr>
            <a:endParaRPr lang="en-CA" sz="2800" dirty="0">
              <a:latin typeface="+mn-lt"/>
              <a:ea typeface="+mn-ea"/>
            </a:endParaRPr>
          </a:p>
          <a:p>
            <a:pPr marL="971550" lvl="1" indent="-514350" fontAlgn="auto">
              <a:spcBef>
                <a:spcPts val="0"/>
              </a:spcBef>
              <a:spcAft>
                <a:spcPts val="0"/>
              </a:spcAft>
              <a:buFontTx/>
              <a:buAutoNum type="alphaLcPeriod"/>
              <a:defRPr/>
            </a:pPr>
            <a:r>
              <a:rPr lang="en-US" sz="2800" dirty="0">
                <a:latin typeface="+mn-lt"/>
                <a:ea typeface="+mn-ea"/>
              </a:rPr>
              <a:t>the stop codons </a:t>
            </a:r>
            <a:r>
              <a:rPr lang="en-US" sz="2800" b="1" u="words" dirty="0">
                <a:solidFill>
                  <a:srgbClr val="FFC000"/>
                </a:solidFill>
                <a:latin typeface="+mn-lt"/>
                <a:ea typeface="+mn-ea"/>
              </a:rPr>
              <a:t>do not </a:t>
            </a:r>
            <a:r>
              <a:rPr lang="en-US" sz="2800" b="1" u="words" dirty="0">
                <a:latin typeface="+mn-lt"/>
                <a:ea typeface="+mn-ea"/>
              </a:rPr>
              <a:t>code for amino acids</a:t>
            </a:r>
            <a:r>
              <a:rPr lang="en-US" sz="2800" dirty="0">
                <a:latin typeface="+mn-lt"/>
                <a:ea typeface="+mn-ea"/>
              </a:rPr>
              <a:t> but instead act as </a:t>
            </a:r>
            <a:r>
              <a:rPr lang="en-US" sz="2800" b="1" dirty="0">
                <a:latin typeface="+mn-lt"/>
                <a:ea typeface="+mn-ea"/>
              </a:rPr>
              <a:t>signals to stop translation</a:t>
            </a:r>
            <a:r>
              <a:rPr lang="en-US" sz="2800" dirty="0">
                <a:latin typeface="+mn-lt"/>
                <a:ea typeface="+mn-ea"/>
              </a:rPr>
              <a:t>.</a:t>
            </a:r>
          </a:p>
          <a:p>
            <a:pPr lvl="1" fontAlgn="auto">
              <a:spcBef>
                <a:spcPts val="0"/>
              </a:spcBef>
              <a:spcAft>
                <a:spcPts val="0"/>
              </a:spcAft>
              <a:defRPr/>
            </a:pPr>
            <a:endParaRPr lang="en-CA" sz="2800" dirty="0">
              <a:latin typeface="+mn-lt"/>
              <a:ea typeface="+mn-ea"/>
            </a:endParaRPr>
          </a:p>
          <a:p>
            <a:pPr lvl="1" fontAlgn="auto">
              <a:spcBef>
                <a:spcPts val="0"/>
              </a:spcBef>
              <a:spcAft>
                <a:spcPts val="0"/>
              </a:spcAft>
              <a:defRPr/>
            </a:pPr>
            <a:r>
              <a:rPr lang="en-US" sz="2800" dirty="0">
                <a:latin typeface="+mn-lt"/>
                <a:ea typeface="+mn-ea"/>
              </a:rPr>
              <a:t>b.	a protein called </a:t>
            </a:r>
            <a:r>
              <a:rPr lang="en-US" sz="2800" b="1" i="1" u="words" dirty="0">
                <a:solidFill>
                  <a:srgbClr val="FFC000"/>
                </a:solidFill>
                <a:latin typeface="+mn-lt"/>
                <a:ea typeface="+mn-ea"/>
              </a:rPr>
              <a:t>release factor</a:t>
            </a:r>
            <a:r>
              <a:rPr lang="en-US" sz="2800" dirty="0">
                <a:solidFill>
                  <a:srgbClr val="FFC000"/>
                </a:solidFill>
                <a:latin typeface="+mn-lt"/>
                <a:ea typeface="+mn-ea"/>
              </a:rPr>
              <a:t> </a:t>
            </a:r>
            <a:r>
              <a:rPr lang="en-US" sz="2800" b="1" dirty="0">
                <a:latin typeface="+mn-lt"/>
                <a:ea typeface="+mn-ea"/>
              </a:rPr>
              <a:t>binds directly to the stop codon</a:t>
            </a:r>
            <a:r>
              <a:rPr lang="en-US" sz="2800" dirty="0">
                <a:latin typeface="+mn-lt"/>
                <a:ea typeface="+mn-ea"/>
              </a:rPr>
              <a:t> in the A site.  The release factor causes a </a:t>
            </a:r>
            <a:r>
              <a:rPr lang="en-US" sz="2800" b="1" dirty="0">
                <a:latin typeface="+mn-lt"/>
                <a:ea typeface="+mn-ea"/>
              </a:rPr>
              <a:t>water molecule</a:t>
            </a:r>
            <a:r>
              <a:rPr lang="en-US" sz="2800" dirty="0">
                <a:latin typeface="+mn-lt"/>
                <a:ea typeface="+mn-ea"/>
              </a:rPr>
              <a:t> to be added to the end of the polypeptide chain, and the </a:t>
            </a:r>
            <a:r>
              <a:rPr lang="en-US" sz="2800" b="1" dirty="0">
                <a:latin typeface="+mn-lt"/>
                <a:ea typeface="+mn-ea"/>
              </a:rPr>
              <a:t>chain then separates from the last </a:t>
            </a:r>
            <a:r>
              <a:rPr lang="en-US" sz="2800" b="1" dirty="0" err="1">
                <a:latin typeface="+mn-lt"/>
                <a:ea typeface="+mn-ea"/>
              </a:rPr>
              <a:t>tRNA</a:t>
            </a:r>
            <a:r>
              <a:rPr lang="en-US" sz="2800" dirty="0">
                <a:latin typeface="+mn-lt"/>
                <a:ea typeface="+mn-ea"/>
              </a:rPr>
              <a:t>.</a:t>
            </a:r>
            <a:endParaRPr lang="en-CA" sz="2800" dirty="0">
              <a:latin typeface="+mn-lt"/>
              <a:ea typeface="+mn-ea"/>
            </a:endParaRPr>
          </a:p>
          <a:p>
            <a:pPr lvl="1" fontAlgn="auto">
              <a:spcBef>
                <a:spcPts val="0"/>
              </a:spcBef>
              <a:spcAft>
                <a:spcPts val="0"/>
              </a:spcAft>
              <a:defRPr/>
            </a:pPr>
            <a:r>
              <a:rPr lang="en-US" sz="2800" dirty="0">
                <a:latin typeface="+mn-lt"/>
                <a:ea typeface="+mn-ea"/>
              </a:rPr>
              <a:t>.</a:t>
            </a:r>
            <a:endParaRPr lang="en-CA" sz="2800" dirty="0">
              <a:latin typeface="+mn-lt"/>
              <a:ea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825" y="404813"/>
            <a:ext cx="7267575" cy="584200"/>
          </a:xfrm>
          <a:prstGeom prst="rect">
            <a:avLst/>
          </a:prstGeom>
        </p:spPr>
        <p:txBody>
          <a:bodyPr wrap="none">
            <a:spAutoFit/>
          </a:bodyPr>
          <a:lstStyle/>
          <a:p>
            <a:r>
              <a:rPr lang="en-CA" sz="3200" b="1">
                <a:effectLst>
                  <a:outerShdw blurRad="38100" dist="38100" dir="2700000" algn="tl">
                    <a:srgbClr val="656162"/>
                  </a:outerShdw>
                </a:effectLst>
              </a:rPr>
              <a:t>3.	ADJACENT NUCLEOTIDES BOND: </a:t>
            </a:r>
          </a:p>
        </p:txBody>
      </p:sp>
      <p:sp>
        <p:nvSpPr>
          <p:cNvPr id="20482" name="Rectangle 2"/>
          <p:cNvSpPr>
            <a:spLocks noChangeArrowheads="1"/>
          </p:cNvSpPr>
          <p:nvPr/>
        </p:nvSpPr>
        <p:spPr bwMode="auto">
          <a:xfrm>
            <a:off x="-33338" y="1482725"/>
            <a:ext cx="9177338" cy="1384300"/>
          </a:xfrm>
          <a:prstGeom prst="rect">
            <a:avLst/>
          </a:prstGeom>
          <a:noFill/>
          <a:ln w="9525">
            <a:noFill/>
            <a:miter lim="800000"/>
            <a:headEnd/>
            <a:tailEnd/>
          </a:ln>
        </p:spPr>
        <p:txBody>
          <a:bodyPr>
            <a:spAutoFit/>
          </a:bodyPr>
          <a:lstStyle/>
          <a:p>
            <a:pPr marL="457200" indent="-457200">
              <a:buFont typeface="Arial" charset="0"/>
              <a:buChar char="•"/>
            </a:pPr>
            <a:r>
              <a:rPr lang="en-CA" sz="2800" dirty="0">
                <a:solidFill>
                  <a:srgbClr val="FFC000"/>
                </a:solidFill>
              </a:rPr>
              <a:t>sugar-phosphate</a:t>
            </a:r>
            <a:r>
              <a:rPr lang="en-CA" sz="2800" dirty="0"/>
              <a:t> bonds form between </a:t>
            </a:r>
            <a:r>
              <a:rPr lang="en-CA" sz="2800" dirty="0">
                <a:solidFill>
                  <a:srgbClr val="FFC000"/>
                </a:solidFill>
              </a:rPr>
              <a:t>adjacent</a:t>
            </a:r>
            <a:r>
              <a:rPr lang="en-CA" sz="2800" dirty="0"/>
              <a:t> nucleotides of the new strand to complete the molecule.  The new molecule winds into a </a:t>
            </a:r>
            <a:r>
              <a:rPr lang="en-CA" sz="2800" dirty="0">
                <a:solidFill>
                  <a:srgbClr val="FFC000"/>
                </a:solidFill>
              </a:rPr>
              <a:t>double helix</a:t>
            </a:r>
            <a:r>
              <a:rPr lang="en-CA" sz="2800" dirty="0"/>
              <a:t>.</a:t>
            </a:r>
          </a:p>
        </p:txBody>
      </p:sp>
      <p:pic>
        <p:nvPicPr>
          <p:cNvPr id="194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75" y="2867025"/>
            <a:ext cx="3871913" cy="3787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cxnSp>
        <p:nvCxnSpPr>
          <p:cNvPr id="5" name="Straight Arrow Connector 4"/>
          <p:cNvCxnSpPr/>
          <p:nvPr/>
        </p:nvCxnSpPr>
        <p:spPr>
          <a:xfrm flipV="1">
            <a:off x="971550" y="4076700"/>
            <a:ext cx="2232025" cy="1008063"/>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098550" y="4760913"/>
            <a:ext cx="2233613" cy="32385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971550" y="5138738"/>
            <a:ext cx="2913063" cy="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80">
                                          <p:stCondLst>
                                            <p:cond delay="0"/>
                                          </p:stCondLst>
                                        </p:cTn>
                                        <p:tgtEl>
                                          <p:spTgt spid="7"/>
                                        </p:tgtEl>
                                      </p:cBhvr>
                                    </p:animEffect>
                                    <p:anim calcmode="lin" valueType="num">
                                      <p:cBhvr>
                                        <p:cTn id="4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gtEl>
                                      </p:cBhvr>
                                      <p:to x="100000" y="60000"/>
                                    </p:animScale>
                                    <p:animScale>
                                      <p:cBhvr>
                                        <p:cTn id="46" dur="166" decel="50000">
                                          <p:stCondLst>
                                            <p:cond delay="676"/>
                                          </p:stCondLst>
                                        </p:cTn>
                                        <p:tgtEl>
                                          <p:spTgt spid="7"/>
                                        </p:tgtEl>
                                      </p:cBhvr>
                                      <p:to x="100000" y="100000"/>
                                    </p:animScale>
                                    <p:animScale>
                                      <p:cBhvr>
                                        <p:cTn id="47" dur="26">
                                          <p:stCondLst>
                                            <p:cond delay="1312"/>
                                          </p:stCondLst>
                                        </p:cTn>
                                        <p:tgtEl>
                                          <p:spTgt spid="7"/>
                                        </p:tgtEl>
                                      </p:cBhvr>
                                      <p:to x="100000" y="80000"/>
                                    </p:animScale>
                                    <p:animScale>
                                      <p:cBhvr>
                                        <p:cTn id="48" dur="166" decel="50000">
                                          <p:stCondLst>
                                            <p:cond delay="1338"/>
                                          </p:stCondLst>
                                        </p:cTn>
                                        <p:tgtEl>
                                          <p:spTgt spid="7"/>
                                        </p:tgtEl>
                                      </p:cBhvr>
                                      <p:to x="100000" y="100000"/>
                                    </p:animScale>
                                    <p:animScale>
                                      <p:cBhvr>
                                        <p:cTn id="49" dur="26">
                                          <p:stCondLst>
                                            <p:cond delay="1642"/>
                                          </p:stCondLst>
                                        </p:cTn>
                                        <p:tgtEl>
                                          <p:spTgt spid="7"/>
                                        </p:tgtEl>
                                      </p:cBhvr>
                                      <p:to x="100000" y="90000"/>
                                    </p:animScale>
                                    <p:animScale>
                                      <p:cBhvr>
                                        <p:cTn id="50" dur="166" decel="50000">
                                          <p:stCondLst>
                                            <p:cond delay="1668"/>
                                          </p:stCondLst>
                                        </p:cTn>
                                        <p:tgtEl>
                                          <p:spTgt spid="7"/>
                                        </p:tgtEl>
                                      </p:cBhvr>
                                      <p:to x="100000" y="100000"/>
                                    </p:animScale>
                                    <p:animScale>
                                      <p:cBhvr>
                                        <p:cTn id="51" dur="26">
                                          <p:stCondLst>
                                            <p:cond delay="1808"/>
                                          </p:stCondLst>
                                        </p:cTn>
                                        <p:tgtEl>
                                          <p:spTgt spid="7"/>
                                        </p:tgtEl>
                                      </p:cBhvr>
                                      <p:to x="100000" y="95000"/>
                                    </p:animScale>
                                    <p:animScale>
                                      <p:cBhvr>
                                        <p:cTn id="52"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388" y="1228725"/>
            <a:ext cx="8964612" cy="2678113"/>
          </a:xfrm>
          <a:prstGeom prst="rect">
            <a:avLst/>
          </a:prstGeom>
        </p:spPr>
        <p:txBody>
          <a:bodyPr>
            <a:spAutoFit/>
          </a:bodyPr>
          <a:lstStyle/>
          <a:p>
            <a:pPr marL="971550" lvl="1" indent="-514350" fontAlgn="auto">
              <a:spcBef>
                <a:spcPts val="0"/>
              </a:spcBef>
              <a:spcAft>
                <a:spcPts val="0"/>
              </a:spcAft>
              <a:buFontTx/>
              <a:buAutoNum type="alphaLcPeriod" startAt="3"/>
              <a:defRPr/>
            </a:pPr>
            <a:r>
              <a:rPr lang="en-US" sz="2800" b="1" u="words" dirty="0">
                <a:latin typeface="+mn-lt"/>
                <a:ea typeface="+mn-ea"/>
              </a:rPr>
              <a:t>the protein is now complete</a:t>
            </a:r>
            <a:r>
              <a:rPr lang="en-US" sz="2800" dirty="0">
                <a:latin typeface="+mn-lt"/>
                <a:ea typeface="+mn-ea"/>
              </a:rPr>
              <a:t>.  The </a:t>
            </a:r>
            <a:r>
              <a:rPr lang="en-US" sz="2800" b="1" dirty="0">
                <a:latin typeface="+mn-lt"/>
                <a:ea typeface="+mn-ea"/>
              </a:rPr>
              <a:t>mRNA is now usually </a:t>
            </a:r>
            <a:r>
              <a:rPr lang="en-US" sz="2800" b="1" dirty="0">
                <a:solidFill>
                  <a:srgbClr val="FFC000"/>
                </a:solidFill>
                <a:latin typeface="+mn-lt"/>
                <a:ea typeface="+mn-ea"/>
              </a:rPr>
              <a:t>broken down</a:t>
            </a:r>
            <a:r>
              <a:rPr lang="en-US" sz="2800" dirty="0">
                <a:latin typeface="+mn-lt"/>
                <a:ea typeface="+mn-ea"/>
              </a:rPr>
              <a:t>, and the ribosome splits into its large and small subunits.</a:t>
            </a:r>
          </a:p>
          <a:p>
            <a:pPr marL="971550" lvl="1" indent="-514350" fontAlgn="auto">
              <a:spcBef>
                <a:spcPts val="0"/>
              </a:spcBef>
              <a:spcAft>
                <a:spcPts val="0"/>
              </a:spcAft>
              <a:buFontTx/>
              <a:buAutoNum type="alphaLcPeriod" startAt="3"/>
              <a:defRPr/>
            </a:pPr>
            <a:endParaRPr lang="en-CA" sz="2800" dirty="0">
              <a:latin typeface="+mn-lt"/>
              <a:ea typeface="+mn-ea"/>
            </a:endParaRPr>
          </a:p>
          <a:p>
            <a:pPr lvl="1" fontAlgn="auto">
              <a:spcBef>
                <a:spcPts val="0"/>
              </a:spcBef>
              <a:spcAft>
                <a:spcPts val="0"/>
              </a:spcAft>
              <a:defRPr/>
            </a:pPr>
            <a:r>
              <a:rPr lang="en-US" sz="2800" dirty="0">
                <a:latin typeface="+mn-lt"/>
                <a:ea typeface="+mn-ea"/>
              </a:rPr>
              <a:t>d.	the new protein is sent for </a:t>
            </a:r>
            <a:r>
              <a:rPr lang="en-US" sz="2800" b="1" u="words" dirty="0">
                <a:latin typeface="+mn-lt"/>
                <a:ea typeface="+mn-ea"/>
              </a:rPr>
              <a:t>final processing</a:t>
            </a:r>
            <a:r>
              <a:rPr lang="en-US" sz="2800" dirty="0">
                <a:latin typeface="+mn-lt"/>
                <a:ea typeface="+mn-ea"/>
              </a:rPr>
              <a:t> into the </a:t>
            </a:r>
            <a:r>
              <a:rPr lang="en-US" sz="2800" b="1" u="words" dirty="0">
                <a:solidFill>
                  <a:srgbClr val="FFC000"/>
                </a:solidFill>
                <a:latin typeface="+mn-lt"/>
                <a:ea typeface="+mn-ea"/>
              </a:rPr>
              <a:t>endoplasmic</a:t>
            </a:r>
            <a:r>
              <a:rPr lang="en-US" sz="2800" u="words" dirty="0">
                <a:solidFill>
                  <a:srgbClr val="FFC000"/>
                </a:solidFill>
                <a:latin typeface="+mn-lt"/>
                <a:ea typeface="+mn-ea"/>
              </a:rPr>
              <a:t> </a:t>
            </a:r>
            <a:r>
              <a:rPr lang="en-US" sz="2800" b="1" u="words" dirty="0">
                <a:solidFill>
                  <a:srgbClr val="FFC000"/>
                </a:solidFill>
                <a:latin typeface="+mn-lt"/>
                <a:ea typeface="+mn-ea"/>
              </a:rPr>
              <a:t>reticulum</a:t>
            </a:r>
            <a:r>
              <a:rPr lang="en-US" sz="2800" dirty="0">
                <a:solidFill>
                  <a:srgbClr val="FFC000"/>
                </a:solidFill>
                <a:latin typeface="+mn-lt"/>
                <a:ea typeface="+mn-ea"/>
              </a:rPr>
              <a:t> </a:t>
            </a:r>
            <a:r>
              <a:rPr lang="en-US" sz="2800" dirty="0">
                <a:latin typeface="+mn-lt"/>
                <a:ea typeface="+mn-ea"/>
              </a:rPr>
              <a:t>and </a:t>
            </a:r>
            <a:r>
              <a:rPr lang="en-US" sz="2800" b="1" u="words" dirty="0" err="1">
                <a:solidFill>
                  <a:srgbClr val="FFC000"/>
                </a:solidFill>
                <a:latin typeface="+mn-lt"/>
                <a:ea typeface="+mn-ea"/>
              </a:rPr>
              <a:t>golgi</a:t>
            </a:r>
            <a:r>
              <a:rPr lang="en-US" sz="2800" u="words" dirty="0">
                <a:solidFill>
                  <a:srgbClr val="FFC000"/>
                </a:solidFill>
                <a:latin typeface="+mn-lt"/>
                <a:ea typeface="+mn-ea"/>
              </a:rPr>
              <a:t> </a:t>
            </a:r>
            <a:r>
              <a:rPr lang="en-US" sz="2800" b="1" u="words" dirty="0">
                <a:solidFill>
                  <a:srgbClr val="FFC000"/>
                </a:solidFill>
                <a:latin typeface="+mn-lt"/>
                <a:ea typeface="+mn-ea"/>
              </a:rPr>
              <a:t>apparatus</a:t>
            </a:r>
            <a:endParaRPr lang="en-CA" dirty="0">
              <a:solidFill>
                <a:srgbClr val="FFC000"/>
              </a:solidFill>
              <a:latin typeface="+mn-lt"/>
              <a:ea typeface="+mn-ea"/>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3367088" y="5029200"/>
            <a:ext cx="4587875" cy="1411288"/>
          </a:xfrm>
          <a:prstGeom prst="roundRect">
            <a:avLst/>
          </a:prstGeom>
          <a:solidFill>
            <a:srgbClr val="00B0F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 name="Rounded Rectangle 1"/>
          <p:cNvSpPr/>
          <p:nvPr/>
        </p:nvSpPr>
        <p:spPr>
          <a:xfrm>
            <a:off x="3206750" y="904875"/>
            <a:ext cx="5937250" cy="41243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cxnSp>
        <p:nvCxnSpPr>
          <p:cNvPr id="6" name="Straight Connector 5"/>
          <p:cNvCxnSpPr/>
          <p:nvPr/>
        </p:nvCxnSpPr>
        <p:spPr>
          <a:xfrm>
            <a:off x="-109538" y="5049838"/>
            <a:ext cx="806450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96260" name="TextBox 10"/>
          <p:cNvSpPr txBox="1">
            <a:spLocks noChangeArrowheads="1"/>
          </p:cNvSpPr>
          <p:nvPr/>
        </p:nvSpPr>
        <p:spPr bwMode="auto">
          <a:xfrm>
            <a:off x="107950" y="5032375"/>
            <a:ext cx="8999538" cy="523875"/>
          </a:xfrm>
          <a:prstGeom prst="rect">
            <a:avLst/>
          </a:prstGeom>
          <a:noFill/>
          <a:ln w="9525">
            <a:noFill/>
            <a:miter lim="800000"/>
            <a:headEnd/>
            <a:tailEnd/>
          </a:ln>
        </p:spPr>
        <p:txBody>
          <a:bodyPr wrap="none">
            <a:spAutoFit/>
          </a:bodyPr>
          <a:lstStyle/>
          <a:p>
            <a:r>
              <a:rPr lang="en-CA" sz="2800">
                <a:solidFill>
                  <a:srgbClr val="FF0000"/>
                </a:solidFill>
              </a:rPr>
              <a:t>AUG                         AAA	                   AGA                 UGA	       </a:t>
            </a:r>
          </a:p>
        </p:txBody>
      </p:sp>
      <p:sp>
        <p:nvSpPr>
          <p:cNvPr id="3" name="Oval 2"/>
          <p:cNvSpPr/>
          <p:nvPr/>
        </p:nvSpPr>
        <p:spPr>
          <a:xfrm>
            <a:off x="-103188" y="966788"/>
            <a:ext cx="1154113" cy="1079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800" dirty="0"/>
              <a:t>met</a:t>
            </a:r>
          </a:p>
        </p:txBody>
      </p:sp>
      <p:sp>
        <p:nvSpPr>
          <p:cNvPr id="12" name="Freeform 11"/>
          <p:cNvSpPr/>
          <p:nvPr/>
        </p:nvSpPr>
        <p:spPr>
          <a:xfrm>
            <a:off x="3938588" y="1828800"/>
            <a:ext cx="2495550" cy="2768600"/>
          </a:xfrm>
          <a:custGeom>
            <a:avLst/>
            <a:gdLst>
              <a:gd name="connsiteX0" fmla="*/ 1074847 w 2496771"/>
              <a:gd name="connsiteY0" fmla="*/ 0 h 2767263"/>
              <a:gd name="connsiteX1" fmla="*/ 1098910 w 2496771"/>
              <a:gd name="connsiteY1" fmla="*/ 745958 h 2767263"/>
              <a:gd name="connsiteX2" fmla="*/ 1050783 w 2496771"/>
              <a:gd name="connsiteY2" fmla="*/ 1106906 h 2767263"/>
              <a:gd name="connsiteX3" fmla="*/ 906404 w 2496771"/>
              <a:gd name="connsiteY3" fmla="*/ 1155032 h 2767263"/>
              <a:gd name="connsiteX4" fmla="*/ 689836 w 2496771"/>
              <a:gd name="connsiteY4" fmla="*/ 1130969 h 2767263"/>
              <a:gd name="connsiteX5" fmla="*/ 617647 w 2496771"/>
              <a:gd name="connsiteY5" fmla="*/ 1010653 h 2767263"/>
              <a:gd name="connsiteX6" fmla="*/ 449204 w 2496771"/>
              <a:gd name="connsiteY6" fmla="*/ 890337 h 2767263"/>
              <a:gd name="connsiteX7" fmla="*/ 160447 w 2496771"/>
              <a:gd name="connsiteY7" fmla="*/ 1058779 h 2767263"/>
              <a:gd name="connsiteX8" fmla="*/ 112320 w 2496771"/>
              <a:gd name="connsiteY8" fmla="*/ 1130969 h 2767263"/>
              <a:gd name="connsiteX9" fmla="*/ 64194 w 2496771"/>
              <a:gd name="connsiteY9" fmla="*/ 1203158 h 2767263"/>
              <a:gd name="connsiteX10" fmla="*/ 40131 w 2496771"/>
              <a:gd name="connsiteY10" fmla="*/ 1852863 h 2767263"/>
              <a:gd name="connsiteX11" fmla="*/ 112320 w 2496771"/>
              <a:gd name="connsiteY11" fmla="*/ 1997242 h 2767263"/>
              <a:gd name="connsiteX12" fmla="*/ 232636 w 2496771"/>
              <a:gd name="connsiteY12" fmla="*/ 2093495 h 2767263"/>
              <a:gd name="connsiteX13" fmla="*/ 737962 w 2496771"/>
              <a:gd name="connsiteY13" fmla="*/ 1997242 h 2767263"/>
              <a:gd name="connsiteX14" fmla="*/ 786089 w 2496771"/>
              <a:gd name="connsiteY14" fmla="*/ 1949116 h 2767263"/>
              <a:gd name="connsiteX15" fmla="*/ 834215 w 2496771"/>
              <a:gd name="connsiteY15" fmla="*/ 1804737 h 2767263"/>
              <a:gd name="connsiteX16" fmla="*/ 906404 w 2496771"/>
              <a:gd name="connsiteY16" fmla="*/ 1660358 h 2767263"/>
              <a:gd name="connsiteX17" fmla="*/ 954531 w 2496771"/>
              <a:gd name="connsiteY17" fmla="*/ 1612232 h 2767263"/>
              <a:gd name="connsiteX18" fmla="*/ 1122973 w 2496771"/>
              <a:gd name="connsiteY18" fmla="*/ 1636295 h 2767263"/>
              <a:gd name="connsiteX19" fmla="*/ 1147036 w 2496771"/>
              <a:gd name="connsiteY19" fmla="*/ 1708485 h 2767263"/>
              <a:gd name="connsiteX20" fmla="*/ 1171099 w 2496771"/>
              <a:gd name="connsiteY20" fmla="*/ 1852863 h 2767263"/>
              <a:gd name="connsiteX21" fmla="*/ 1147036 w 2496771"/>
              <a:gd name="connsiteY21" fmla="*/ 2069432 h 2767263"/>
              <a:gd name="connsiteX22" fmla="*/ 1026720 w 2496771"/>
              <a:gd name="connsiteY22" fmla="*/ 2213811 h 2767263"/>
              <a:gd name="connsiteX23" fmla="*/ 978594 w 2496771"/>
              <a:gd name="connsiteY23" fmla="*/ 2286000 h 2767263"/>
              <a:gd name="connsiteX24" fmla="*/ 954531 w 2496771"/>
              <a:gd name="connsiteY24" fmla="*/ 2358190 h 2767263"/>
              <a:gd name="connsiteX25" fmla="*/ 978594 w 2496771"/>
              <a:gd name="connsiteY25" fmla="*/ 2695074 h 2767263"/>
              <a:gd name="connsiteX26" fmla="*/ 1122973 w 2496771"/>
              <a:gd name="connsiteY26" fmla="*/ 2743200 h 2767263"/>
              <a:gd name="connsiteX27" fmla="*/ 1435794 w 2496771"/>
              <a:gd name="connsiteY27" fmla="*/ 2767263 h 2767263"/>
              <a:gd name="connsiteX28" fmla="*/ 1989247 w 2496771"/>
              <a:gd name="connsiteY28" fmla="*/ 2719137 h 2767263"/>
              <a:gd name="connsiteX29" fmla="*/ 2013310 w 2496771"/>
              <a:gd name="connsiteY29" fmla="*/ 2646948 h 2767263"/>
              <a:gd name="connsiteX30" fmla="*/ 1989247 w 2496771"/>
              <a:gd name="connsiteY30" fmla="*/ 2358190 h 2767263"/>
              <a:gd name="connsiteX31" fmla="*/ 1868931 w 2496771"/>
              <a:gd name="connsiteY31" fmla="*/ 2141621 h 2767263"/>
              <a:gd name="connsiteX32" fmla="*/ 1772678 w 2496771"/>
              <a:gd name="connsiteY32" fmla="*/ 2117558 h 2767263"/>
              <a:gd name="connsiteX33" fmla="*/ 1700489 w 2496771"/>
              <a:gd name="connsiteY33" fmla="*/ 2069432 h 2767263"/>
              <a:gd name="connsiteX34" fmla="*/ 1604236 w 2496771"/>
              <a:gd name="connsiteY34" fmla="*/ 1973179 h 2767263"/>
              <a:gd name="connsiteX35" fmla="*/ 1580173 w 2496771"/>
              <a:gd name="connsiteY35" fmla="*/ 1852863 h 2767263"/>
              <a:gd name="connsiteX36" fmla="*/ 1941120 w 2496771"/>
              <a:gd name="connsiteY36" fmla="*/ 1660358 h 2767263"/>
              <a:gd name="connsiteX37" fmla="*/ 2085499 w 2496771"/>
              <a:gd name="connsiteY37" fmla="*/ 1852863 h 2767263"/>
              <a:gd name="connsiteX38" fmla="*/ 2133625 w 2496771"/>
              <a:gd name="connsiteY38" fmla="*/ 1925053 h 2767263"/>
              <a:gd name="connsiteX39" fmla="*/ 2181752 w 2496771"/>
              <a:gd name="connsiteY39" fmla="*/ 1973179 h 2767263"/>
              <a:gd name="connsiteX40" fmla="*/ 2446447 w 2496771"/>
              <a:gd name="connsiteY40" fmla="*/ 1949116 h 2767263"/>
              <a:gd name="connsiteX41" fmla="*/ 2494573 w 2496771"/>
              <a:gd name="connsiteY41" fmla="*/ 1876927 h 2767263"/>
              <a:gd name="connsiteX42" fmla="*/ 2470510 w 2496771"/>
              <a:gd name="connsiteY42" fmla="*/ 1179095 h 2767263"/>
              <a:gd name="connsiteX43" fmla="*/ 2350194 w 2496771"/>
              <a:gd name="connsiteY43" fmla="*/ 986590 h 2767263"/>
              <a:gd name="connsiteX44" fmla="*/ 2133625 w 2496771"/>
              <a:gd name="connsiteY44" fmla="*/ 866274 h 2767263"/>
              <a:gd name="connsiteX45" fmla="*/ 1820804 w 2496771"/>
              <a:gd name="connsiteY45" fmla="*/ 890337 h 2767263"/>
              <a:gd name="connsiteX46" fmla="*/ 1748615 w 2496771"/>
              <a:gd name="connsiteY46" fmla="*/ 914400 h 2767263"/>
              <a:gd name="connsiteX47" fmla="*/ 1652362 w 2496771"/>
              <a:gd name="connsiteY47" fmla="*/ 1010653 h 2767263"/>
              <a:gd name="connsiteX48" fmla="*/ 1580173 w 2496771"/>
              <a:gd name="connsiteY48" fmla="*/ 1058779 h 2767263"/>
              <a:gd name="connsiteX49" fmla="*/ 1459857 w 2496771"/>
              <a:gd name="connsiteY49" fmla="*/ 1034716 h 2767263"/>
              <a:gd name="connsiteX50" fmla="*/ 1435794 w 2496771"/>
              <a:gd name="connsiteY50" fmla="*/ 962527 h 2767263"/>
              <a:gd name="connsiteX51" fmla="*/ 1411731 w 2496771"/>
              <a:gd name="connsiteY51" fmla="*/ 842211 h 2767263"/>
              <a:gd name="connsiteX52" fmla="*/ 1459857 w 2496771"/>
              <a:gd name="connsiteY52" fmla="*/ 385011 h 2767263"/>
              <a:gd name="connsiteX53" fmla="*/ 1507983 w 2496771"/>
              <a:gd name="connsiteY53" fmla="*/ 312821 h 2767263"/>
              <a:gd name="connsiteX54" fmla="*/ 1532047 w 2496771"/>
              <a:gd name="connsiteY54" fmla="*/ 240632 h 2767263"/>
              <a:gd name="connsiteX55" fmla="*/ 1580173 w 2496771"/>
              <a:gd name="connsiteY55" fmla="*/ 168442 h 276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96771" h="2767263">
                <a:moveTo>
                  <a:pt x="1074847" y="0"/>
                </a:moveTo>
                <a:cubicBezTo>
                  <a:pt x="1082868" y="248653"/>
                  <a:pt x="1104317" y="497235"/>
                  <a:pt x="1098910" y="745958"/>
                </a:cubicBezTo>
                <a:cubicBezTo>
                  <a:pt x="1096272" y="867310"/>
                  <a:pt x="1102467" y="997078"/>
                  <a:pt x="1050783" y="1106906"/>
                </a:cubicBezTo>
                <a:cubicBezTo>
                  <a:pt x="1029182" y="1152807"/>
                  <a:pt x="906404" y="1155032"/>
                  <a:pt x="906404" y="1155032"/>
                </a:cubicBezTo>
                <a:cubicBezTo>
                  <a:pt x="834215" y="1147011"/>
                  <a:pt x="759910" y="1150080"/>
                  <a:pt x="689836" y="1130969"/>
                </a:cubicBezTo>
                <a:cubicBezTo>
                  <a:pt x="626739" y="1113761"/>
                  <a:pt x="645570" y="1049745"/>
                  <a:pt x="617647" y="1010653"/>
                </a:cubicBezTo>
                <a:cubicBezTo>
                  <a:pt x="546279" y="910738"/>
                  <a:pt x="540502" y="920769"/>
                  <a:pt x="449204" y="890337"/>
                </a:cubicBezTo>
                <a:cubicBezTo>
                  <a:pt x="199304" y="921574"/>
                  <a:pt x="292571" y="860593"/>
                  <a:pt x="160447" y="1058779"/>
                </a:cubicBezTo>
                <a:lnTo>
                  <a:pt x="112320" y="1130969"/>
                </a:lnTo>
                <a:lnTo>
                  <a:pt x="64194" y="1203158"/>
                </a:lnTo>
                <a:cubicBezTo>
                  <a:pt x="-32479" y="1493180"/>
                  <a:pt x="-2230" y="1344522"/>
                  <a:pt x="40131" y="1852863"/>
                </a:cubicBezTo>
                <a:cubicBezTo>
                  <a:pt x="44268" y="1902513"/>
                  <a:pt x="83269" y="1960929"/>
                  <a:pt x="112320" y="1997242"/>
                </a:cubicBezTo>
                <a:cubicBezTo>
                  <a:pt x="151507" y="2046225"/>
                  <a:pt x="179034" y="2057760"/>
                  <a:pt x="232636" y="2093495"/>
                </a:cubicBezTo>
                <a:cubicBezTo>
                  <a:pt x="865023" y="2060212"/>
                  <a:pt x="577458" y="2197872"/>
                  <a:pt x="737962" y="1997242"/>
                </a:cubicBezTo>
                <a:cubicBezTo>
                  <a:pt x="752135" y="1979526"/>
                  <a:pt x="770047" y="1965158"/>
                  <a:pt x="786089" y="1949116"/>
                </a:cubicBezTo>
                <a:lnTo>
                  <a:pt x="834215" y="1804737"/>
                </a:lnTo>
                <a:cubicBezTo>
                  <a:pt x="859630" y="1728492"/>
                  <a:pt x="853095" y="1726995"/>
                  <a:pt x="906404" y="1660358"/>
                </a:cubicBezTo>
                <a:cubicBezTo>
                  <a:pt x="920577" y="1642642"/>
                  <a:pt x="938489" y="1628274"/>
                  <a:pt x="954531" y="1612232"/>
                </a:cubicBezTo>
                <a:cubicBezTo>
                  <a:pt x="1010678" y="1620253"/>
                  <a:pt x="1072243" y="1610930"/>
                  <a:pt x="1122973" y="1636295"/>
                </a:cubicBezTo>
                <a:cubicBezTo>
                  <a:pt x="1145660" y="1647639"/>
                  <a:pt x="1141534" y="1683724"/>
                  <a:pt x="1147036" y="1708485"/>
                </a:cubicBezTo>
                <a:cubicBezTo>
                  <a:pt x="1157620" y="1756113"/>
                  <a:pt x="1163078" y="1804737"/>
                  <a:pt x="1171099" y="1852863"/>
                </a:cubicBezTo>
                <a:cubicBezTo>
                  <a:pt x="1163078" y="1925053"/>
                  <a:pt x="1168396" y="2000010"/>
                  <a:pt x="1147036" y="2069432"/>
                </a:cubicBezTo>
                <a:cubicBezTo>
                  <a:pt x="1126559" y="2135984"/>
                  <a:pt x="1066253" y="2164395"/>
                  <a:pt x="1026720" y="2213811"/>
                </a:cubicBezTo>
                <a:cubicBezTo>
                  <a:pt x="1008654" y="2236394"/>
                  <a:pt x="994636" y="2261937"/>
                  <a:pt x="978594" y="2286000"/>
                </a:cubicBezTo>
                <a:cubicBezTo>
                  <a:pt x="970573" y="2310063"/>
                  <a:pt x="954531" y="2332825"/>
                  <a:pt x="954531" y="2358190"/>
                </a:cubicBezTo>
                <a:cubicBezTo>
                  <a:pt x="954531" y="2470771"/>
                  <a:pt x="933469" y="2591932"/>
                  <a:pt x="978594" y="2695074"/>
                </a:cubicBezTo>
                <a:cubicBezTo>
                  <a:pt x="998927" y="2741550"/>
                  <a:pt x="1072393" y="2739309"/>
                  <a:pt x="1122973" y="2743200"/>
                </a:cubicBezTo>
                <a:lnTo>
                  <a:pt x="1435794" y="2767263"/>
                </a:lnTo>
                <a:cubicBezTo>
                  <a:pt x="1620278" y="2751221"/>
                  <a:pt x="1807959" y="2756905"/>
                  <a:pt x="1989247" y="2719137"/>
                </a:cubicBezTo>
                <a:cubicBezTo>
                  <a:pt x="2014078" y="2713964"/>
                  <a:pt x="2013310" y="2672313"/>
                  <a:pt x="2013310" y="2646948"/>
                </a:cubicBezTo>
                <a:cubicBezTo>
                  <a:pt x="2013310" y="2550362"/>
                  <a:pt x="2002012" y="2453929"/>
                  <a:pt x="1989247" y="2358190"/>
                </a:cubicBezTo>
                <a:cubicBezTo>
                  <a:pt x="1981523" y="2300261"/>
                  <a:pt x="1900282" y="2149459"/>
                  <a:pt x="1868931" y="2141621"/>
                </a:cubicBezTo>
                <a:lnTo>
                  <a:pt x="1772678" y="2117558"/>
                </a:lnTo>
                <a:cubicBezTo>
                  <a:pt x="1748615" y="2101516"/>
                  <a:pt x="1722447" y="2088253"/>
                  <a:pt x="1700489" y="2069432"/>
                </a:cubicBezTo>
                <a:cubicBezTo>
                  <a:pt x="1666038" y="2039903"/>
                  <a:pt x="1604236" y="1973179"/>
                  <a:pt x="1604236" y="1973179"/>
                </a:cubicBezTo>
                <a:cubicBezTo>
                  <a:pt x="1596215" y="1933074"/>
                  <a:pt x="1580173" y="1893763"/>
                  <a:pt x="1580173" y="1852863"/>
                </a:cubicBezTo>
                <a:cubicBezTo>
                  <a:pt x="1580173" y="1521796"/>
                  <a:pt x="1588354" y="1635161"/>
                  <a:pt x="1941120" y="1660358"/>
                </a:cubicBezTo>
                <a:cubicBezTo>
                  <a:pt x="2030146" y="1749384"/>
                  <a:pt x="1976664" y="1689610"/>
                  <a:pt x="2085499" y="1852863"/>
                </a:cubicBezTo>
                <a:cubicBezTo>
                  <a:pt x="2101541" y="1876926"/>
                  <a:pt x="2113175" y="1904603"/>
                  <a:pt x="2133625" y="1925053"/>
                </a:cubicBezTo>
                <a:lnTo>
                  <a:pt x="2181752" y="1973179"/>
                </a:lnTo>
                <a:cubicBezTo>
                  <a:pt x="2269984" y="1965158"/>
                  <a:pt x="2361769" y="1975171"/>
                  <a:pt x="2446447" y="1949116"/>
                </a:cubicBezTo>
                <a:cubicBezTo>
                  <a:pt x="2474088" y="1940611"/>
                  <a:pt x="2493670" y="1905833"/>
                  <a:pt x="2494573" y="1876927"/>
                </a:cubicBezTo>
                <a:cubicBezTo>
                  <a:pt x="2501843" y="1644292"/>
                  <a:pt x="2490387" y="1410994"/>
                  <a:pt x="2470510" y="1179095"/>
                </a:cubicBezTo>
                <a:cubicBezTo>
                  <a:pt x="2455620" y="1005385"/>
                  <a:pt x="2440431" y="1063936"/>
                  <a:pt x="2350194" y="986590"/>
                </a:cubicBezTo>
                <a:cubicBezTo>
                  <a:pt x="2197809" y="855974"/>
                  <a:pt x="2322962" y="904141"/>
                  <a:pt x="2133625" y="866274"/>
                </a:cubicBezTo>
                <a:cubicBezTo>
                  <a:pt x="2029351" y="874295"/>
                  <a:pt x="1924578" y="877365"/>
                  <a:pt x="1820804" y="890337"/>
                </a:cubicBezTo>
                <a:cubicBezTo>
                  <a:pt x="1795635" y="893483"/>
                  <a:pt x="1769255" y="899657"/>
                  <a:pt x="1748615" y="914400"/>
                </a:cubicBezTo>
                <a:cubicBezTo>
                  <a:pt x="1711693" y="940773"/>
                  <a:pt x="1690116" y="985484"/>
                  <a:pt x="1652362" y="1010653"/>
                </a:cubicBezTo>
                <a:lnTo>
                  <a:pt x="1580173" y="1058779"/>
                </a:lnTo>
                <a:cubicBezTo>
                  <a:pt x="1540068" y="1050758"/>
                  <a:pt x="1493888" y="1057403"/>
                  <a:pt x="1459857" y="1034716"/>
                </a:cubicBezTo>
                <a:cubicBezTo>
                  <a:pt x="1438752" y="1020646"/>
                  <a:pt x="1441946" y="987134"/>
                  <a:pt x="1435794" y="962527"/>
                </a:cubicBezTo>
                <a:cubicBezTo>
                  <a:pt x="1425874" y="922849"/>
                  <a:pt x="1419752" y="882316"/>
                  <a:pt x="1411731" y="842211"/>
                </a:cubicBezTo>
                <a:cubicBezTo>
                  <a:pt x="1413939" y="806887"/>
                  <a:pt x="1399754" y="505217"/>
                  <a:pt x="1459857" y="385011"/>
                </a:cubicBezTo>
                <a:cubicBezTo>
                  <a:pt x="1472791" y="359144"/>
                  <a:pt x="1495049" y="338688"/>
                  <a:pt x="1507983" y="312821"/>
                </a:cubicBezTo>
                <a:cubicBezTo>
                  <a:pt x="1519327" y="290134"/>
                  <a:pt x="1520703" y="263319"/>
                  <a:pt x="1532047" y="240632"/>
                </a:cubicBezTo>
                <a:cubicBezTo>
                  <a:pt x="1544981" y="214765"/>
                  <a:pt x="1580173" y="168442"/>
                  <a:pt x="1580173" y="168442"/>
                </a:cubicBezTo>
              </a:path>
            </a:pathLst>
          </a:cu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5" name="Oval 14"/>
          <p:cNvSpPr/>
          <p:nvPr/>
        </p:nvSpPr>
        <p:spPr>
          <a:xfrm>
            <a:off x="2665413" y="1000125"/>
            <a:ext cx="1154112" cy="1079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800" dirty="0" err="1"/>
              <a:t>lys</a:t>
            </a:r>
            <a:endParaRPr lang="en-CA" sz="2800" dirty="0"/>
          </a:p>
        </p:txBody>
      </p:sp>
      <p:sp>
        <p:nvSpPr>
          <p:cNvPr id="96264" name="TextBox 4"/>
          <p:cNvSpPr txBox="1">
            <a:spLocks noChangeArrowheads="1"/>
          </p:cNvSpPr>
          <p:nvPr/>
        </p:nvSpPr>
        <p:spPr bwMode="auto">
          <a:xfrm>
            <a:off x="395288" y="238125"/>
            <a:ext cx="3289300" cy="830263"/>
          </a:xfrm>
          <a:prstGeom prst="rect">
            <a:avLst/>
          </a:prstGeom>
          <a:noFill/>
          <a:ln w="9525">
            <a:noFill/>
            <a:miter lim="800000"/>
            <a:headEnd/>
            <a:tailEnd/>
          </a:ln>
        </p:spPr>
        <p:txBody>
          <a:bodyPr wrap="none">
            <a:spAutoFit/>
          </a:bodyPr>
          <a:lstStyle/>
          <a:p>
            <a:r>
              <a:rPr lang="en-CA" sz="4800"/>
              <a:t>Termination</a:t>
            </a:r>
          </a:p>
        </p:txBody>
      </p:sp>
      <p:cxnSp>
        <p:nvCxnSpPr>
          <p:cNvPr id="14" name="Straight Connector 13"/>
          <p:cNvCxnSpPr/>
          <p:nvPr/>
        </p:nvCxnSpPr>
        <p:spPr>
          <a:xfrm flipH="1">
            <a:off x="1050925" y="1539875"/>
            <a:ext cx="14986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059363" y="4510088"/>
            <a:ext cx="877887" cy="522287"/>
          </a:xfrm>
          <a:prstGeom prst="rect">
            <a:avLst/>
          </a:prstGeom>
          <a:noFill/>
        </p:spPr>
        <p:txBody>
          <a:bodyPr wrap="none">
            <a:spAutoFit/>
          </a:bodyPr>
          <a:lstStyle/>
          <a:p>
            <a:pPr fontAlgn="auto">
              <a:spcBef>
                <a:spcPts val="0"/>
              </a:spcBef>
              <a:spcAft>
                <a:spcPts val="0"/>
              </a:spcAft>
              <a:defRPr/>
            </a:pPr>
            <a:r>
              <a:rPr lang="en-CA" sz="2800" dirty="0">
                <a:solidFill>
                  <a:schemeClr val="accent3"/>
                </a:solidFill>
                <a:latin typeface="+mn-lt"/>
                <a:ea typeface="+mn-ea"/>
              </a:rPr>
              <a:t>UCU</a:t>
            </a:r>
          </a:p>
        </p:txBody>
      </p:sp>
      <p:sp>
        <p:nvSpPr>
          <p:cNvPr id="18" name="Oval 17"/>
          <p:cNvSpPr/>
          <p:nvPr/>
        </p:nvSpPr>
        <p:spPr>
          <a:xfrm>
            <a:off x="5256213" y="966788"/>
            <a:ext cx="1154112" cy="1079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800" dirty="0" err="1"/>
              <a:t>ser</a:t>
            </a:r>
            <a:endParaRPr lang="en-CA" sz="2800" dirty="0"/>
          </a:p>
        </p:txBody>
      </p:sp>
      <p:cxnSp>
        <p:nvCxnSpPr>
          <p:cNvPr id="19" name="Straight Connector 18"/>
          <p:cNvCxnSpPr>
            <a:endCxn id="15" idx="6"/>
          </p:cNvCxnSpPr>
          <p:nvPr/>
        </p:nvCxnSpPr>
        <p:spPr>
          <a:xfrm flipH="1" flipV="1">
            <a:off x="3819525" y="1539875"/>
            <a:ext cx="1579563" cy="15875"/>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6472238" y="2632075"/>
            <a:ext cx="1809750" cy="235585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800" dirty="0"/>
              <a:t>Release </a:t>
            </a:r>
          </a:p>
          <a:p>
            <a:pPr algn="ctr" fontAlgn="auto">
              <a:spcBef>
                <a:spcPts val="0"/>
              </a:spcBef>
              <a:spcAft>
                <a:spcPts val="0"/>
              </a:spcAft>
              <a:defRPr/>
            </a:pPr>
            <a:r>
              <a:rPr lang="en-CA" sz="2800" dirty="0"/>
              <a:t>Factor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2"/>
          <p:cNvSpPr>
            <a:spLocks noGrp="1"/>
          </p:cNvSpPr>
          <p:nvPr>
            <p:ph type="title"/>
          </p:nvPr>
        </p:nvSpPr>
        <p:spPr/>
        <p:txBody>
          <a:bodyPr/>
          <a:lstStyle/>
          <a:p>
            <a:pPr eaLnBrk="1" hangingPunct="1"/>
            <a:r>
              <a:rPr lang="en-CA" sz="4400">
                <a:ea typeface="ＭＳ Ｐゴシック" charset="-128"/>
              </a:rPr>
              <a:t>The release factor</a:t>
            </a:r>
          </a:p>
        </p:txBody>
      </p:sp>
      <p:sp>
        <p:nvSpPr>
          <p:cNvPr id="4" name="Content Placeholder 3"/>
          <p:cNvSpPr>
            <a:spLocks noGrp="1"/>
          </p:cNvSpPr>
          <p:nvPr>
            <p:ph sz="quarter" idx="13"/>
          </p:nvPr>
        </p:nvSpPr>
        <p:spPr>
          <a:xfrm>
            <a:off x="352425" y="1463675"/>
            <a:ext cx="7680325" cy="4724400"/>
          </a:xfrm>
        </p:spPr>
        <p:txBody>
          <a:bodyPr/>
          <a:lstStyle/>
          <a:p>
            <a:pPr marL="457200" indent="-457200" eaLnBrk="1" fontAlgn="auto" hangingPunct="1">
              <a:spcAft>
                <a:spcPts val="0"/>
              </a:spcAft>
              <a:buClr>
                <a:schemeClr val="accent5"/>
              </a:buClr>
              <a:buFont typeface="Arial" pitchFamily="34" charset="0"/>
              <a:buChar char="•"/>
              <a:defRPr/>
            </a:pPr>
            <a:r>
              <a:rPr lang="en-CA" sz="3200" dirty="0">
                <a:ea typeface="+mn-ea"/>
              </a:rPr>
              <a:t>Comes to a stop codon on the mRNA and binds to the site</a:t>
            </a:r>
          </a:p>
          <a:p>
            <a:pPr marL="457200" indent="-457200" eaLnBrk="1" fontAlgn="auto" hangingPunct="1">
              <a:spcAft>
                <a:spcPts val="0"/>
              </a:spcAft>
              <a:buClr>
                <a:schemeClr val="accent5"/>
              </a:buClr>
              <a:buFont typeface="Arial" pitchFamily="34" charset="0"/>
              <a:buChar char="•"/>
              <a:defRPr/>
            </a:pPr>
            <a:endParaRPr lang="en-CA" sz="3200" dirty="0">
              <a:ea typeface="+mn-ea"/>
            </a:endParaRPr>
          </a:p>
          <a:p>
            <a:pPr marL="457200" indent="-457200" eaLnBrk="1" fontAlgn="auto" hangingPunct="1">
              <a:spcAft>
                <a:spcPts val="0"/>
              </a:spcAft>
              <a:buClr>
                <a:schemeClr val="accent5"/>
              </a:buClr>
              <a:buFont typeface="Arial" pitchFamily="34" charset="0"/>
              <a:buChar char="•"/>
              <a:defRPr/>
            </a:pPr>
            <a:r>
              <a:rPr lang="en-CA" sz="3200" dirty="0">
                <a:ea typeface="+mn-ea"/>
              </a:rPr>
              <a:t>Hydrolyzes the bond between the last </a:t>
            </a:r>
            <a:r>
              <a:rPr lang="en-CA" sz="3200" dirty="0" err="1">
                <a:ea typeface="+mn-ea"/>
              </a:rPr>
              <a:t>tRNA</a:t>
            </a:r>
            <a:r>
              <a:rPr lang="en-CA" sz="3200" dirty="0">
                <a:ea typeface="+mn-ea"/>
              </a:rPr>
              <a:t> at the P site and the polypeptide.  This releases them</a:t>
            </a:r>
          </a:p>
          <a:p>
            <a:pPr marL="457200" indent="-457200" eaLnBrk="1" fontAlgn="auto" hangingPunct="1">
              <a:spcAft>
                <a:spcPts val="0"/>
              </a:spcAft>
              <a:buClr>
                <a:schemeClr val="accent5"/>
              </a:buClr>
              <a:buFont typeface="Arial" pitchFamily="34" charset="0"/>
              <a:buChar char="•"/>
              <a:defRPr/>
            </a:pPr>
            <a:r>
              <a:rPr lang="en-CA" sz="3200" dirty="0">
                <a:ea typeface="+mn-ea"/>
              </a:rPr>
              <a:t>The ribosomal subunits dissociate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3367088" y="5037138"/>
            <a:ext cx="4587875" cy="1411287"/>
          </a:xfrm>
          <a:prstGeom prst="roundRect">
            <a:avLst/>
          </a:prstGeom>
          <a:solidFill>
            <a:srgbClr val="00B0F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 name="Rounded Rectangle 1"/>
          <p:cNvSpPr/>
          <p:nvPr/>
        </p:nvSpPr>
        <p:spPr>
          <a:xfrm>
            <a:off x="2938463" y="1349375"/>
            <a:ext cx="5935662" cy="412273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cxnSp>
        <p:nvCxnSpPr>
          <p:cNvPr id="6" name="Straight Connector 5"/>
          <p:cNvCxnSpPr/>
          <p:nvPr/>
        </p:nvCxnSpPr>
        <p:spPr>
          <a:xfrm>
            <a:off x="395288" y="4987925"/>
            <a:ext cx="80645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p:nvSpPr>
        <p:spPr bwMode="auto">
          <a:xfrm>
            <a:off x="90488" y="4906963"/>
            <a:ext cx="8999537" cy="523875"/>
          </a:xfrm>
          <a:prstGeom prst="rect">
            <a:avLst/>
          </a:prstGeom>
          <a:noFill/>
          <a:ln w="9525">
            <a:noFill/>
            <a:miter lim="800000"/>
            <a:headEnd/>
            <a:tailEnd/>
          </a:ln>
        </p:spPr>
        <p:txBody>
          <a:bodyPr wrap="none">
            <a:spAutoFit/>
          </a:bodyPr>
          <a:lstStyle/>
          <a:p>
            <a:r>
              <a:rPr lang="en-CA" sz="2800">
                <a:solidFill>
                  <a:srgbClr val="FF0000"/>
                </a:solidFill>
              </a:rPr>
              <a:t>AUG                         AAA	                   AGA                 UGA	       </a:t>
            </a:r>
          </a:p>
        </p:txBody>
      </p:sp>
      <p:sp>
        <p:nvSpPr>
          <p:cNvPr id="3" name="Oval 2"/>
          <p:cNvSpPr/>
          <p:nvPr/>
        </p:nvSpPr>
        <p:spPr>
          <a:xfrm>
            <a:off x="-103188" y="966788"/>
            <a:ext cx="1154113" cy="1079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800" dirty="0"/>
              <a:t>met</a:t>
            </a:r>
          </a:p>
        </p:txBody>
      </p:sp>
      <p:sp>
        <p:nvSpPr>
          <p:cNvPr id="12" name="Freeform 11"/>
          <p:cNvSpPr/>
          <p:nvPr/>
        </p:nvSpPr>
        <p:spPr>
          <a:xfrm>
            <a:off x="3938588" y="1828800"/>
            <a:ext cx="2495550" cy="2768600"/>
          </a:xfrm>
          <a:custGeom>
            <a:avLst/>
            <a:gdLst>
              <a:gd name="connsiteX0" fmla="*/ 1074847 w 2496771"/>
              <a:gd name="connsiteY0" fmla="*/ 0 h 2767263"/>
              <a:gd name="connsiteX1" fmla="*/ 1098910 w 2496771"/>
              <a:gd name="connsiteY1" fmla="*/ 745958 h 2767263"/>
              <a:gd name="connsiteX2" fmla="*/ 1050783 w 2496771"/>
              <a:gd name="connsiteY2" fmla="*/ 1106906 h 2767263"/>
              <a:gd name="connsiteX3" fmla="*/ 906404 w 2496771"/>
              <a:gd name="connsiteY3" fmla="*/ 1155032 h 2767263"/>
              <a:gd name="connsiteX4" fmla="*/ 689836 w 2496771"/>
              <a:gd name="connsiteY4" fmla="*/ 1130969 h 2767263"/>
              <a:gd name="connsiteX5" fmla="*/ 617647 w 2496771"/>
              <a:gd name="connsiteY5" fmla="*/ 1010653 h 2767263"/>
              <a:gd name="connsiteX6" fmla="*/ 449204 w 2496771"/>
              <a:gd name="connsiteY6" fmla="*/ 890337 h 2767263"/>
              <a:gd name="connsiteX7" fmla="*/ 160447 w 2496771"/>
              <a:gd name="connsiteY7" fmla="*/ 1058779 h 2767263"/>
              <a:gd name="connsiteX8" fmla="*/ 112320 w 2496771"/>
              <a:gd name="connsiteY8" fmla="*/ 1130969 h 2767263"/>
              <a:gd name="connsiteX9" fmla="*/ 64194 w 2496771"/>
              <a:gd name="connsiteY9" fmla="*/ 1203158 h 2767263"/>
              <a:gd name="connsiteX10" fmla="*/ 40131 w 2496771"/>
              <a:gd name="connsiteY10" fmla="*/ 1852863 h 2767263"/>
              <a:gd name="connsiteX11" fmla="*/ 112320 w 2496771"/>
              <a:gd name="connsiteY11" fmla="*/ 1997242 h 2767263"/>
              <a:gd name="connsiteX12" fmla="*/ 232636 w 2496771"/>
              <a:gd name="connsiteY12" fmla="*/ 2093495 h 2767263"/>
              <a:gd name="connsiteX13" fmla="*/ 737962 w 2496771"/>
              <a:gd name="connsiteY13" fmla="*/ 1997242 h 2767263"/>
              <a:gd name="connsiteX14" fmla="*/ 786089 w 2496771"/>
              <a:gd name="connsiteY14" fmla="*/ 1949116 h 2767263"/>
              <a:gd name="connsiteX15" fmla="*/ 834215 w 2496771"/>
              <a:gd name="connsiteY15" fmla="*/ 1804737 h 2767263"/>
              <a:gd name="connsiteX16" fmla="*/ 906404 w 2496771"/>
              <a:gd name="connsiteY16" fmla="*/ 1660358 h 2767263"/>
              <a:gd name="connsiteX17" fmla="*/ 954531 w 2496771"/>
              <a:gd name="connsiteY17" fmla="*/ 1612232 h 2767263"/>
              <a:gd name="connsiteX18" fmla="*/ 1122973 w 2496771"/>
              <a:gd name="connsiteY18" fmla="*/ 1636295 h 2767263"/>
              <a:gd name="connsiteX19" fmla="*/ 1147036 w 2496771"/>
              <a:gd name="connsiteY19" fmla="*/ 1708485 h 2767263"/>
              <a:gd name="connsiteX20" fmla="*/ 1171099 w 2496771"/>
              <a:gd name="connsiteY20" fmla="*/ 1852863 h 2767263"/>
              <a:gd name="connsiteX21" fmla="*/ 1147036 w 2496771"/>
              <a:gd name="connsiteY21" fmla="*/ 2069432 h 2767263"/>
              <a:gd name="connsiteX22" fmla="*/ 1026720 w 2496771"/>
              <a:gd name="connsiteY22" fmla="*/ 2213811 h 2767263"/>
              <a:gd name="connsiteX23" fmla="*/ 978594 w 2496771"/>
              <a:gd name="connsiteY23" fmla="*/ 2286000 h 2767263"/>
              <a:gd name="connsiteX24" fmla="*/ 954531 w 2496771"/>
              <a:gd name="connsiteY24" fmla="*/ 2358190 h 2767263"/>
              <a:gd name="connsiteX25" fmla="*/ 978594 w 2496771"/>
              <a:gd name="connsiteY25" fmla="*/ 2695074 h 2767263"/>
              <a:gd name="connsiteX26" fmla="*/ 1122973 w 2496771"/>
              <a:gd name="connsiteY26" fmla="*/ 2743200 h 2767263"/>
              <a:gd name="connsiteX27" fmla="*/ 1435794 w 2496771"/>
              <a:gd name="connsiteY27" fmla="*/ 2767263 h 2767263"/>
              <a:gd name="connsiteX28" fmla="*/ 1989247 w 2496771"/>
              <a:gd name="connsiteY28" fmla="*/ 2719137 h 2767263"/>
              <a:gd name="connsiteX29" fmla="*/ 2013310 w 2496771"/>
              <a:gd name="connsiteY29" fmla="*/ 2646948 h 2767263"/>
              <a:gd name="connsiteX30" fmla="*/ 1989247 w 2496771"/>
              <a:gd name="connsiteY30" fmla="*/ 2358190 h 2767263"/>
              <a:gd name="connsiteX31" fmla="*/ 1868931 w 2496771"/>
              <a:gd name="connsiteY31" fmla="*/ 2141621 h 2767263"/>
              <a:gd name="connsiteX32" fmla="*/ 1772678 w 2496771"/>
              <a:gd name="connsiteY32" fmla="*/ 2117558 h 2767263"/>
              <a:gd name="connsiteX33" fmla="*/ 1700489 w 2496771"/>
              <a:gd name="connsiteY33" fmla="*/ 2069432 h 2767263"/>
              <a:gd name="connsiteX34" fmla="*/ 1604236 w 2496771"/>
              <a:gd name="connsiteY34" fmla="*/ 1973179 h 2767263"/>
              <a:gd name="connsiteX35" fmla="*/ 1580173 w 2496771"/>
              <a:gd name="connsiteY35" fmla="*/ 1852863 h 2767263"/>
              <a:gd name="connsiteX36" fmla="*/ 1941120 w 2496771"/>
              <a:gd name="connsiteY36" fmla="*/ 1660358 h 2767263"/>
              <a:gd name="connsiteX37" fmla="*/ 2085499 w 2496771"/>
              <a:gd name="connsiteY37" fmla="*/ 1852863 h 2767263"/>
              <a:gd name="connsiteX38" fmla="*/ 2133625 w 2496771"/>
              <a:gd name="connsiteY38" fmla="*/ 1925053 h 2767263"/>
              <a:gd name="connsiteX39" fmla="*/ 2181752 w 2496771"/>
              <a:gd name="connsiteY39" fmla="*/ 1973179 h 2767263"/>
              <a:gd name="connsiteX40" fmla="*/ 2446447 w 2496771"/>
              <a:gd name="connsiteY40" fmla="*/ 1949116 h 2767263"/>
              <a:gd name="connsiteX41" fmla="*/ 2494573 w 2496771"/>
              <a:gd name="connsiteY41" fmla="*/ 1876927 h 2767263"/>
              <a:gd name="connsiteX42" fmla="*/ 2470510 w 2496771"/>
              <a:gd name="connsiteY42" fmla="*/ 1179095 h 2767263"/>
              <a:gd name="connsiteX43" fmla="*/ 2350194 w 2496771"/>
              <a:gd name="connsiteY43" fmla="*/ 986590 h 2767263"/>
              <a:gd name="connsiteX44" fmla="*/ 2133625 w 2496771"/>
              <a:gd name="connsiteY44" fmla="*/ 866274 h 2767263"/>
              <a:gd name="connsiteX45" fmla="*/ 1820804 w 2496771"/>
              <a:gd name="connsiteY45" fmla="*/ 890337 h 2767263"/>
              <a:gd name="connsiteX46" fmla="*/ 1748615 w 2496771"/>
              <a:gd name="connsiteY46" fmla="*/ 914400 h 2767263"/>
              <a:gd name="connsiteX47" fmla="*/ 1652362 w 2496771"/>
              <a:gd name="connsiteY47" fmla="*/ 1010653 h 2767263"/>
              <a:gd name="connsiteX48" fmla="*/ 1580173 w 2496771"/>
              <a:gd name="connsiteY48" fmla="*/ 1058779 h 2767263"/>
              <a:gd name="connsiteX49" fmla="*/ 1459857 w 2496771"/>
              <a:gd name="connsiteY49" fmla="*/ 1034716 h 2767263"/>
              <a:gd name="connsiteX50" fmla="*/ 1435794 w 2496771"/>
              <a:gd name="connsiteY50" fmla="*/ 962527 h 2767263"/>
              <a:gd name="connsiteX51" fmla="*/ 1411731 w 2496771"/>
              <a:gd name="connsiteY51" fmla="*/ 842211 h 2767263"/>
              <a:gd name="connsiteX52" fmla="*/ 1459857 w 2496771"/>
              <a:gd name="connsiteY52" fmla="*/ 385011 h 2767263"/>
              <a:gd name="connsiteX53" fmla="*/ 1507983 w 2496771"/>
              <a:gd name="connsiteY53" fmla="*/ 312821 h 2767263"/>
              <a:gd name="connsiteX54" fmla="*/ 1532047 w 2496771"/>
              <a:gd name="connsiteY54" fmla="*/ 240632 h 2767263"/>
              <a:gd name="connsiteX55" fmla="*/ 1580173 w 2496771"/>
              <a:gd name="connsiteY55" fmla="*/ 168442 h 276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96771" h="2767263">
                <a:moveTo>
                  <a:pt x="1074847" y="0"/>
                </a:moveTo>
                <a:cubicBezTo>
                  <a:pt x="1082868" y="248653"/>
                  <a:pt x="1104317" y="497235"/>
                  <a:pt x="1098910" y="745958"/>
                </a:cubicBezTo>
                <a:cubicBezTo>
                  <a:pt x="1096272" y="867310"/>
                  <a:pt x="1102467" y="997078"/>
                  <a:pt x="1050783" y="1106906"/>
                </a:cubicBezTo>
                <a:cubicBezTo>
                  <a:pt x="1029182" y="1152807"/>
                  <a:pt x="906404" y="1155032"/>
                  <a:pt x="906404" y="1155032"/>
                </a:cubicBezTo>
                <a:cubicBezTo>
                  <a:pt x="834215" y="1147011"/>
                  <a:pt x="759910" y="1150080"/>
                  <a:pt x="689836" y="1130969"/>
                </a:cubicBezTo>
                <a:cubicBezTo>
                  <a:pt x="626739" y="1113761"/>
                  <a:pt x="645570" y="1049745"/>
                  <a:pt x="617647" y="1010653"/>
                </a:cubicBezTo>
                <a:cubicBezTo>
                  <a:pt x="546279" y="910738"/>
                  <a:pt x="540502" y="920769"/>
                  <a:pt x="449204" y="890337"/>
                </a:cubicBezTo>
                <a:cubicBezTo>
                  <a:pt x="199304" y="921574"/>
                  <a:pt x="292571" y="860593"/>
                  <a:pt x="160447" y="1058779"/>
                </a:cubicBezTo>
                <a:lnTo>
                  <a:pt x="112320" y="1130969"/>
                </a:lnTo>
                <a:lnTo>
                  <a:pt x="64194" y="1203158"/>
                </a:lnTo>
                <a:cubicBezTo>
                  <a:pt x="-32479" y="1493180"/>
                  <a:pt x="-2230" y="1344522"/>
                  <a:pt x="40131" y="1852863"/>
                </a:cubicBezTo>
                <a:cubicBezTo>
                  <a:pt x="44268" y="1902513"/>
                  <a:pt x="83269" y="1960929"/>
                  <a:pt x="112320" y="1997242"/>
                </a:cubicBezTo>
                <a:cubicBezTo>
                  <a:pt x="151507" y="2046225"/>
                  <a:pt x="179034" y="2057760"/>
                  <a:pt x="232636" y="2093495"/>
                </a:cubicBezTo>
                <a:cubicBezTo>
                  <a:pt x="865023" y="2060212"/>
                  <a:pt x="577458" y="2197872"/>
                  <a:pt x="737962" y="1997242"/>
                </a:cubicBezTo>
                <a:cubicBezTo>
                  <a:pt x="752135" y="1979526"/>
                  <a:pt x="770047" y="1965158"/>
                  <a:pt x="786089" y="1949116"/>
                </a:cubicBezTo>
                <a:lnTo>
                  <a:pt x="834215" y="1804737"/>
                </a:lnTo>
                <a:cubicBezTo>
                  <a:pt x="859630" y="1728492"/>
                  <a:pt x="853095" y="1726995"/>
                  <a:pt x="906404" y="1660358"/>
                </a:cubicBezTo>
                <a:cubicBezTo>
                  <a:pt x="920577" y="1642642"/>
                  <a:pt x="938489" y="1628274"/>
                  <a:pt x="954531" y="1612232"/>
                </a:cubicBezTo>
                <a:cubicBezTo>
                  <a:pt x="1010678" y="1620253"/>
                  <a:pt x="1072243" y="1610930"/>
                  <a:pt x="1122973" y="1636295"/>
                </a:cubicBezTo>
                <a:cubicBezTo>
                  <a:pt x="1145660" y="1647639"/>
                  <a:pt x="1141534" y="1683724"/>
                  <a:pt x="1147036" y="1708485"/>
                </a:cubicBezTo>
                <a:cubicBezTo>
                  <a:pt x="1157620" y="1756113"/>
                  <a:pt x="1163078" y="1804737"/>
                  <a:pt x="1171099" y="1852863"/>
                </a:cubicBezTo>
                <a:cubicBezTo>
                  <a:pt x="1163078" y="1925053"/>
                  <a:pt x="1168396" y="2000010"/>
                  <a:pt x="1147036" y="2069432"/>
                </a:cubicBezTo>
                <a:cubicBezTo>
                  <a:pt x="1126559" y="2135984"/>
                  <a:pt x="1066253" y="2164395"/>
                  <a:pt x="1026720" y="2213811"/>
                </a:cubicBezTo>
                <a:cubicBezTo>
                  <a:pt x="1008654" y="2236394"/>
                  <a:pt x="994636" y="2261937"/>
                  <a:pt x="978594" y="2286000"/>
                </a:cubicBezTo>
                <a:cubicBezTo>
                  <a:pt x="970573" y="2310063"/>
                  <a:pt x="954531" y="2332825"/>
                  <a:pt x="954531" y="2358190"/>
                </a:cubicBezTo>
                <a:cubicBezTo>
                  <a:pt x="954531" y="2470771"/>
                  <a:pt x="933469" y="2591932"/>
                  <a:pt x="978594" y="2695074"/>
                </a:cubicBezTo>
                <a:cubicBezTo>
                  <a:pt x="998927" y="2741550"/>
                  <a:pt x="1072393" y="2739309"/>
                  <a:pt x="1122973" y="2743200"/>
                </a:cubicBezTo>
                <a:lnTo>
                  <a:pt x="1435794" y="2767263"/>
                </a:lnTo>
                <a:cubicBezTo>
                  <a:pt x="1620278" y="2751221"/>
                  <a:pt x="1807959" y="2756905"/>
                  <a:pt x="1989247" y="2719137"/>
                </a:cubicBezTo>
                <a:cubicBezTo>
                  <a:pt x="2014078" y="2713964"/>
                  <a:pt x="2013310" y="2672313"/>
                  <a:pt x="2013310" y="2646948"/>
                </a:cubicBezTo>
                <a:cubicBezTo>
                  <a:pt x="2013310" y="2550362"/>
                  <a:pt x="2002012" y="2453929"/>
                  <a:pt x="1989247" y="2358190"/>
                </a:cubicBezTo>
                <a:cubicBezTo>
                  <a:pt x="1981523" y="2300261"/>
                  <a:pt x="1900282" y="2149459"/>
                  <a:pt x="1868931" y="2141621"/>
                </a:cubicBezTo>
                <a:lnTo>
                  <a:pt x="1772678" y="2117558"/>
                </a:lnTo>
                <a:cubicBezTo>
                  <a:pt x="1748615" y="2101516"/>
                  <a:pt x="1722447" y="2088253"/>
                  <a:pt x="1700489" y="2069432"/>
                </a:cubicBezTo>
                <a:cubicBezTo>
                  <a:pt x="1666038" y="2039903"/>
                  <a:pt x="1604236" y="1973179"/>
                  <a:pt x="1604236" y="1973179"/>
                </a:cubicBezTo>
                <a:cubicBezTo>
                  <a:pt x="1596215" y="1933074"/>
                  <a:pt x="1580173" y="1893763"/>
                  <a:pt x="1580173" y="1852863"/>
                </a:cubicBezTo>
                <a:cubicBezTo>
                  <a:pt x="1580173" y="1521796"/>
                  <a:pt x="1588354" y="1635161"/>
                  <a:pt x="1941120" y="1660358"/>
                </a:cubicBezTo>
                <a:cubicBezTo>
                  <a:pt x="2030146" y="1749384"/>
                  <a:pt x="1976664" y="1689610"/>
                  <a:pt x="2085499" y="1852863"/>
                </a:cubicBezTo>
                <a:cubicBezTo>
                  <a:pt x="2101541" y="1876926"/>
                  <a:pt x="2113175" y="1904603"/>
                  <a:pt x="2133625" y="1925053"/>
                </a:cubicBezTo>
                <a:lnTo>
                  <a:pt x="2181752" y="1973179"/>
                </a:lnTo>
                <a:cubicBezTo>
                  <a:pt x="2269984" y="1965158"/>
                  <a:pt x="2361769" y="1975171"/>
                  <a:pt x="2446447" y="1949116"/>
                </a:cubicBezTo>
                <a:cubicBezTo>
                  <a:pt x="2474088" y="1940611"/>
                  <a:pt x="2493670" y="1905833"/>
                  <a:pt x="2494573" y="1876927"/>
                </a:cubicBezTo>
                <a:cubicBezTo>
                  <a:pt x="2501843" y="1644292"/>
                  <a:pt x="2490387" y="1410994"/>
                  <a:pt x="2470510" y="1179095"/>
                </a:cubicBezTo>
                <a:cubicBezTo>
                  <a:pt x="2455620" y="1005385"/>
                  <a:pt x="2440431" y="1063936"/>
                  <a:pt x="2350194" y="986590"/>
                </a:cubicBezTo>
                <a:cubicBezTo>
                  <a:pt x="2197809" y="855974"/>
                  <a:pt x="2322962" y="904141"/>
                  <a:pt x="2133625" y="866274"/>
                </a:cubicBezTo>
                <a:cubicBezTo>
                  <a:pt x="2029351" y="874295"/>
                  <a:pt x="1924578" y="877365"/>
                  <a:pt x="1820804" y="890337"/>
                </a:cubicBezTo>
                <a:cubicBezTo>
                  <a:pt x="1795635" y="893483"/>
                  <a:pt x="1769255" y="899657"/>
                  <a:pt x="1748615" y="914400"/>
                </a:cubicBezTo>
                <a:cubicBezTo>
                  <a:pt x="1711693" y="940773"/>
                  <a:pt x="1690116" y="985484"/>
                  <a:pt x="1652362" y="1010653"/>
                </a:cubicBezTo>
                <a:lnTo>
                  <a:pt x="1580173" y="1058779"/>
                </a:lnTo>
                <a:cubicBezTo>
                  <a:pt x="1540068" y="1050758"/>
                  <a:pt x="1493888" y="1057403"/>
                  <a:pt x="1459857" y="1034716"/>
                </a:cubicBezTo>
                <a:cubicBezTo>
                  <a:pt x="1438752" y="1020646"/>
                  <a:pt x="1441946" y="987134"/>
                  <a:pt x="1435794" y="962527"/>
                </a:cubicBezTo>
                <a:cubicBezTo>
                  <a:pt x="1425874" y="922849"/>
                  <a:pt x="1419752" y="882316"/>
                  <a:pt x="1411731" y="842211"/>
                </a:cubicBezTo>
                <a:cubicBezTo>
                  <a:pt x="1413939" y="806887"/>
                  <a:pt x="1399754" y="505217"/>
                  <a:pt x="1459857" y="385011"/>
                </a:cubicBezTo>
                <a:cubicBezTo>
                  <a:pt x="1472791" y="359144"/>
                  <a:pt x="1495049" y="338688"/>
                  <a:pt x="1507983" y="312821"/>
                </a:cubicBezTo>
                <a:cubicBezTo>
                  <a:pt x="1519327" y="290134"/>
                  <a:pt x="1520703" y="263319"/>
                  <a:pt x="1532047" y="240632"/>
                </a:cubicBezTo>
                <a:cubicBezTo>
                  <a:pt x="1544981" y="214765"/>
                  <a:pt x="1580173" y="168442"/>
                  <a:pt x="1580173" y="168442"/>
                </a:cubicBezTo>
              </a:path>
            </a:pathLst>
          </a:cu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5" name="Oval 14"/>
          <p:cNvSpPr/>
          <p:nvPr/>
        </p:nvSpPr>
        <p:spPr>
          <a:xfrm>
            <a:off x="2665413" y="1000125"/>
            <a:ext cx="1154112" cy="1079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800" dirty="0" err="1"/>
              <a:t>lys</a:t>
            </a:r>
            <a:endParaRPr lang="en-CA" sz="2800" dirty="0"/>
          </a:p>
        </p:txBody>
      </p:sp>
      <p:sp>
        <p:nvSpPr>
          <p:cNvPr id="98312" name="TextBox 4"/>
          <p:cNvSpPr txBox="1">
            <a:spLocks noChangeArrowheads="1"/>
          </p:cNvSpPr>
          <p:nvPr/>
        </p:nvSpPr>
        <p:spPr bwMode="auto">
          <a:xfrm>
            <a:off x="395288" y="238125"/>
            <a:ext cx="3289300" cy="830263"/>
          </a:xfrm>
          <a:prstGeom prst="rect">
            <a:avLst/>
          </a:prstGeom>
          <a:noFill/>
          <a:ln w="9525">
            <a:noFill/>
            <a:miter lim="800000"/>
            <a:headEnd/>
            <a:tailEnd/>
          </a:ln>
        </p:spPr>
        <p:txBody>
          <a:bodyPr wrap="none">
            <a:spAutoFit/>
          </a:bodyPr>
          <a:lstStyle/>
          <a:p>
            <a:r>
              <a:rPr lang="en-CA" sz="4800"/>
              <a:t>Termination</a:t>
            </a:r>
          </a:p>
        </p:txBody>
      </p:sp>
      <p:cxnSp>
        <p:nvCxnSpPr>
          <p:cNvPr id="14" name="Straight Connector 13"/>
          <p:cNvCxnSpPr/>
          <p:nvPr/>
        </p:nvCxnSpPr>
        <p:spPr>
          <a:xfrm flipH="1">
            <a:off x="1050925" y="1539875"/>
            <a:ext cx="14986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059363" y="4510088"/>
            <a:ext cx="877887" cy="522287"/>
          </a:xfrm>
          <a:prstGeom prst="rect">
            <a:avLst/>
          </a:prstGeom>
          <a:noFill/>
        </p:spPr>
        <p:txBody>
          <a:bodyPr wrap="none">
            <a:spAutoFit/>
          </a:bodyPr>
          <a:lstStyle/>
          <a:p>
            <a:pPr fontAlgn="auto">
              <a:spcBef>
                <a:spcPts val="0"/>
              </a:spcBef>
              <a:spcAft>
                <a:spcPts val="0"/>
              </a:spcAft>
              <a:defRPr/>
            </a:pPr>
            <a:r>
              <a:rPr lang="en-CA" sz="2800" dirty="0">
                <a:solidFill>
                  <a:schemeClr val="accent3"/>
                </a:solidFill>
                <a:latin typeface="+mn-lt"/>
                <a:ea typeface="+mn-ea"/>
              </a:rPr>
              <a:t>UCU</a:t>
            </a:r>
          </a:p>
        </p:txBody>
      </p:sp>
      <p:sp>
        <p:nvSpPr>
          <p:cNvPr id="18" name="Oval 17"/>
          <p:cNvSpPr/>
          <p:nvPr/>
        </p:nvSpPr>
        <p:spPr>
          <a:xfrm>
            <a:off x="5256213" y="966788"/>
            <a:ext cx="1154112" cy="1079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800" dirty="0" err="1"/>
              <a:t>ser</a:t>
            </a:r>
            <a:endParaRPr lang="en-CA" sz="2800" dirty="0"/>
          </a:p>
        </p:txBody>
      </p:sp>
      <p:cxnSp>
        <p:nvCxnSpPr>
          <p:cNvPr id="19" name="Straight Connector 18"/>
          <p:cNvCxnSpPr/>
          <p:nvPr/>
        </p:nvCxnSpPr>
        <p:spPr>
          <a:xfrm flipH="1" flipV="1">
            <a:off x="3744913" y="1490663"/>
            <a:ext cx="1579562" cy="15875"/>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6472238" y="2632075"/>
            <a:ext cx="1809750" cy="235585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800" dirty="0"/>
              <a:t>Release </a:t>
            </a:r>
          </a:p>
          <a:p>
            <a:pPr algn="ctr" fontAlgn="auto">
              <a:spcBef>
                <a:spcPts val="0"/>
              </a:spcBef>
              <a:spcAft>
                <a:spcPts val="0"/>
              </a:spcAft>
              <a:defRPr/>
            </a:pPr>
            <a:r>
              <a:rPr lang="en-CA" sz="2800" dirty="0"/>
              <a:t>Factor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xit" presetSubtype="0" fill="hold" grpId="0" nodeType="clickEffect">
                                  <p:stCondLst>
                                    <p:cond delay="0"/>
                                  </p:stCondLst>
                                  <p:childTnLst>
                                    <p:animEffect transition="out" filter="fade">
                                      <p:cBhvr>
                                        <p:cTn id="6" dur="2000"/>
                                        <p:tgtEl>
                                          <p:spTgt spid="2"/>
                                        </p:tgtEl>
                                      </p:cBhvr>
                                    </p:animEffect>
                                    <p:anim calcmode="lin" valueType="num">
                                      <p:cBhvr>
                                        <p:cTn id="7" dur="2000"/>
                                        <p:tgtEl>
                                          <p:spTgt spid="2"/>
                                        </p:tgtEl>
                                        <p:attrNameLst>
                                          <p:attrName>style.rotation</p:attrName>
                                        </p:attrNameLst>
                                      </p:cBhvr>
                                      <p:tavLst>
                                        <p:tav tm="0">
                                          <p:val>
                                            <p:fltVal val="0"/>
                                          </p:val>
                                        </p:tav>
                                        <p:tav tm="100000">
                                          <p:val>
                                            <p:fltVal val="720"/>
                                          </p:val>
                                        </p:tav>
                                      </p:tavLst>
                                    </p:anim>
                                    <p:anim calcmode="lin" valueType="num">
                                      <p:cBhvr>
                                        <p:cTn id="8" dur="2000"/>
                                        <p:tgtEl>
                                          <p:spTgt spid="2"/>
                                        </p:tgtEl>
                                        <p:attrNameLst>
                                          <p:attrName>ppt_h</p:attrName>
                                        </p:attrNameLst>
                                      </p:cBhvr>
                                      <p:tavLst>
                                        <p:tav tm="0">
                                          <p:val>
                                            <p:strVal val="ppt_h"/>
                                          </p:val>
                                        </p:tav>
                                        <p:tav tm="100000">
                                          <p:val>
                                            <p:fltVal val="0"/>
                                          </p:val>
                                        </p:tav>
                                      </p:tavLst>
                                    </p:anim>
                                    <p:anim calcmode="lin" valueType="num">
                                      <p:cBhvr>
                                        <p:cTn id="9" dur="2000"/>
                                        <p:tgtEl>
                                          <p:spTgt spid="2"/>
                                        </p:tgtEl>
                                        <p:attrNameLst>
                                          <p:attrName>ppt_w</p:attrName>
                                        </p:attrNameLst>
                                      </p:cBhvr>
                                      <p:tavLst>
                                        <p:tav tm="0">
                                          <p:val>
                                            <p:strVal val="ppt_w"/>
                                          </p:val>
                                        </p:tav>
                                        <p:tav tm="100000">
                                          <p:val>
                                            <p:fltVal val="0"/>
                                          </p:val>
                                        </p:tav>
                                      </p:tavLst>
                                    </p:anim>
                                    <p:set>
                                      <p:cBhvr>
                                        <p:cTn id="10" dur="1" fill="hold">
                                          <p:stCondLst>
                                            <p:cond delay="1999"/>
                                          </p:stCondLst>
                                        </p:cTn>
                                        <p:tgtEl>
                                          <p:spTgt spid="2"/>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xit" presetSubtype="0" fill="hold" grpId="0" nodeType="clickEffect">
                                  <p:stCondLst>
                                    <p:cond delay="0"/>
                                  </p:stCondLst>
                                  <p:childTnLst>
                                    <p:animEffect transition="out" filter="fade">
                                      <p:cBhvr>
                                        <p:cTn id="14" dur="2000"/>
                                        <p:tgtEl>
                                          <p:spTgt spid="13"/>
                                        </p:tgtEl>
                                      </p:cBhvr>
                                    </p:animEffect>
                                    <p:anim calcmode="lin" valueType="num">
                                      <p:cBhvr>
                                        <p:cTn id="15" dur="2000"/>
                                        <p:tgtEl>
                                          <p:spTgt spid="13"/>
                                        </p:tgtEl>
                                        <p:attrNameLst>
                                          <p:attrName>style.rotation</p:attrName>
                                        </p:attrNameLst>
                                      </p:cBhvr>
                                      <p:tavLst>
                                        <p:tav tm="0">
                                          <p:val>
                                            <p:fltVal val="0"/>
                                          </p:val>
                                        </p:tav>
                                        <p:tav tm="100000">
                                          <p:val>
                                            <p:fltVal val="720"/>
                                          </p:val>
                                        </p:tav>
                                      </p:tavLst>
                                    </p:anim>
                                    <p:anim calcmode="lin" valueType="num">
                                      <p:cBhvr>
                                        <p:cTn id="16" dur="2000"/>
                                        <p:tgtEl>
                                          <p:spTgt spid="13"/>
                                        </p:tgtEl>
                                        <p:attrNameLst>
                                          <p:attrName>ppt_h</p:attrName>
                                        </p:attrNameLst>
                                      </p:cBhvr>
                                      <p:tavLst>
                                        <p:tav tm="0">
                                          <p:val>
                                            <p:strVal val="ppt_h"/>
                                          </p:val>
                                        </p:tav>
                                        <p:tav tm="100000">
                                          <p:val>
                                            <p:fltVal val="0"/>
                                          </p:val>
                                        </p:tav>
                                      </p:tavLst>
                                    </p:anim>
                                    <p:anim calcmode="lin" valueType="num">
                                      <p:cBhvr>
                                        <p:cTn id="17" dur="2000"/>
                                        <p:tgtEl>
                                          <p:spTgt spid="13"/>
                                        </p:tgtEl>
                                        <p:attrNameLst>
                                          <p:attrName>ppt_w</p:attrName>
                                        </p:attrNameLst>
                                      </p:cBhvr>
                                      <p:tavLst>
                                        <p:tav tm="0">
                                          <p:val>
                                            <p:strVal val="ppt_w"/>
                                          </p:val>
                                        </p:tav>
                                        <p:tav tm="100000">
                                          <p:val>
                                            <p:fltVal val="0"/>
                                          </p:val>
                                        </p:tav>
                                      </p:tavLst>
                                    </p:anim>
                                    <p:set>
                                      <p:cBhvr>
                                        <p:cTn id="18" dur="1" fill="hold">
                                          <p:stCondLst>
                                            <p:cond delay="1999"/>
                                          </p:stCondLst>
                                        </p:cTn>
                                        <p:tgtEl>
                                          <p:spTgt spid="13"/>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xit" presetSubtype="0" fill="hold" grpId="0" nodeType="clickEffect">
                                  <p:stCondLst>
                                    <p:cond delay="0"/>
                                  </p:stCondLst>
                                  <p:childTnLst>
                                    <p:anim calcmode="lin" valueType="num">
                                      <p:cBhvr>
                                        <p:cTn id="22" dur="1000"/>
                                        <p:tgtEl>
                                          <p:spTgt spid="7"/>
                                        </p:tgtEl>
                                        <p:attrNameLst>
                                          <p:attrName>ppt_w</p:attrName>
                                        </p:attrNameLst>
                                      </p:cBhvr>
                                      <p:tavLst>
                                        <p:tav tm="0">
                                          <p:val>
                                            <p:strVal val="ppt_w"/>
                                          </p:val>
                                        </p:tav>
                                        <p:tav tm="100000">
                                          <p:val>
                                            <p:fltVal val="0"/>
                                          </p:val>
                                        </p:tav>
                                      </p:tavLst>
                                    </p:anim>
                                    <p:anim calcmode="lin" valueType="num">
                                      <p:cBhvr>
                                        <p:cTn id="23" dur="1000"/>
                                        <p:tgtEl>
                                          <p:spTgt spid="7"/>
                                        </p:tgtEl>
                                        <p:attrNameLst>
                                          <p:attrName>ppt_h</p:attrName>
                                        </p:attrNameLst>
                                      </p:cBhvr>
                                      <p:tavLst>
                                        <p:tav tm="0">
                                          <p:val>
                                            <p:strVal val="ppt_h"/>
                                          </p:val>
                                        </p:tav>
                                        <p:tav tm="100000">
                                          <p:val>
                                            <p:fltVal val="0"/>
                                          </p:val>
                                        </p:tav>
                                      </p:tavLst>
                                    </p:anim>
                                    <p:anim calcmode="lin" valueType="num">
                                      <p:cBhvr>
                                        <p:cTn id="24" dur="1000"/>
                                        <p:tgtEl>
                                          <p:spTgt spid="7"/>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5" dur="1000"/>
                                        <p:tgtEl>
                                          <p:spTgt spid="7"/>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6" dur="1" fill="hold">
                                          <p:stCondLst>
                                            <p:cond delay="999"/>
                                          </p:stCondLst>
                                        </p:cTn>
                                        <p:tgtEl>
                                          <p:spTgt spid="7"/>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6" presetClass="exit" presetSubtype="0" fill="hold" nodeType="clickEffect">
                                  <p:stCondLst>
                                    <p:cond delay="0"/>
                                  </p:stCondLst>
                                  <p:childTnLst>
                                    <p:animEffect transition="out" filter="wipe(down)">
                                      <p:cBhvr>
                                        <p:cTn id="30" dur="180" accel="50000">
                                          <p:stCondLst>
                                            <p:cond delay="1820"/>
                                          </p:stCondLst>
                                        </p:cTn>
                                        <p:tgtEl>
                                          <p:spTgt spid="6"/>
                                        </p:tgtEl>
                                      </p:cBhvr>
                                    </p:animEffect>
                                    <p:anim calcmode="lin" valueType="num">
                                      <p:cBhvr>
                                        <p:cTn id="31" dur="1822" tmFilter="0,0; 0.14,0.31; 0.43,0.73; 0.71,0.91; 1.0,1.0">
                                          <p:stCondLst>
                                            <p:cond delay="0"/>
                                          </p:stCondLst>
                                        </p:cTn>
                                        <p:tgtEl>
                                          <p:spTgt spid="6"/>
                                        </p:tgtEl>
                                        <p:attrNameLst>
                                          <p:attrName>ppt_x</p:attrName>
                                        </p:attrNameLst>
                                      </p:cBhvr>
                                      <p:tavLst>
                                        <p:tav tm="0">
                                          <p:val>
                                            <p:strVal val="ppt_x"/>
                                          </p:val>
                                        </p:tav>
                                        <p:tav tm="100000">
                                          <p:val>
                                            <p:strVal val="#ppt_x+0.25"/>
                                          </p:val>
                                        </p:tav>
                                      </p:tavLst>
                                    </p:anim>
                                    <p:anim calcmode="lin" valueType="num">
                                      <p:cBhvr>
                                        <p:cTn id="32" dur="178">
                                          <p:stCondLst>
                                            <p:cond delay="1822"/>
                                          </p:stCondLst>
                                        </p:cTn>
                                        <p:tgtEl>
                                          <p:spTgt spid="6"/>
                                        </p:tgtEl>
                                        <p:attrNameLst>
                                          <p:attrName>ppt_x</p:attrName>
                                        </p:attrNameLst>
                                      </p:cBhvr>
                                      <p:tavLst>
                                        <p:tav tm="0">
                                          <p:val>
                                            <p:strVal val="ppt_x"/>
                                          </p:val>
                                        </p:tav>
                                        <p:tav tm="100000">
                                          <p:val>
                                            <p:strVal val="ppt_x"/>
                                          </p:val>
                                        </p:tav>
                                      </p:tavLst>
                                    </p:anim>
                                    <p:anim calcmode="lin" valueType="num">
                                      <p:cBhvr>
                                        <p:cTn id="33" dur="664" tmFilter="0.0,0.0;0.25,0.07;0.50,0.2;0.75,0.467;1.0,1.0">
                                          <p:stCondLst>
                                            <p:cond delay="0"/>
                                          </p:stCondLst>
                                        </p:cTn>
                                        <p:tgtEl>
                                          <p:spTgt spid="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4" dur="664" tmFilter="0, 0; 0.125,0.2665; 0.25,0.4; 0.375,0.465; 0.5,0.5;  0.625,0.535; 0.75,0.6; 0.875,0.7335; 1,1">
                                          <p:stCondLst>
                                            <p:cond delay="664"/>
                                          </p:stCondLst>
                                        </p:cTn>
                                        <p:tgtEl>
                                          <p:spTgt spid="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5" dur="332" tmFilter="0, 0; 0.125,0.2665; 0.25,0.4; 0.375,0.465; 0.5,0.5;  0.625,0.535; 0.75,0.6; 0.875,0.7335; 1,1">
                                          <p:stCondLst>
                                            <p:cond delay="1324"/>
                                          </p:stCondLst>
                                        </p:cTn>
                                        <p:tgtEl>
                                          <p:spTgt spid="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6" dur="164" tmFilter="0, 0; 0.125,0.2665; 0.25,0.4; 0.375,0.465; 0.5,0.5;  0.625,0.535; 0.75,0.6; 0.875,0.7335; 1,1">
                                          <p:stCondLst>
                                            <p:cond delay="1656"/>
                                          </p:stCondLst>
                                        </p:cTn>
                                        <p:tgtEl>
                                          <p:spTgt spid="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7" dur="180" accel="50000">
                                          <p:stCondLst>
                                            <p:cond delay="1820"/>
                                          </p:stCondLst>
                                        </p:cTn>
                                        <p:tgtEl>
                                          <p:spTgt spid="6"/>
                                        </p:tgtEl>
                                        <p:attrNameLst>
                                          <p:attrName>ppt_y</p:attrName>
                                        </p:attrNameLst>
                                      </p:cBhvr>
                                      <p:tavLst>
                                        <p:tav tm="0">
                                          <p:val>
                                            <p:strVal val="ppt_y"/>
                                          </p:val>
                                        </p:tav>
                                        <p:tav tm="100000">
                                          <p:val>
                                            <p:strVal val="ppt_y+ppt_h"/>
                                          </p:val>
                                        </p:tav>
                                      </p:tavLst>
                                    </p:anim>
                                    <p:animScale>
                                      <p:cBhvr>
                                        <p:cTn id="38" dur="26">
                                          <p:stCondLst>
                                            <p:cond delay="620"/>
                                          </p:stCondLst>
                                        </p:cTn>
                                        <p:tgtEl>
                                          <p:spTgt spid="6"/>
                                        </p:tgtEl>
                                      </p:cBhvr>
                                      <p:to x="100000" y="60000"/>
                                    </p:animScale>
                                    <p:animScale>
                                      <p:cBhvr>
                                        <p:cTn id="39" dur="166" decel="50000">
                                          <p:stCondLst>
                                            <p:cond delay="646"/>
                                          </p:stCondLst>
                                        </p:cTn>
                                        <p:tgtEl>
                                          <p:spTgt spid="6"/>
                                        </p:tgtEl>
                                      </p:cBhvr>
                                      <p:to x="100000" y="100000"/>
                                    </p:animScale>
                                    <p:animScale>
                                      <p:cBhvr>
                                        <p:cTn id="40" dur="26">
                                          <p:stCondLst>
                                            <p:cond delay="1312"/>
                                          </p:stCondLst>
                                        </p:cTn>
                                        <p:tgtEl>
                                          <p:spTgt spid="6"/>
                                        </p:tgtEl>
                                      </p:cBhvr>
                                      <p:to x="100000" y="80000"/>
                                    </p:animScale>
                                    <p:animScale>
                                      <p:cBhvr>
                                        <p:cTn id="41" dur="166" decel="50000">
                                          <p:stCondLst>
                                            <p:cond delay="1338"/>
                                          </p:stCondLst>
                                        </p:cTn>
                                        <p:tgtEl>
                                          <p:spTgt spid="6"/>
                                        </p:tgtEl>
                                      </p:cBhvr>
                                      <p:to x="100000" y="100000"/>
                                    </p:animScale>
                                    <p:animScale>
                                      <p:cBhvr>
                                        <p:cTn id="42" dur="26">
                                          <p:stCondLst>
                                            <p:cond delay="1642"/>
                                          </p:stCondLst>
                                        </p:cTn>
                                        <p:tgtEl>
                                          <p:spTgt spid="6"/>
                                        </p:tgtEl>
                                      </p:cBhvr>
                                      <p:to x="100000" y="90000"/>
                                    </p:animScale>
                                    <p:animScale>
                                      <p:cBhvr>
                                        <p:cTn id="43" dur="166" decel="50000">
                                          <p:stCondLst>
                                            <p:cond delay="1668"/>
                                          </p:stCondLst>
                                        </p:cTn>
                                        <p:tgtEl>
                                          <p:spTgt spid="6"/>
                                        </p:tgtEl>
                                      </p:cBhvr>
                                      <p:to x="100000" y="100000"/>
                                    </p:animScale>
                                    <p:animScale>
                                      <p:cBhvr>
                                        <p:cTn id="44" dur="26">
                                          <p:stCondLst>
                                            <p:cond delay="1808"/>
                                          </p:stCondLst>
                                        </p:cTn>
                                        <p:tgtEl>
                                          <p:spTgt spid="6"/>
                                        </p:tgtEl>
                                      </p:cBhvr>
                                      <p:to x="100000" y="95000"/>
                                    </p:animScale>
                                    <p:animScale>
                                      <p:cBhvr>
                                        <p:cTn id="45" dur="166" decel="50000">
                                          <p:stCondLst>
                                            <p:cond delay="1834"/>
                                          </p:stCondLst>
                                        </p:cTn>
                                        <p:tgtEl>
                                          <p:spTgt spid="6"/>
                                        </p:tgtEl>
                                      </p:cBhvr>
                                      <p:to x="100000" y="100000"/>
                                    </p:animScale>
                                    <p:set>
                                      <p:cBhvr>
                                        <p:cTn id="46" dur="1" fill="hold">
                                          <p:stCondLst>
                                            <p:cond delay="1999"/>
                                          </p:stCondLst>
                                        </p:cTn>
                                        <p:tgtEl>
                                          <p:spTgt spid="6"/>
                                        </p:tgtEl>
                                        <p:attrNameLst>
                                          <p:attrName>style.visibility</p:attrName>
                                        </p:attrNameLst>
                                      </p:cBhvr>
                                      <p:to>
                                        <p:strVal val="hidden"/>
                                      </p:to>
                                    </p:set>
                                  </p:childTnLst>
                                </p:cTn>
                              </p:par>
                              <p:par>
                                <p:cTn id="47" presetID="26" presetClass="exit" presetSubtype="0" fill="hold" grpId="0" nodeType="withEffect">
                                  <p:stCondLst>
                                    <p:cond delay="0"/>
                                  </p:stCondLst>
                                  <p:childTnLst>
                                    <p:animEffect transition="out" filter="wipe(down)">
                                      <p:cBhvr>
                                        <p:cTn id="48" dur="180" accel="50000">
                                          <p:stCondLst>
                                            <p:cond delay="1820"/>
                                          </p:stCondLst>
                                        </p:cTn>
                                        <p:tgtEl>
                                          <p:spTgt spid="11"/>
                                        </p:tgtEl>
                                      </p:cBhvr>
                                    </p:animEffect>
                                    <p:anim calcmode="lin" valueType="num">
                                      <p:cBhvr>
                                        <p:cTn id="49" dur="1822" tmFilter="0,0; 0.14,0.31; 0.43,0.73; 0.71,0.91; 1.0,1.0">
                                          <p:stCondLst>
                                            <p:cond delay="0"/>
                                          </p:stCondLst>
                                        </p:cTn>
                                        <p:tgtEl>
                                          <p:spTgt spid="11"/>
                                        </p:tgtEl>
                                        <p:attrNameLst>
                                          <p:attrName>ppt_x</p:attrName>
                                        </p:attrNameLst>
                                      </p:cBhvr>
                                      <p:tavLst>
                                        <p:tav tm="0">
                                          <p:val>
                                            <p:strVal val="ppt_x"/>
                                          </p:val>
                                        </p:tav>
                                        <p:tav tm="100000">
                                          <p:val>
                                            <p:strVal val="#ppt_x+0.25"/>
                                          </p:val>
                                        </p:tav>
                                      </p:tavLst>
                                    </p:anim>
                                    <p:anim calcmode="lin" valueType="num">
                                      <p:cBhvr>
                                        <p:cTn id="50" dur="178">
                                          <p:stCondLst>
                                            <p:cond delay="1822"/>
                                          </p:stCondLst>
                                        </p:cTn>
                                        <p:tgtEl>
                                          <p:spTgt spid="11"/>
                                        </p:tgtEl>
                                        <p:attrNameLst>
                                          <p:attrName>ppt_x</p:attrName>
                                        </p:attrNameLst>
                                      </p:cBhvr>
                                      <p:tavLst>
                                        <p:tav tm="0">
                                          <p:val>
                                            <p:strVal val="ppt_x"/>
                                          </p:val>
                                        </p:tav>
                                        <p:tav tm="100000">
                                          <p:val>
                                            <p:strVal val="ppt_x"/>
                                          </p:val>
                                        </p:tav>
                                      </p:tavLst>
                                    </p:anim>
                                    <p:anim calcmode="lin" valueType="num">
                                      <p:cBhvr>
                                        <p:cTn id="51" dur="664" tmFilter="0.0,0.0;0.25,0.07;0.50,0.2;0.75,0.467;1.0,1.0">
                                          <p:stCondLst>
                                            <p:cond delay="0"/>
                                          </p:stCondLst>
                                        </p:cTn>
                                        <p:tgtEl>
                                          <p:spTgt spid="1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2" dur="664" tmFilter="0, 0; 0.125,0.2665; 0.25,0.4; 0.375,0.465; 0.5,0.5;  0.625,0.535; 0.75,0.6; 0.875,0.7335; 1,1">
                                          <p:stCondLst>
                                            <p:cond delay="664"/>
                                          </p:stCondLst>
                                        </p:cTn>
                                        <p:tgtEl>
                                          <p:spTgt spid="1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3" dur="332" tmFilter="0, 0; 0.125,0.2665; 0.25,0.4; 0.375,0.465; 0.5,0.5;  0.625,0.535; 0.75,0.6; 0.875,0.7335; 1,1">
                                          <p:stCondLst>
                                            <p:cond delay="1324"/>
                                          </p:stCondLst>
                                        </p:cTn>
                                        <p:tgtEl>
                                          <p:spTgt spid="1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4" dur="164" tmFilter="0, 0; 0.125,0.2665; 0.25,0.4; 0.375,0.465; 0.5,0.5;  0.625,0.535; 0.75,0.6; 0.875,0.7335; 1,1">
                                          <p:stCondLst>
                                            <p:cond delay="1656"/>
                                          </p:stCondLst>
                                        </p:cTn>
                                        <p:tgtEl>
                                          <p:spTgt spid="1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5" dur="180" accel="50000">
                                          <p:stCondLst>
                                            <p:cond delay="1820"/>
                                          </p:stCondLst>
                                        </p:cTn>
                                        <p:tgtEl>
                                          <p:spTgt spid="11"/>
                                        </p:tgtEl>
                                        <p:attrNameLst>
                                          <p:attrName>ppt_y</p:attrName>
                                        </p:attrNameLst>
                                      </p:cBhvr>
                                      <p:tavLst>
                                        <p:tav tm="0">
                                          <p:val>
                                            <p:strVal val="ppt_y"/>
                                          </p:val>
                                        </p:tav>
                                        <p:tav tm="100000">
                                          <p:val>
                                            <p:strVal val="ppt_y+ppt_h"/>
                                          </p:val>
                                        </p:tav>
                                      </p:tavLst>
                                    </p:anim>
                                    <p:animScale>
                                      <p:cBhvr>
                                        <p:cTn id="56" dur="26">
                                          <p:stCondLst>
                                            <p:cond delay="620"/>
                                          </p:stCondLst>
                                        </p:cTn>
                                        <p:tgtEl>
                                          <p:spTgt spid="11"/>
                                        </p:tgtEl>
                                      </p:cBhvr>
                                      <p:to x="100000" y="60000"/>
                                    </p:animScale>
                                    <p:animScale>
                                      <p:cBhvr>
                                        <p:cTn id="57" dur="166" decel="50000">
                                          <p:stCondLst>
                                            <p:cond delay="646"/>
                                          </p:stCondLst>
                                        </p:cTn>
                                        <p:tgtEl>
                                          <p:spTgt spid="11"/>
                                        </p:tgtEl>
                                      </p:cBhvr>
                                      <p:to x="100000" y="100000"/>
                                    </p:animScale>
                                    <p:animScale>
                                      <p:cBhvr>
                                        <p:cTn id="58" dur="26">
                                          <p:stCondLst>
                                            <p:cond delay="1312"/>
                                          </p:stCondLst>
                                        </p:cTn>
                                        <p:tgtEl>
                                          <p:spTgt spid="11"/>
                                        </p:tgtEl>
                                      </p:cBhvr>
                                      <p:to x="100000" y="80000"/>
                                    </p:animScale>
                                    <p:animScale>
                                      <p:cBhvr>
                                        <p:cTn id="59" dur="166" decel="50000">
                                          <p:stCondLst>
                                            <p:cond delay="1338"/>
                                          </p:stCondLst>
                                        </p:cTn>
                                        <p:tgtEl>
                                          <p:spTgt spid="11"/>
                                        </p:tgtEl>
                                      </p:cBhvr>
                                      <p:to x="100000" y="100000"/>
                                    </p:animScale>
                                    <p:animScale>
                                      <p:cBhvr>
                                        <p:cTn id="60" dur="26">
                                          <p:stCondLst>
                                            <p:cond delay="1642"/>
                                          </p:stCondLst>
                                        </p:cTn>
                                        <p:tgtEl>
                                          <p:spTgt spid="11"/>
                                        </p:tgtEl>
                                      </p:cBhvr>
                                      <p:to x="100000" y="90000"/>
                                    </p:animScale>
                                    <p:animScale>
                                      <p:cBhvr>
                                        <p:cTn id="61" dur="166" decel="50000">
                                          <p:stCondLst>
                                            <p:cond delay="1668"/>
                                          </p:stCondLst>
                                        </p:cTn>
                                        <p:tgtEl>
                                          <p:spTgt spid="11"/>
                                        </p:tgtEl>
                                      </p:cBhvr>
                                      <p:to x="100000" y="100000"/>
                                    </p:animScale>
                                    <p:animScale>
                                      <p:cBhvr>
                                        <p:cTn id="62" dur="26">
                                          <p:stCondLst>
                                            <p:cond delay="1808"/>
                                          </p:stCondLst>
                                        </p:cTn>
                                        <p:tgtEl>
                                          <p:spTgt spid="11"/>
                                        </p:tgtEl>
                                      </p:cBhvr>
                                      <p:to x="100000" y="95000"/>
                                    </p:animScale>
                                    <p:animScale>
                                      <p:cBhvr>
                                        <p:cTn id="63" dur="166" decel="50000">
                                          <p:stCondLst>
                                            <p:cond delay="1834"/>
                                          </p:stCondLst>
                                        </p:cTn>
                                        <p:tgtEl>
                                          <p:spTgt spid="11"/>
                                        </p:tgtEl>
                                      </p:cBhvr>
                                      <p:to x="100000" y="100000"/>
                                    </p:animScale>
                                    <p:set>
                                      <p:cBhvr>
                                        <p:cTn id="64" dur="1" fill="hold">
                                          <p:stCondLst>
                                            <p:cond delay="1999"/>
                                          </p:stCondLst>
                                        </p:cTn>
                                        <p:tgtEl>
                                          <p:spTgt spid="11"/>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9" presetClass="exit" presetSubtype="10" fill="hold" nodeType="clickEffect">
                                  <p:stCondLst>
                                    <p:cond delay="0"/>
                                  </p:stCondLst>
                                  <p:childTnLst>
                                    <p:anim calcmode="lin" valueType="num">
                                      <p:cBhvr>
                                        <p:cTn id="68" dur="5000"/>
                                        <p:tgtEl>
                                          <p:spTgt spid="12"/>
                                        </p:tgtEl>
                                        <p:attrNameLst>
                                          <p:attrName>ppt_h</p:attrName>
                                        </p:attrNameLst>
                                      </p:cBhvr>
                                      <p:tavLst>
                                        <p:tav tm="0">
                                          <p:val>
                                            <p:strVal val="ppt_h"/>
                                          </p:val>
                                        </p:tav>
                                        <p:tav tm="100000">
                                          <p:val>
                                            <p:strVal val="ppt_h"/>
                                          </p:val>
                                        </p:tav>
                                      </p:tavLst>
                                    </p:anim>
                                    <p:anim calcmode="lin" valueType="num">
                                      <p:cBhvr>
                                        <p:cTn id="69" dur="50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70" dur="1" fill="hold">
                                          <p:stCondLst>
                                            <p:cond delay="4999"/>
                                          </p:stCondLst>
                                        </p:cTn>
                                        <p:tgtEl>
                                          <p:spTgt spid="12"/>
                                        </p:tgtEl>
                                        <p:attrNameLst>
                                          <p:attrName>style.visibility</p:attrName>
                                        </p:attrNameLst>
                                      </p:cBhvr>
                                      <p:to>
                                        <p:strVal val="hidden"/>
                                      </p:to>
                                    </p:set>
                                  </p:childTnLst>
                                </p:cTn>
                              </p:par>
                              <p:par>
                                <p:cTn id="71" presetID="19" presetClass="exit" presetSubtype="10" fill="hold" grpId="0" nodeType="withEffect">
                                  <p:stCondLst>
                                    <p:cond delay="0"/>
                                  </p:stCondLst>
                                  <p:childTnLst>
                                    <p:anim calcmode="lin" valueType="num">
                                      <p:cBhvr>
                                        <p:cTn id="72" dur="5000"/>
                                        <p:tgtEl>
                                          <p:spTgt spid="4"/>
                                        </p:tgtEl>
                                        <p:attrNameLst>
                                          <p:attrName>ppt_h</p:attrName>
                                        </p:attrNameLst>
                                      </p:cBhvr>
                                      <p:tavLst>
                                        <p:tav tm="0">
                                          <p:val>
                                            <p:strVal val="ppt_h"/>
                                          </p:val>
                                        </p:tav>
                                        <p:tav tm="100000">
                                          <p:val>
                                            <p:strVal val="ppt_h"/>
                                          </p:val>
                                        </p:tav>
                                      </p:tavLst>
                                    </p:anim>
                                    <p:anim calcmode="lin" valueType="num">
                                      <p:cBhvr>
                                        <p:cTn id="73" dur="5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74" dur="1" fill="hold">
                                          <p:stCondLst>
                                            <p:cond delay="4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11" grpId="0"/>
      <p:bldP spid="4" grpId="0"/>
      <p:bldP spid="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2" descr="0300"/>
          <p:cNvPicPr>
            <a:picLocks noChangeAspect="1" noChangeArrowheads="1"/>
          </p:cNvPicPr>
          <p:nvPr/>
        </p:nvPicPr>
        <p:blipFill>
          <a:blip r:embed="rId2"/>
          <a:srcRect t="21330" b="10959"/>
          <a:stretch>
            <a:fillRect/>
          </a:stretch>
        </p:blipFill>
        <p:spPr bwMode="auto">
          <a:xfrm>
            <a:off x="539750" y="333375"/>
            <a:ext cx="8066088" cy="4103688"/>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
          <p:cNvSpPr>
            <a:spLocks noChangeArrowheads="1"/>
          </p:cNvSpPr>
          <p:nvPr/>
        </p:nvSpPr>
        <p:spPr bwMode="auto">
          <a:xfrm>
            <a:off x="468313" y="765175"/>
            <a:ext cx="7991475" cy="2554288"/>
          </a:xfrm>
          <a:prstGeom prst="rect">
            <a:avLst/>
          </a:prstGeom>
          <a:noFill/>
          <a:ln w="9525">
            <a:noFill/>
            <a:miter lim="800000"/>
            <a:headEnd/>
            <a:tailEnd/>
          </a:ln>
        </p:spPr>
        <p:txBody>
          <a:bodyPr>
            <a:spAutoFit/>
          </a:bodyPr>
          <a:lstStyle/>
          <a:p>
            <a:r>
              <a:rPr lang="en-US" sz="3200" dirty="0"/>
              <a:t>Often, </a:t>
            </a:r>
            <a:r>
              <a:rPr lang="en-US" sz="3200" b="1" dirty="0"/>
              <a:t>many ribosomes</a:t>
            </a:r>
            <a:r>
              <a:rPr lang="en-US" sz="3200" dirty="0"/>
              <a:t> will</a:t>
            </a:r>
            <a:r>
              <a:rPr lang="en-US" sz="3200" dirty="0">
                <a:solidFill>
                  <a:srgbClr val="FFC000"/>
                </a:solidFill>
              </a:rPr>
              <a:t> </a:t>
            </a:r>
            <a:r>
              <a:rPr lang="en-US" sz="3200" b="1" u="sng" dirty="0">
                <a:solidFill>
                  <a:srgbClr val="FFC000"/>
                </a:solidFill>
              </a:rPr>
              <a:t>simultaneously</a:t>
            </a:r>
            <a:r>
              <a:rPr lang="en-US" sz="3200" dirty="0">
                <a:solidFill>
                  <a:srgbClr val="FFC000"/>
                </a:solidFill>
              </a:rPr>
              <a:t> </a:t>
            </a:r>
            <a:r>
              <a:rPr lang="en-US" sz="3200" b="1" dirty="0"/>
              <a:t>transcribe</a:t>
            </a:r>
            <a:r>
              <a:rPr lang="en-US" sz="3200" dirty="0"/>
              <a:t> the </a:t>
            </a:r>
            <a:r>
              <a:rPr lang="en-US" sz="3200" b="1" dirty="0"/>
              <a:t>same mRNA</a:t>
            </a:r>
            <a:r>
              <a:rPr lang="en-US" sz="3200" dirty="0"/>
              <a:t>.  In this way, </a:t>
            </a:r>
            <a:r>
              <a:rPr lang="en-US" sz="3200" b="1" dirty="0"/>
              <a:t>many copies</a:t>
            </a:r>
            <a:r>
              <a:rPr lang="en-US" sz="3200" dirty="0"/>
              <a:t> of the same protein can be made </a:t>
            </a:r>
            <a:r>
              <a:rPr lang="en-US" sz="3200" dirty="0">
                <a:solidFill>
                  <a:srgbClr val="FFC000"/>
                </a:solidFill>
              </a:rPr>
              <a:t>quickly</a:t>
            </a:r>
            <a:r>
              <a:rPr lang="en-US" sz="3200" dirty="0"/>
              <a:t>.  These clusters of ribosomes are called </a:t>
            </a:r>
            <a:r>
              <a:rPr lang="en-US" sz="3200" b="1" dirty="0" err="1">
                <a:solidFill>
                  <a:srgbClr val="FFC000"/>
                </a:solidFill>
              </a:rPr>
              <a:t>polysomes</a:t>
            </a:r>
            <a:r>
              <a:rPr lang="en-US" sz="3200" dirty="0"/>
              <a:t>.</a:t>
            </a:r>
            <a:endParaRPr lang="en-CA" sz="3200" dirty="0"/>
          </a:p>
        </p:txBody>
      </p:sp>
      <p:pic>
        <p:nvPicPr>
          <p:cNvPr id="100354" name="Picture 2" descr="http://home.earthlink.net/~dayvdanls/polysome.GIF"/>
          <p:cNvPicPr>
            <a:picLocks noChangeAspect="1" noChangeArrowheads="1"/>
          </p:cNvPicPr>
          <p:nvPr/>
        </p:nvPicPr>
        <p:blipFill>
          <a:blip r:embed="rId2"/>
          <a:srcRect/>
          <a:stretch>
            <a:fillRect/>
          </a:stretch>
        </p:blipFill>
        <p:spPr bwMode="auto">
          <a:xfrm>
            <a:off x="439738" y="4059238"/>
            <a:ext cx="6940550" cy="1244600"/>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pPr eaLnBrk="1" hangingPunct="1"/>
            <a:r>
              <a:rPr lang="en-CA">
                <a:ea typeface="ＭＳ Ｐゴシック" charset="-128"/>
              </a:rPr>
              <a:t>Working Example!</a:t>
            </a:r>
          </a:p>
        </p:txBody>
      </p:sp>
      <p:sp>
        <p:nvSpPr>
          <p:cNvPr id="3" name="Content Placeholder 2"/>
          <p:cNvSpPr>
            <a:spLocks noGrp="1"/>
          </p:cNvSpPr>
          <p:nvPr>
            <p:ph sz="quarter" idx="13"/>
          </p:nvPr>
        </p:nvSpPr>
        <p:spPr>
          <a:xfrm>
            <a:off x="352425" y="1463675"/>
            <a:ext cx="8791575" cy="5394325"/>
          </a:xfrm>
        </p:spPr>
        <p:txBody>
          <a:bodyPr wrap="square" numCol="1" anchor="t" anchorCtr="0" compatLnSpc="1">
            <a:prstTxWarp prst="textNoShape">
              <a:avLst/>
            </a:prstTxWarp>
          </a:bodyPr>
          <a:lstStyle/>
          <a:p>
            <a:pPr marL="0" indent="0" eaLnBrk="1" hangingPunct="1"/>
            <a:r>
              <a:rPr lang="en-CA" sz="3200" u="sng" dirty="0">
                <a:ea typeface="ＭＳ Ｐゴシック" charset="-128"/>
              </a:rPr>
              <a:t>Translating DNA into proteins</a:t>
            </a:r>
          </a:p>
          <a:p>
            <a:pPr marL="0" indent="0" eaLnBrk="1" hangingPunct="1"/>
            <a:endParaRPr lang="en-CA" sz="3200" u="sng" dirty="0">
              <a:ea typeface="ＭＳ Ｐゴシック" charset="-128"/>
            </a:endParaRPr>
          </a:p>
          <a:p>
            <a:pPr marL="0" indent="0" eaLnBrk="1" hangingPunct="1"/>
            <a:r>
              <a:rPr lang="en-US" sz="3200" dirty="0">
                <a:ea typeface="ＭＳ Ｐゴシック" charset="-128"/>
              </a:rPr>
              <a:t>Given the following DNA nucleotide sequence:</a:t>
            </a:r>
            <a:endParaRPr lang="en-CA" sz="3200" dirty="0">
              <a:ea typeface="ＭＳ Ｐゴシック" charset="-128"/>
            </a:endParaRPr>
          </a:p>
          <a:p>
            <a:pPr marL="0" indent="0" eaLnBrk="1" hangingPunct="1"/>
            <a:r>
              <a:rPr lang="en-US" sz="3200" b="1" dirty="0">
                <a:ea typeface="ＭＳ Ｐゴシック" charset="-128"/>
              </a:rPr>
              <a:t> 		TGTCAACGTACTG</a:t>
            </a:r>
          </a:p>
          <a:p>
            <a:pPr marL="0" indent="0" eaLnBrk="1" hangingPunct="1"/>
            <a:endParaRPr lang="en-US" sz="3000" dirty="0">
              <a:ea typeface="ＭＳ Ｐゴシック" charset="-128"/>
            </a:endParaRPr>
          </a:p>
          <a:p>
            <a:pPr marL="0" indent="0" eaLnBrk="1" hangingPunct="1">
              <a:buFont typeface="Arial" charset="0"/>
              <a:buAutoNum type="arabicPeriod"/>
            </a:pPr>
            <a:r>
              <a:rPr lang="en-US" sz="3000" dirty="0">
                <a:ea typeface="ＭＳ Ｐゴシック" charset="-128"/>
              </a:rPr>
              <a:t>Give the mRNA sequence that would be transcribed from it!</a:t>
            </a:r>
          </a:p>
          <a:p>
            <a:pPr marL="0" indent="0" eaLnBrk="1" hangingPunct="1"/>
            <a:r>
              <a:rPr lang="en-US" sz="3000" dirty="0">
                <a:ea typeface="ＭＳ Ｐゴシック" charset="-128"/>
              </a:rPr>
              <a:t>	</a:t>
            </a:r>
            <a:endParaRPr lang="en-CA" sz="3000" dirty="0">
              <a:ea typeface="ＭＳ Ｐゴシック" charset="-128"/>
            </a:endParaRPr>
          </a:p>
          <a:p>
            <a:pPr marL="0" indent="0" eaLnBrk="1" hangingPunct="1"/>
            <a:endParaRPr lang="en-CA" sz="3200" b="1" dirty="0">
              <a:ea typeface="ＭＳ Ｐゴシック" charset="-128"/>
            </a:endParaRPr>
          </a:p>
          <a:p>
            <a:pPr marL="0" indent="0" eaLnBrk="1" hangingPunct="1"/>
            <a:endParaRPr lang="en-CA" sz="3200" u="sng" dirty="0">
              <a:ea typeface="ＭＳ Ｐゴシック" charset="-128"/>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pPr eaLnBrk="1" hangingPunct="1"/>
            <a:r>
              <a:rPr lang="en-CA">
                <a:ea typeface="ＭＳ Ｐゴシック" charset="-128"/>
              </a:rPr>
              <a:t>Working Example!</a:t>
            </a:r>
          </a:p>
        </p:txBody>
      </p:sp>
      <p:sp>
        <p:nvSpPr>
          <p:cNvPr id="3" name="Content Placeholder 2"/>
          <p:cNvSpPr>
            <a:spLocks noGrp="1"/>
          </p:cNvSpPr>
          <p:nvPr>
            <p:ph sz="quarter" idx="13"/>
          </p:nvPr>
        </p:nvSpPr>
        <p:spPr>
          <a:xfrm>
            <a:off x="352425" y="1463675"/>
            <a:ext cx="8791575" cy="5394325"/>
          </a:xfrm>
        </p:spPr>
        <p:txBody>
          <a:bodyPr wrap="square" numCol="1" anchor="t" anchorCtr="0" compatLnSpc="1">
            <a:prstTxWarp prst="textNoShape">
              <a:avLst/>
            </a:prstTxWarp>
          </a:bodyPr>
          <a:lstStyle/>
          <a:p>
            <a:pPr marL="0" indent="0" eaLnBrk="1" hangingPunct="1"/>
            <a:r>
              <a:rPr lang="en-CA" sz="3200" u="sng" dirty="0">
                <a:ea typeface="ＭＳ Ｐゴシック" charset="-128"/>
              </a:rPr>
              <a:t>Translating DNA into proteins</a:t>
            </a:r>
          </a:p>
          <a:p>
            <a:pPr marL="0" indent="0" eaLnBrk="1" hangingPunct="1"/>
            <a:endParaRPr lang="en-CA" sz="3200" u="sng" dirty="0">
              <a:ea typeface="ＭＳ Ｐゴシック" charset="-128"/>
            </a:endParaRPr>
          </a:p>
          <a:p>
            <a:pPr marL="0" indent="0" eaLnBrk="1" hangingPunct="1"/>
            <a:r>
              <a:rPr lang="en-US" sz="3200" dirty="0">
                <a:ea typeface="ＭＳ Ｐゴシック" charset="-128"/>
              </a:rPr>
              <a:t>Given the following DNA nucleotide sequence:</a:t>
            </a:r>
            <a:endParaRPr lang="en-CA" sz="3200" dirty="0">
              <a:ea typeface="ＭＳ Ｐゴシック" charset="-128"/>
            </a:endParaRPr>
          </a:p>
          <a:p>
            <a:pPr marL="0" indent="0" eaLnBrk="1" hangingPunct="1"/>
            <a:r>
              <a:rPr lang="en-US" sz="3200" b="1" dirty="0">
                <a:ea typeface="ＭＳ Ｐゴシック" charset="-128"/>
              </a:rPr>
              <a:t> 		TGTCAACGTACTG</a:t>
            </a:r>
          </a:p>
          <a:p>
            <a:pPr marL="0" indent="0" eaLnBrk="1" hangingPunct="1"/>
            <a:endParaRPr lang="en-US" sz="3000" dirty="0">
              <a:ea typeface="ＭＳ Ｐゴシック" charset="-128"/>
            </a:endParaRPr>
          </a:p>
          <a:p>
            <a:pPr marL="0" indent="0" eaLnBrk="1" hangingPunct="1">
              <a:buFont typeface="Arial" charset="0"/>
              <a:buAutoNum type="arabicPeriod"/>
            </a:pPr>
            <a:r>
              <a:rPr lang="en-US" sz="3000" dirty="0">
                <a:ea typeface="ＭＳ Ｐゴシック" charset="-128"/>
              </a:rPr>
              <a:t>Give the mRNA sequence that would be transcribed from it!</a:t>
            </a:r>
          </a:p>
          <a:p>
            <a:pPr marL="0" indent="0" eaLnBrk="1" hangingPunct="1"/>
            <a:r>
              <a:rPr lang="en-US" sz="3000" dirty="0">
                <a:ea typeface="ＭＳ Ｐゴシック" charset="-128"/>
              </a:rPr>
              <a:t>	            </a:t>
            </a:r>
            <a:r>
              <a:rPr lang="en-US" sz="3000" dirty="0">
                <a:solidFill>
                  <a:srgbClr val="FFC000"/>
                </a:solidFill>
                <a:ea typeface="ＭＳ Ｐゴシック" charset="-128"/>
              </a:rPr>
              <a:t>ACAGUUGCAUGAC</a:t>
            </a:r>
          </a:p>
          <a:p>
            <a:pPr marL="0" indent="0" eaLnBrk="1" hangingPunct="1"/>
            <a:endParaRPr lang="en-CA" sz="3000" dirty="0">
              <a:ea typeface="ＭＳ Ｐゴシック" charset="-128"/>
            </a:endParaRPr>
          </a:p>
          <a:p>
            <a:pPr marL="0" indent="0" eaLnBrk="1" hangingPunct="1"/>
            <a:endParaRPr lang="en-CA" sz="3200" b="1" dirty="0">
              <a:ea typeface="ＭＳ Ｐゴシック" charset="-128"/>
            </a:endParaRPr>
          </a:p>
          <a:p>
            <a:pPr marL="0" indent="0" eaLnBrk="1" hangingPunct="1"/>
            <a:endParaRPr lang="en-CA" sz="3200" u="sng" dirty="0">
              <a:ea typeface="ＭＳ Ｐゴシック" charset="-128"/>
            </a:endParaRPr>
          </a:p>
        </p:txBody>
      </p:sp>
    </p:spTree>
    <p:extLst>
      <p:ext uri="{BB962C8B-B14F-4D97-AF65-F5344CB8AC3E}">
        <p14:creationId xmlns:p14="http://schemas.microsoft.com/office/powerpoint/2010/main" val="7631332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5" y="1463675"/>
            <a:ext cx="7680325" cy="4724400"/>
          </a:xfrm>
        </p:spPr>
        <p:txBody>
          <a:bodyPr/>
          <a:lstStyle/>
          <a:p>
            <a:pPr marL="514350" indent="-514350" eaLnBrk="1" fontAlgn="auto" hangingPunct="1">
              <a:spcAft>
                <a:spcPts val="0"/>
              </a:spcAft>
              <a:buClr>
                <a:schemeClr val="accent5"/>
              </a:buClr>
              <a:buFont typeface="Arial" pitchFamily="34" charset="0"/>
              <a:buAutoNum type="arabicPeriod" startAt="2"/>
              <a:defRPr/>
            </a:pPr>
            <a:r>
              <a:rPr lang="en-US" sz="3200" b="1" dirty="0">
                <a:ea typeface="+mn-ea"/>
              </a:rPr>
              <a:t>Give the mRNA codons</a:t>
            </a:r>
          </a:p>
          <a:p>
            <a:pPr marL="0" indent="0" eaLnBrk="1" fontAlgn="auto" hangingPunct="1">
              <a:spcAft>
                <a:spcPts val="0"/>
              </a:spcAft>
              <a:buClr>
                <a:schemeClr val="accent5"/>
              </a:buClr>
              <a:buFont typeface="Arial" pitchFamily="34" charset="0"/>
              <a:buNone/>
              <a:defRPr/>
            </a:pPr>
            <a:endParaRPr lang="en-US" sz="3200" b="1" dirty="0">
              <a:ea typeface="+mn-ea"/>
            </a:endParaRPr>
          </a:p>
          <a:p>
            <a:pPr marL="0" indent="0" eaLnBrk="1" fontAlgn="auto" hangingPunct="1">
              <a:spcAft>
                <a:spcPts val="0"/>
              </a:spcAft>
              <a:buClr>
                <a:schemeClr val="accent5"/>
              </a:buClr>
              <a:buFont typeface="Arial" pitchFamily="34" charset="0"/>
              <a:buNone/>
              <a:defRPr/>
            </a:pPr>
            <a:r>
              <a:rPr lang="en-US" sz="3200" dirty="0">
                <a:ea typeface="+mn-ea"/>
              </a:rPr>
              <a:t>	</a:t>
            </a:r>
          </a:p>
          <a:p>
            <a:pPr marL="514350" indent="-514350" eaLnBrk="1" fontAlgn="auto" hangingPunct="1">
              <a:spcAft>
                <a:spcPts val="0"/>
              </a:spcAft>
              <a:buClr>
                <a:schemeClr val="accent5"/>
              </a:buClr>
              <a:buFont typeface="Arial" pitchFamily="34" charset="0"/>
              <a:buAutoNum type="arabicPeriod" startAt="3"/>
              <a:defRPr/>
            </a:pPr>
            <a:r>
              <a:rPr lang="en-CA" sz="3200" dirty="0">
                <a:ea typeface="+mn-ea"/>
              </a:rPr>
              <a:t>Give the </a:t>
            </a:r>
            <a:r>
              <a:rPr lang="en-CA" sz="3200" dirty="0" err="1">
                <a:ea typeface="+mn-ea"/>
              </a:rPr>
              <a:t>tRNA</a:t>
            </a:r>
            <a:r>
              <a:rPr lang="en-CA" sz="3200" dirty="0">
                <a:ea typeface="+mn-ea"/>
              </a:rPr>
              <a:t> anticodons</a:t>
            </a:r>
          </a:p>
          <a:p>
            <a:pPr lvl="1" indent="0" eaLnBrk="1" fontAlgn="auto" hangingPunct="1">
              <a:spcAft>
                <a:spcPts val="0"/>
              </a:spcAft>
              <a:buFont typeface="Arial" pitchFamily="34" charset="0"/>
              <a:buNone/>
              <a:defRPr/>
            </a:pPr>
            <a:r>
              <a:rPr lang="en-CA" sz="3000" dirty="0">
                <a:ea typeface="+mn-ea"/>
              </a:rPr>
              <a:t> </a:t>
            </a:r>
          </a:p>
          <a:p>
            <a:pPr lvl="1" indent="0" eaLnBrk="1" fontAlgn="auto" hangingPunct="1">
              <a:spcAft>
                <a:spcPts val="0"/>
              </a:spcAft>
              <a:buFont typeface="Arial" pitchFamily="34" charset="0"/>
              <a:buNone/>
              <a:defRPr/>
            </a:pPr>
            <a:r>
              <a:rPr lang="en-US" sz="2800" b="1" dirty="0">
                <a:solidFill>
                  <a:srgbClr val="FFFF00"/>
                </a:solidFill>
                <a:effectLst>
                  <a:outerShdw blurRad="38100" dist="38100" dir="2700000" algn="tl">
                    <a:srgbClr val="000000">
                      <a:alpha val="43137"/>
                    </a:srgbClr>
                  </a:outerShdw>
                </a:effectLst>
                <a:ea typeface="+mn-ea"/>
              </a:rPr>
              <a:t>	</a:t>
            </a:r>
            <a:endParaRPr lang="en-CA" sz="3000" dirty="0">
              <a:ea typeface="+mn-ea"/>
            </a:endParaRPr>
          </a:p>
        </p:txBody>
      </p:sp>
      <p:sp>
        <p:nvSpPr>
          <p:cNvPr id="102403" name="Rectangle 3"/>
          <p:cNvSpPr>
            <a:spLocks noChangeArrowheads="1"/>
          </p:cNvSpPr>
          <p:nvPr/>
        </p:nvSpPr>
        <p:spPr bwMode="auto">
          <a:xfrm>
            <a:off x="1476375" y="6165850"/>
            <a:ext cx="1106488" cy="368300"/>
          </a:xfrm>
          <a:prstGeom prst="rect">
            <a:avLst/>
          </a:prstGeom>
          <a:noFill/>
          <a:ln w="9525">
            <a:noFill/>
            <a:miter lim="800000"/>
            <a:headEnd/>
            <a:tailEnd/>
          </a:ln>
        </p:spPr>
        <p:txBody>
          <a:bodyPr wrap="none">
            <a:spAutoFit/>
          </a:bodyPr>
          <a:lstStyle/>
          <a:p>
            <a:r>
              <a:rPr lang="en-US" b="1"/>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 calcmode="lin" valueType="num">
                                      <p:cBhvr additive="base">
                                        <p:cTn id="1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5" y="1463675"/>
            <a:ext cx="7680325" cy="4724400"/>
          </a:xfrm>
        </p:spPr>
        <p:txBody>
          <a:bodyPr/>
          <a:lstStyle/>
          <a:p>
            <a:pPr marL="514350" indent="-514350" eaLnBrk="1" fontAlgn="auto" hangingPunct="1">
              <a:spcAft>
                <a:spcPts val="0"/>
              </a:spcAft>
              <a:buClr>
                <a:schemeClr val="accent5"/>
              </a:buClr>
              <a:buFont typeface="Arial" pitchFamily="34" charset="0"/>
              <a:buAutoNum type="arabicPeriod" startAt="2"/>
              <a:defRPr/>
            </a:pPr>
            <a:r>
              <a:rPr lang="en-US" sz="3200" b="1" dirty="0">
                <a:ea typeface="+mn-ea"/>
              </a:rPr>
              <a:t>Give the mRNA codons</a:t>
            </a:r>
          </a:p>
          <a:p>
            <a:pPr marL="0" indent="0" eaLnBrk="1" fontAlgn="auto" hangingPunct="1">
              <a:spcAft>
                <a:spcPts val="0"/>
              </a:spcAft>
              <a:buClr>
                <a:schemeClr val="accent5"/>
              </a:buClr>
              <a:buFont typeface="Arial" pitchFamily="34" charset="0"/>
              <a:buNone/>
              <a:defRPr/>
            </a:pPr>
            <a:endParaRPr lang="en-US" sz="3200" b="1" dirty="0">
              <a:ea typeface="+mn-ea"/>
            </a:endParaRPr>
          </a:p>
          <a:p>
            <a:pPr marL="0" indent="0" eaLnBrk="1" fontAlgn="auto" hangingPunct="1">
              <a:spcAft>
                <a:spcPts val="0"/>
              </a:spcAft>
              <a:buClr>
                <a:schemeClr val="accent5"/>
              </a:buClr>
              <a:buFont typeface="Arial" pitchFamily="34" charset="0"/>
              <a:buNone/>
              <a:defRPr/>
            </a:pPr>
            <a:r>
              <a:rPr lang="en-US" sz="3200" dirty="0">
                <a:ea typeface="+mn-ea"/>
              </a:rPr>
              <a:t>	</a:t>
            </a:r>
            <a:r>
              <a:rPr lang="en-US" sz="3200" b="1" dirty="0">
                <a:solidFill>
                  <a:srgbClr val="FFFF00"/>
                </a:solidFill>
                <a:effectLst>
                  <a:outerShdw blurRad="38100" dist="38100" dir="2700000" algn="tl">
                    <a:srgbClr val="000000">
                      <a:alpha val="43137"/>
                    </a:srgbClr>
                  </a:outerShdw>
                </a:effectLst>
                <a:ea typeface="+mn-ea"/>
              </a:rPr>
              <a:t>ACA    GUU   GCA   UGA   C</a:t>
            </a:r>
          </a:p>
          <a:p>
            <a:pPr marL="0" indent="0" eaLnBrk="1" fontAlgn="auto" hangingPunct="1">
              <a:spcAft>
                <a:spcPts val="0"/>
              </a:spcAft>
              <a:buClr>
                <a:schemeClr val="accent5"/>
              </a:buClr>
              <a:buFont typeface="Arial" pitchFamily="34" charset="0"/>
              <a:buNone/>
              <a:defRPr/>
            </a:pPr>
            <a:endParaRPr lang="en-US" sz="3200" dirty="0">
              <a:ea typeface="+mn-ea"/>
            </a:endParaRPr>
          </a:p>
          <a:p>
            <a:pPr marL="514350" indent="-514350" eaLnBrk="1" fontAlgn="auto" hangingPunct="1">
              <a:spcAft>
                <a:spcPts val="0"/>
              </a:spcAft>
              <a:buClr>
                <a:schemeClr val="accent5"/>
              </a:buClr>
              <a:buFont typeface="Arial" pitchFamily="34" charset="0"/>
              <a:buAutoNum type="arabicPeriod" startAt="3"/>
              <a:defRPr/>
            </a:pPr>
            <a:r>
              <a:rPr lang="en-CA" sz="3200" dirty="0">
                <a:ea typeface="+mn-ea"/>
              </a:rPr>
              <a:t>Give the </a:t>
            </a:r>
            <a:r>
              <a:rPr lang="en-CA" sz="3200" dirty="0" err="1">
                <a:ea typeface="+mn-ea"/>
              </a:rPr>
              <a:t>tRNA</a:t>
            </a:r>
            <a:r>
              <a:rPr lang="en-CA" sz="3200" dirty="0">
                <a:ea typeface="+mn-ea"/>
              </a:rPr>
              <a:t> anticodons</a:t>
            </a:r>
          </a:p>
          <a:p>
            <a:pPr lvl="1" indent="0" eaLnBrk="1" fontAlgn="auto" hangingPunct="1">
              <a:spcAft>
                <a:spcPts val="0"/>
              </a:spcAft>
              <a:buFont typeface="Arial" pitchFamily="34" charset="0"/>
              <a:buNone/>
              <a:defRPr/>
            </a:pPr>
            <a:r>
              <a:rPr lang="en-CA" sz="3000" dirty="0">
                <a:ea typeface="+mn-ea"/>
              </a:rPr>
              <a:t> </a:t>
            </a:r>
          </a:p>
          <a:p>
            <a:pPr lvl="1" indent="0" eaLnBrk="1" fontAlgn="auto" hangingPunct="1">
              <a:spcAft>
                <a:spcPts val="0"/>
              </a:spcAft>
              <a:buFont typeface="Arial" pitchFamily="34" charset="0"/>
              <a:buNone/>
              <a:defRPr/>
            </a:pPr>
            <a:r>
              <a:rPr lang="en-US" sz="2800" b="1" dirty="0">
                <a:solidFill>
                  <a:srgbClr val="FFFF00"/>
                </a:solidFill>
                <a:effectLst>
                  <a:outerShdw blurRad="38100" dist="38100" dir="2700000" algn="tl">
                    <a:srgbClr val="000000">
                      <a:alpha val="43137"/>
                    </a:srgbClr>
                  </a:outerShdw>
                </a:effectLst>
                <a:ea typeface="+mn-ea"/>
              </a:rPr>
              <a:t>	</a:t>
            </a:r>
            <a:endParaRPr lang="en-CA" sz="3000" dirty="0">
              <a:ea typeface="+mn-ea"/>
            </a:endParaRPr>
          </a:p>
        </p:txBody>
      </p:sp>
      <p:sp>
        <p:nvSpPr>
          <p:cNvPr id="102403" name="Rectangle 3"/>
          <p:cNvSpPr>
            <a:spLocks noChangeArrowheads="1"/>
          </p:cNvSpPr>
          <p:nvPr/>
        </p:nvSpPr>
        <p:spPr bwMode="auto">
          <a:xfrm>
            <a:off x="1476375" y="6165850"/>
            <a:ext cx="1106488" cy="368300"/>
          </a:xfrm>
          <a:prstGeom prst="rect">
            <a:avLst/>
          </a:prstGeom>
          <a:noFill/>
          <a:ln w="9525">
            <a:noFill/>
            <a:miter lim="800000"/>
            <a:headEnd/>
            <a:tailEnd/>
          </a:ln>
        </p:spPr>
        <p:txBody>
          <a:bodyPr wrap="none">
            <a:spAutoFit/>
          </a:bodyPr>
          <a:lstStyle/>
          <a:p>
            <a:r>
              <a:rPr lang="en-US" b="1"/>
              <a:t>	</a:t>
            </a:r>
          </a:p>
        </p:txBody>
      </p:sp>
    </p:spTree>
    <p:extLst>
      <p:ext uri="{BB962C8B-B14F-4D97-AF65-F5344CB8AC3E}">
        <p14:creationId xmlns:p14="http://schemas.microsoft.com/office/powerpoint/2010/main" val="681891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 calcmode="lin" valueType="num">
                                      <p:cBhvr additive="base">
                                        <p:cTn id="1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95288" y="620713"/>
            <a:ext cx="8424862" cy="5694362"/>
          </a:xfrm>
          <a:prstGeom prst="rect">
            <a:avLst/>
          </a:prstGeom>
          <a:noFill/>
          <a:ln w="9525">
            <a:noFill/>
            <a:miter lim="800000"/>
            <a:headEnd/>
            <a:tailEnd/>
          </a:ln>
        </p:spPr>
        <p:txBody>
          <a:bodyPr>
            <a:spAutoFit/>
          </a:bodyPr>
          <a:lstStyle/>
          <a:p>
            <a:r>
              <a:rPr lang="en-CA" sz="2800" dirty="0"/>
              <a:t>•  each new strand of DNA produced contains one "</a:t>
            </a:r>
            <a:r>
              <a:rPr lang="en-CA" sz="2800" dirty="0">
                <a:solidFill>
                  <a:srgbClr val="FFC000"/>
                </a:solidFill>
              </a:rPr>
              <a:t>old</a:t>
            </a:r>
            <a:r>
              <a:rPr lang="en-CA" sz="2800" dirty="0"/>
              <a:t>" strand (the template) and one </a:t>
            </a:r>
            <a:r>
              <a:rPr lang="en-CA" sz="2800" dirty="0">
                <a:solidFill>
                  <a:srgbClr val="FFC000"/>
                </a:solidFill>
              </a:rPr>
              <a:t>new</a:t>
            </a:r>
            <a:r>
              <a:rPr lang="en-CA" sz="2800" dirty="0"/>
              <a:t> strand.  This is known as "</a:t>
            </a:r>
            <a:r>
              <a:rPr lang="en-CA" sz="2800" dirty="0">
                <a:solidFill>
                  <a:srgbClr val="FFC000"/>
                </a:solidFill>
              </a:rPr>
              <a:t>SEMI-CONSERVATIVE</a:t>
            </a:r>
            <a:r>
              <a:rPr lang="en-CA" sz="2800" dirty="0"/>
              <a:t>" replication.  Since half of the original molecule is conserved in each of the new molecules, this ensures that there will be very, very </a:t>
            </a:r>
            <a:r>
              <a:rPr lang="en-CA" sz="2800" dirty="0">
                <a:solidFill>
                  <a:srgbClr val="FFC000"/>
                </a:solidFill>
              </a:rPr>
              <a:t>accurate</a:t>
            </a:r>
            <a:r>
              <a:rPr lang="en-CA" sz="2800" dirty="0"/>
              <a:t> replication of the parent molecule.</a:t>
            </a:r>
          </a:p>
          <a:p>
            <a:r>
              <a:rPr lang="en-CA" sz="2800" dirty="0"/>
              <a:t>•   this process proceeds by the action of several very specific </a:t>
            </a:r>
            <a:r>
              <a:rPr lang="en-CA" sz="2800" dirty="0">
                <a:solidFill>
                  <a:srgbClr val="FFC000"/>
                </a:solidFill>
              </a:rPr>
              <a:t>enzymes</a:t>
            </a:r>
            <a:r>
              <a:rPr lang="en-CA" sz="2800" dirty="0"/>
              <a:t> (e.g. DNA Polymerases, </a:t>
            </a:r>
            <a:r>
              <a:rPr lang="en-CA" sz="2800" dirty="0" err="1"/>
              <a:t>gyrase</a:t>
            </a:r>
            <a:r>
              <a:rPr lang="en-CA" sz="2800" dirty="0"/>
              <a:t>, helicase)</a:t>
            </a:r>
          </a:p>
          <a:p>
            <a:r>
              <a:rPr lang="en-CA" sz="2800" dirty="0"/>
              <a:t>•  </a:t>
            </a:r>
            <a:r>
              <a:rPr lang="en-CA" sz="2800" dirty="0">
                <a:solidFill>
                  <a:srgbClr val="FFC000"/>
                </a:solidFill>
              </a:rPr>
              <a:t>product</a:t>
            </a:r>
            <a:r>
              <a:rPr lang="en-CA" sz="2800" dirty="0"/>
              <a:t> of replication by </a:t>
            </a:r>
            <a:r>
              <a:rPr lang="en-CA" sz="2800" dirty="0">
                <a:solidFill>
                  <a:srgbClr val="FFC000"/>
                </a:solidFill>
              </a:rPr>
              <a:t>one</a:t>
            </a:r>
            <a:r>
              <a:rPr lang="en-CA" sz="2800" dirty="0"/>
              <a:t> DNA molecule is </a:t>
            </a:r>
            <a:r>
              <a:rPr lang="en-CA" sz="2800" dirty="0">
                <a:solidFill>
                  <a:srgbClr val="FFC000"/>
                </a:solidFill>
              </a:rPr>
              <a:t>two</a:t>
            </a:r>
            <a:r>
              <a:rPr lang="en-CA" sz="2800" dirty="0"/>
              <a:t> complete double-stranded DNA molecules, each with one new strand and one original stand that acted as a </a:t>
            </a:r>
            <a:r>
              <a:rPr lang="en-CA" sz="2800" dirty="0">
                <a:solidFill>
                  <a:srgbClr val="FFC000"/>
                </a:solidFill>
              </a:rPr>
              <a:t>template</a:t>
            </a:r>
            <a:r>
              <a:rPr lang="en-CA" sz="2800" dirty="0"/>
              <a:t> for replication. </a:t>
            </a:r>
            <a:r>
              <a:rPr lang="en-CA" sz="2800" dirty="0">
                <a:hlinkClick r:id="rId2"/>
              </a:rPr>
              <a:t>ANIMATION</a:t>
            </a:r>
            <a:endParaRPr lang="en-CA"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5" y="1463675"/>
            <a:ext cx="7680325" cy="4724400"/>
          </a:xfrm>
        </p:spPr>
        <p:txBody>
          <a:bodyPr/>
          <a:lstStyle/>
          <a:p>
            <a:pPr marL="514350" indent="-514350" eaLnBrk="1" fontAlgn="auto" hangingPunct="1">
              <a:spcAft>
                <a:spcPts val="0"/>
              </a:spcAft>
              <a:buClr>
                <a:schemeClr val="accent5"/>
              </a:buClr>
              <a:buFont typeface="Arial" pitchFamily="34" charset="0"/>
              <a:buAutoNum type="arabicPeriod" startAt="2"/>
              <a:defRPr/>
            </a:pPr>
            <a:r>
              <a:rPr lang="en-US" sz="3200" b="1" dirty="0">
                <a:ea typeface="+mn-ea"/>
              </a:rPr>
              <a:t>Give the mRNA codons</a:t>
            </a:r>
          </a:p>
          <a:p>
            <a:pPr marL="0" indent="0" eaLnBrk="1" fontAlgn="auto" hangingPunct="1">
              <a:spcAft>
                <a:spcPts val="0"/>
              </a:spcAft>
              <a:buClr>
                <a:schemeClr val="accent5"/>
              </a:buClr>
              <a:buFont typeface="Arial" pitchFamily="34" charset="0"/>
              <a:buNone/>
              <a:defRPr/>
            </a:pPr>
            <a:endParaRPr lang="en-US" sz="3200" b="1" dirty="0">
              <a:ea typeface="+mn-ea"/>
            </a:endParaRPr>
          </a:p>
          <a:p>
            <a:pPr marL="0" indent="0" eaLnBrk="1" fontAlgn="auto" hangingPunct="1">
              <a:spcAft>
                <a:spcPts val="0"/>
              </a:spcAft>
              <a:buClr>
                <a:schemeClr val="accent5"/>
              </a:buClr>
              <a:buFont typeface="Arial" pitchFamily="34" charset="0"/>
              <a:buNone/>
              <a:defRPr/>
            </a:pPr>
            <a:r>
              <a:rPr lang="en-US" sz="3200" dirty="0">
                <a:ea typeface="+mn-ea"/>
              </a:rPr>
              <a:t>	</a:t>
            </a:r>
            <a:r>
              <a:rPr lang="en-US" sz="3200" b="1" dirty="0">
                <a:solidFill>
                  <a:srgbClr val="FFFF00"/>
                </a:solidFill>
                <a:effectLst>
                  <a:outerShdw blurRad="38100" dist="38100" dir="2700000" algn="tl">
                    <a:srgbClr val="000000">
                      <a:alpha val="43137"/>
                    </a:srgbClr>
                  </a:outerShdw>
                </a:effectLst>
                <a:ea typeface="+mn-ea"/>
              </a:rPr>
              <a:t>ACA    GUU   GCA   UGA   C</a:t>
            </a:r>
          </a:p>
          <a:p>
            <a:pPr marL="0" indent="0" eaLnBrk="1" fontAlgn="auto" hangingPunct="1">
              <a:spcAft>
                <a:spcPts val="0"/>
              </a:spcAft>
              <a:buClr>
                <a:schemeClr val="accent5"/>
              </a:buClr>
              <a:buFont typeface="Arial" pitchFamily="34" charset="0"/>
              <a:buNone/>
              <a:defRPr/>
            </a:pPr>
            <a:endParaRPr lang="en-US" sz="3200" dirty="0">
              <a:ea typeface="+mn-ea"/>
            </a:endParaRPr>
          </a:p>
          <a:p>
            <a:pPr marL="514350" indent="-514350" eaLnBrk="1" fontAlgn="auto" hangingPunct="1">
              <a:spcAft>
                <a:spcPts val="0"/>
              </a:spcAft>
              <a:buClr>
                <a:schemeClr val="accent5"/>
              </a:buClr>
              <a:buFont typeface="Arial" pitchFamily="34" charset="0"/>
              <a:buAutoNum type="arabicPeriod" startAt="3"/>
              <a:defRPr/>
            </a:pPr>
            <a:r>
              <a:rPr lang="en-CA" sz="3200" dirty="0">
                <a:ea typeface="+mn-ea"/>
              </a:rPr>
              <a:t>Give the </a:t>
            </a:r>
            <a:r>
              <a:rPr lang="en-CA" sz="3200" dirty="0" err="1">
                <a:ea typeface="+mn-ea"/>
              </a:rPr>
              <a:t>tRNA</a:t>
            </a:r>
            <a:r>
              <a:rPr lang="en-CA" sz="3200" dirty="0">
                <a:ea typeface="+mn-ea"/>
              </a:rPr>
              <a:t> anticodons</a:t>
            </a:r>
          </a:p>
          <a:p>
            <a:pPr lvl="1" indent="0" eaLnBrk="1" fontAlgn="auto" hangingPunct="1">
              <a:spcAft>
                <a:spcPts val="0"/>
              </a:spcAft>
              <a:buFont typeface="Arial" pitchFamily="34" charset="0"/>
              <a:buNone/>
              <a:defRPr/>
            </a:pPr>
            <a:r>
              <a:rPr lang="en-CA" sz="3000" dirty="0">
                <a:ea typeface="+mn-ea"/>
              </a:rPr>
              <a:t> </a:t>
            </a:r>
          </a:p>
          <a:p>
            <a:pPr lvl="1" indent="0" eaLnBrk="1" fontAlgn="auto" hangingPunct="1">
              <a:spcAft>
                <a:spcPts val="0"/>
              </a:spcAft>
              <a:buFont typeface="Arial" pitchFamily="34" charset="0"/>
              <a:buNone/>
              <a:defRPr/>
            </a:pPr>
            <a:r>
              <a:rPr lang="en-US" sz="2800" b="1" dirty="0">
                <a:solidFill>
                  <a:srgbClr val="FFFF00"/>
                </a:solidFill>
                <a:effectLst>
                  <a:outerShdw blurRad="38100" dist="38100" dir="2700000" algn="tl">
                    <a:srgbClr val="000000">
                      <a:alpha val="43137"/>
                    </a:srgbClr>
                  </a:outerShdw>
                </a:effectLst>
                <a:ea typeface="+mn-ea"/>
              </a:rPr>
              <a:t>	UGU  	    CAA     CGU     ACU      G</a:t>
            </a:r>
            <a:endParaRPr lang="en-CA" sz="3000" dirty="0">
              <a:ea typeface="+mn-ea"/>
            </a:endParaRPr>
          </a:p>
        </p:txBody>
      </p:sp>
      <p:sp>
        <p:nvSpPr>
          <p:cNvPr id="102403" name="Rectangle 3"/>
          <p:cNvSpPr>
            <a:spLocks noChangeArrowheads="1"/>
          </p:cNvSpPr>
          <p:nvPr/>
        </p:nvSpPr>
        <p:spPr bwMode="auto">
          <a:xfrm>
            <a:off x="1476375" y="6165850"/>
            <a:ext cx="1106488" cy="368300"/>
          </a:xfrm>
          <a:prstGeom prst="rect">
            <a:avLst/>
          </a:prstGeom>
          <a:noFill/>
          <a:ln w="9525">
            <a:noFill/>
            <a:miter lim="800000"/>
            <a:headEnd/>
            <a:tailEnd/>
          </a:ln>
        </p:spPr>
        <p:txBody>
          <a:bodyPr wrap="none">
            <a:spAutoFit/>
          </a:bodyPr>
          <a:lstStyle/>
          <a:p>
            <a:r>
              <a:rPr lang="en-US" b="1"/>
              <a:t>	</a:t>
            </a:r>
          </a:p>
        </p:txBody>
      </p:sp>
    </p:spTree>
    <p:extLst>
      <p:ext uri="{BB962C8B-B14F-4D97-AF65-F5344CB8AC3E}">
        <p14:creationId xmlns:p14="http://schemas.microsoft.com/office/powerpoint/2010/main" val="681891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 calcmode="lin" valueType="num">
                                      <p:cBhvr additive="base">
                                        <p:cTn id="1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5" y="692150"/>
            <a:ext cx="7680325" cy="5495925"/>
          </a:xfrm>
        </p:spPr>
        <p:txBody>
          <a:bodyPr wrap="square" numCol="1" anchor="t" anchorCtr="0" compatLnSpc="1">
            <a:prstTxWarp prst="textNoShape">
              <a:avLst/>
            </a:prstTxWarp>
          </a:bodyPr>
          <a:lstStyle/>
          <a:p>
            <a:pPr marL="0" indent="0" eaLnBrk="1" hangingPunct="1">
              <a:lnSpc>
                <a:spcPct val="90000"/>
              </a:lnSpc>
            </a:pPr>
            <a:r>
              <a:rPr lang="en-US" sz="3200" b="1" dirty="0">
                <a:ea typeface="ＭＳ Ｐゴシック" charset="-128"/>
              </a:rPr>
              <a:t>4.   Give the amino acid sequence that would be translated from it.</a:t>
            </a:r>
          </a:p>
          <a:p>
            <a:pPr marL="0" indent="0" eaLnBrk="1" hangingPunct="1">
              <a:lnSpc>
                <a:spcPct val="90000"/>
              </a:lnSpc>
            </a:pPr>
            <a:endParaRPr lang="en-US" sz="3200" b="1" dirty="0">
              <a:ea typeface="ＭＳ Ｐゴシック" charset="-128"/>
            </a:endParaRPr>
          </a:p>
          <a:p>
            <a:pPr marL="0" indent="0" eaLnBrk="1" hangingPunct="1">
              <a:lnSpc>
                <a:spcPct val="90000"/>
              </a:lnSpc>
            </a:pPr>
            <a:r>
              <a:rPr lang="en-US" sz="3200" b="1" dirty="0">
                <a:ea typeface="ＭＳ Ｐゴシック" charset="-128"/>
              </a:rPr>
              <a:t>	a.  Take your mRNA codons</a:t>
            </a:r>
          </a:p>
          <a:p>
            <a:pPr marL="0" indent="0" eaLnBrk="1" hangingPunct="1">
              <a:lnSpc>
                <a:spcPct val="90000"/>
              </a:lnSpc>
            </a:pPr>
            <a:r>
              <a:rPr lang="en-US" sz="3200" dirty="0">
                <a:ea typeface="ＭＳ Ｐゴシック" charset="-128"/>
              </a:rPr>
              <a:t>	</a:t>
            </a:r>
            <a:r>
              <a:rPr lang="en-US" sz="3200" b="1" dirty="0">
                <a:solidFill>
                  <a:srgbClr val="FFFF00"/>
                </a:solidFill>
                <a:effectLst>
                  <a:outerShdw blurRad="38100" dist="38100" dir="2700000" algn="tl">
                    <a:srgbClr val="FFFFFF"/>
                  </a:outerShdw>
                </a:effectLst>
                <a:ea typeface="ＭＳ Ｐゴシック" charset="-128"/>
              </a:rPr>
              <a:t>ACA    GUU   GCA   UGA   C</a:t>
            </a:r>
          </a:p>
          <a:p>
            <a:pPr marL="0" indent="0" eaLnBrk="1" hangingPunct="1">
              <a:lnSpc>
                <a:spcPct val="90000"/>
              </a:lnSpc>
            </a:pPr>
            <a:endParaRPr lang="en-US" sz="3200" dirty="0">
              <a:ea typeface="ＭＳ Ｐゴシック" charset="-128"/>
            </a:endParaRPr>
          </a:p>
          <a:p>
            <a:pPr marL="0" indent="0" eaLnBrk="1" hangingPunct="1">
              <a:lnSpc>
                <a:spcPct val="90000"/>
              </a:lnSpc>
            </a:pPr>
            <a:r>
              <a:rPr lang="en-US" sz="3200" b="1" dirty="0">
                <a:ea typeface="ＭＳ Ｐゴシック" charset="-128"/>
              </a:rPr>
              <a:t>	b.  Refer to Fig. 24.8 p 492</a:t>
            </a:r>
          </a:p>
          <a:p>
            <a:pPr marL="0" indent="0" eaLnBrk="1" hangingPunct="1">
              <a:lnSpc>
                <a:spcPct val="90000"/>
              </a:lnSpc>
            </a:pPr>
            <a:endParaRPr lang="en-US" sz="3200" b="1" dirty="0">
              <a:ea typeface="ＭＳ Ｐゴシック" charset="-128"/>
            </a:endParaRPr>
          </a:p>
          <a:p>
            <a:pPr marL="0" indent="0" eaLnBrk="1" hangingPunct="1">
              <a:lnSpc>
                <a:spcPct val="90000"/>
              </a:lnSpc>
            </a:pPr>
            <a:endParaRPr lang="en-CA" sz="3200" dirty="0">
              <a:ea typeface="ＭＳ Ｐゴシック" charset="-128"/>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5" y="692150"/>
            <a:ext cx="7680325" cy="5495925"/>
          </a:xfrm>
        </p:spPr>
        <p:txBody>
          <a:bodyPr wrap="square" numCol="1" anchor="t" anchorCtr="0" compatLnSpc="1">
            <a:prstTxWarp prst="textNoShape">
              <a:avLst/>
            </a:prstTxWarp>
          </a:bodyPr>
          <a:lstStyle/>
          <a:p>
            <a:pPr marL="0" indent="0" eaLnBrk="1" hangingPunct="1">
              <a:lnSpc>
                <a:spcPct val="90000"/>
              </a:lnSpc>
            </a:pPr>
            <a:r>
              <a:rPr lang="en-US" sz="3200" b="1" dirty="0">
                <a:ea typeface="ＭＳ Ｐゴシック" charset="-128"/>
              </a:rPr>
              <a:t>4.   Give the amino acid sequence that would be translated from it.</a:t>
            </a:r>
          </a:p>
          <a:p>
            <a:pPr marL="0" indent="0" eaLnBrk="1" hangingPunct="1">
              <a:lnSpc>
                <a:spcPct val="90000"/>
              </a:lnSpc>
            </a:pPr>
            <a:endParaRPr lang="en-US" sz="3200" b="1" dirty="0">
              <a:ea typeface="ＭＳ Ｐゴシック" charset="-128"/>
            </a:endParaRPr>
          </a:p>
          <a:p>
            <a:pPr marL="0" indent="0" eaLnBrk="1" hangingPunct="1">
              <a:lnSpc>
                <a:spcPct val="90000"/>
              </a:lnSpc>
            </a:pPr>
            <a:r>
              <a:rPr lang="en-US" sz="3200" b="1" dirty="0">
                <a:ea typeface="ＭＳ Ｐゴシック" charset="-128"/>
              </a:rPr>
              <a:t>	a.  Take your mRNA codons</a:t>
            </a:r>
          </a:p>
          <a:p>
            <a:pPr marL="0" indent="0" eaLnBrk="1" hangingPunct="1">
              <a:lnSpc>
                <a:spcPct val="90000"/>
              </a:lnSpc>
            </a:pPr>
            <a:r>
              <a:rPr lang="en-US" sz="3200" dirty="0">
                <a:ea typeface="ＭＳ Ｐゴシック" charset="-128"/>
              </a:rPr>
              <a:t>	</a:t>
            </a:r>
            <a:r>
              <a:rPr lang="en-US" sz="3200" b="1" dirty="0">
                <a:solidFill>
                  <a:srgbClr val="FFFF00"/>
                </a:solidFill>
                <a:effectLst>
                  <a:outerShdw blurRad="38100" dist="38100" dir="2700000" algn="tl">
                    <a:srgbClr val="FFFFFF"/>
                  </a:outerShdw>
                </a:effectLst>
                <a:ea typeface="ＭＳ Ｐゴシック" charset="-128"/>
              </a:rPr>
              <a:t>ACA    GUU   GCA   UGA   C</a:t>
            </a:r>
          </a:p>
          <a:p>
            <a:pPr marL="0" indent="0" eaLnBrk="1" hangingPunct="1">
              <a:lnSpc>
                <a:spcPct val="90000"/>
              </a:lnSpc>
            </a:pPr>
            <a:endParaRPr lang="en-US" sz="3200" dirty="0">
              <a:ea typeface="ＭＳ Ｐゴシック" charset="-128"/>
            </a:endParaRPr>
          </a:p>
          <a:p>
            <a:pPr marL="0" indent="0" eaLnBrk="1" hangingPunct="1">
              <a:lnSpc>
                <a:spcPct val="90000"/>
              </a:lnSpc>
            </a:pPr>
            <a:r>
              <a:rPr lang="en-US" sz="3200" b="1" dirty="0">
                <a:ea typeface="ＭＳ Ｐゴシック" charset="-128"/>
              </a:rPr>
              <a:t>	b.  Refer to Fig. 24.8 p 492</a:t>
            </a:r>
          </a:p>
          <a:p>
            <a:pPr marL="0" indent="0" eaLnBrk="1" hangingPunct="1">
              <a:lnSpc>
                <a:spcPct val="90000"/>
              </a:lnSpc>
            </a:pPr>
            <a:endParaRPr lang="en-US" sz="3200" b="1" dirty="0">
              <a:ea typeface="ＭＳ Ｐゴシック" charset="-128"/>
            </a:endParaRPr>
          </a:p>
          <a:p>
            <a:pPr marL="0" indent="0" eaLnBrk="1" hangingPunct="1">
              <a:lnSpc>
                <a:spcPct val="90000"/>
              </a:lnSpc>
            </a:pPr>
            <a:r>
              <a:rPr lang="en-US" sz="3200" b="1" dirty="0">
                <a:solidFill>
                  <a:srgbClr val="FFC000"/>
                </a:solidFill>
                <a:ea typeface="ＭＳ Ｐゴシック" charset="-128"/>
              </a:rPr>
              <a:t>Threonine – Valine – Alanine - Stop</a:t>
            </a:r>
          </a:p>
          <a:p>
            <a:pPr marL="0" indent="0" eaLnBrk="1" hangingPunct="1">
              <a:lnSpc>
                <a:spcPct val="90000"/>
              </a:lnSpc>
            </a:pPr>
            <a:endParaRPr lang="en-CA" sz="3200" dirty="0">
              <a:ea typeface="ＭＳ Ｐゴシック" charset="-128"/>
            </a:endParaRPr>
          </a:p>
        </p:txBody>
      </p:sp>
    </p:spTree>
    <p:extLst>
      <p:ext uri="{BB962C8B-B14F-4D97-AF65-F5344CB8AC3E}">
        <p14:creationId xmlns:p14="http://schemas.microsoft.com/office/powerpoint/2010/main" val="305608656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5" y="1463675"/>
            <a:ext cx="8396288" cy="4724400"/>
          </a:xfrm>
        </p:spPr>
        <p:txBody>
          <a:bodyPr/>
          <a:lstStyle/>
          <a:p>
            <a:pPr marL="0" indent="0" eaLnBrk="1" fontAlgn="auto" hangingPunct="1">
              <a:spcAft>
                <a:spcPts val="0"/>
              </a:spcAft>
              <a:buClr>
                <a:schemeClr val="accent5"/>
              </a:buClr>
              <a:buFont typeface="Arial" pitchFamily="34" charset="0"/>
              <a:buNone/>
              <a:defRPr/>
            </a:pPr>
            <a:r>
              <a:rPr lang="en-US" sz="2800" b="1" dirty="0">
                <a:ea typeface="+mn-ea"/>
              </a:rPr>
              <a:t>Given the following amino acid sequence, give a possible DNA sequence that could code for the sequence:</a:t>
            </a:r>
          </a:p>
          <a:p>
            <a:pPr marL="0" indent="0" eaLnBrk="1" fontAlgn="auto" hangingPunct="1">
              <a:spcAft>
                <a:spcPts val="0"/>
              </a:spcAft>
              <a:buClr>
                <a:schemeClr val="accent5"/>
              </a:buClr>
              <a:buFont typeface="Arial" pitchFamily="34" charset="0"/>
              <a:buNone/>
              <a:defRPr/>
            </a:pPr>
            <a:endParaRPr lang="en-US" sz="2800" b="1" dirty="0">
              <a:ea typeface="+mn-ea"/>
            </a:endParaRPr>
          </a:p>
          <a:p>
            <a:pPr marL="0" indent="0" eaLnBrk="1" fontAlgn="auto" hangingPunct="1">
              <a:spcAft>
                <a:spcPts val="0"/>
              </a:spcAft>
              <a:buClr>
                <a:schemeClr val="accent5"/>
              </a:buClr>
              <a:buFont typeface="Arial" pitchFamily="34" charset="0"/>
              <a:buNone/>
              <a:defRPr/>
            </a:pPr>
            <a:r>
              <a:rPr lang="en-US" sz="2800" b="1" dirty="0">
                <a:ea typeface="+mn-ea"/>
              </a:rPr>
              <a:t>Lysine, </a:t>
            </a:r>
            <a:r>
              <a:rPr lang="en-US" sz="2800" b="1" dirty="0" err="1">
                <a:ea typeface="+mn-ea"/>
              </a:rPr>
              <a:t>Asparanine</a:t>
            </a:r>
            <a:r>
              <a:rPr lang="en-US" sz="2800" b="1" dirty="0">
                <a:ea typeface="+mn-ea"/>
              </a:rPr>
              <a:t>, Methionine, Glutamic Acid, Alanine, Stop.</a:t>
            </a:r>
            <a:endParaRPr lang="en-CA" sz="2800" dirty="0">
              <a:ea typeface="+mn-ea"/>
            </a:endParaRPr>
          </a:p>
          <a:p>
            <a:pPr marL="0" indent="0" eaLnBrk="1" fontAlgn="auto" hangingPunct="1">
              <a:spcAft>
                <a:spcPts val="0"/>
              </a:spcAft>
              <a:buClr>
                <a:schemeClr val="accent5"/>
              </a:buClr>
              <a:buFont typeface="Arial" pitchFamily="34" charset="0"/>
              <a:buNone/>
              <a:defRPr/>
            </a:pPr>
            <a:endParaRPr lang="en-CA" sz="2800" dirty="0">
              <a:ea typeface="+mn-ea"/>
            </a:endParaRPr>
          </a:p>
          <a:p>
            <a:pPr marL="0" indent="0" eaLnBrk="1" fontAlgn="auto" hangingPunct="1">
              <a:spcAft>
                <a:spcPts val="0"/>
              </a:spcAft>
              <a:buClr>
                <a:schemeClr val="accent5"/>
              </a:buClr>
              <a:buFont typeface="Arial" pitchFamily="34" charset="0"/>
              <a:buNone/>
              <a:defRPr/>
            </a:pPr>
            <a:endParaRPr lang="en-CA" dirty="0">
              <a:ea typeface="+mn-ea"/>
            </a:endParaRPr>
          </a:p>
        </p:txBody>
      </p:sp>
      <p:sp>
        <p:nvSpPr>
          <p:cNvPr id="3" name="Title 2"/>
          <p:cNvSpPr>
            <a:spLocks noGrp="1"/>
          </p:cNvSpPr>
          <p:nvPr>
            <p:ph type="title"/>
          </p:nvPr>
        </p:nvSpPr>
        <p:spPr/>
        <p:txBody>
          <a:bodyPr rtlCol="0">
            <a:normAutofit fontScale="90000"/>
          </a:bodyPr>
          <a:lstStyle/>
          <a:p>
            <a:pPr eaLnBrk="1" fontAlgn="auto" hangingPunct="1">
              <a:spcAft>
                <a:spcPts val="0"/>
              </a:spcAft>
              <a:defRPr/>
            </a:pPr>
            <a:r>
              <a:rPr lang="en-US" b="1" dirty="0">
                <a:ea typeface="+mj-ea"/>
              </a:rPr>
              <a:t>II.  </a:t>
            </a:r>
            <a:r>
              <a:rPr lang="en-US" b="1" u="sng" dirty="0">
                <a:ea typeface="+mj-ea"/>
              </a:rPr>
              <a:t>Determining DNA sequences from Proteins</a:t>
            </a:r>
            <a:endParaRPr lang="en-CA" dirty="0">
              <a:ea typeface="+mj-ea"/>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5" y="1463675"/>
            <a:ext cx="8323263" cy="4724400"/>
          </a:xfrm>
        </p:spPr>
        <p:txBody>
          <a:bodyPr wrap="square" numCol="1" anchor="t" anchorCtr="0" compatLnSpc="1">
            <a:prstTxWarp prst="textNoShape">
              <a:avLst/>
            </a:prstTxWarp>
          </a:bodyPr>
          <a:lstStyle/>
          <a:p>
            <a:pPr marL="0" indent="0" eaLnBrk="1" hangingPunct="1">
              <a:lnSpc>
                <a:spcPct val="90000"/>
              </a:lnSpc>
            </a:pPr>
            <a:r>
              <a:rPr lang="en-CA" sz="3200" dirty="0">
                <a:ea typeface="ＭＳ Ｐゴシック" charset="-128"/>
              </a:rPr>
              <a:t>Step 1</a:t>
            </a:r>
          </a:p>
          <a:p>
            <a:pPr marL="0" indent="0" eaLnBrk="1" hangingPunct="1">
              <a:lnSpc>
                <a:spcPct val="90000"/>
              </a:lnSpc>
            </a:pPr>
            <a:r>
              <a:rPr lang="en-CA" sz="3200" dirty="0">
                <a:ea typeface="ＭＳ Ｐゴシック" charset="-128"/>
              </a:rPr>
              <a:t>Look up codons on fig. 24.8</a:t>
            </a:r>
          </a:p>
          <a:p>
            <a:pPr marL="0" indent="0" eaLnBrk="1" hangingPunct="1">
              <a:lnSpc>
                <a:spcPct val="90000"/>
              </a:lnSpc>
            </a:pPr>
            <a:endParaRPr lang="en-CA" sz="2800" dirty="0">
              <a:ea typeface="ＭＳ Ｐゴシック" charset="-128"/>
            </a:endParaRPr>
          </a:p>
          <a:p>
            <a:pPr marL="0" indent="0" eaLnBrk="1" hangingPunct="1">
              <a:lnSpc>
                <a:spcPct val="90000"/>
              </a:lnSpc>
            </a:pPr>
            <a:r>
              <a:rPr lang="en-CA" sz="3200" dirty="0">
                <a:ea typeface="ＭＳ Ｐゴシック" charset="-128"/>
              </a:rPr>
              <a:t>Lys – Asp - Met - </a:t>
            </a:r>
            <a:r>
              <a:rPr lang="en-CA" sz="3200" dirty="0" err="1">
                <a:ea typeface="ＭＳ Ｐゴシック" charset="-128"/>
              </a:rPr>
              <a:t>Glu</a:t>
            </a:r>
            <a:r>
              <a:rPr lang="en-CA" sz="3200" dirty="0">
                <a:ea typeface="ＭＳ Ｐゴシック" charset="-128"/>
              </a:rPr>
              <a:t> -  </a:t>
            </a:r>
            <a:r>
              <a:rPr lang="en-CA" sz="3200" dirty="0" err="1">
                <a:ea typeface="ＭＳ Ｐゴシック" charset="-128"/>
              </a:rPr>
              <a:t>Ala</a:t>
            </a:r>
            <a:r>
              <a:rPr lang="en-CA" sz="3200" dirty="0">
                <a:ea typeface="ＭＳ Ｐゴシック" charset="-128"/>
              </a:rPr>
              <a:t> – Stop</a:t>
            </a:r>
          </a:p>
          <a:p>
            <a:pPr marL="0" indent="0" eaLnBrk="1" hangingPunct="1">
              <a:lnSpc>
                <a:spcPct val="90000"/>
              </a:lnSpc>
            </a:pPr>
            <a:r>
              <a:rPr lang="en-CA" sz="2800" dirty="0">
                <a:ea typeface="ＭＳ Ｐゴシック" charset="-128"/>
              </a:rPr>
              <a:t>AAA – AAU – AUG – GAA – GCU - UAA</a:t>
            </a:r>
          </a:p>
          <a:p>
            <a:pPr marL="0" indent="0" eaLnBrk="1" hangingPunct="1">
              <a:lnSpc>
                <a:spcPct val="90000"/>
              </a:lnSpc>
            </a:pPr>
            <a:r>
              <a:rPr lang="en-CA" sz="2800" dirty="0">
                <a:ea typeface="ＭＳ Ｐゴシック" charset="-128"/>
              </a:rPr>
              <a:t>AAG    AAC                   GAG     GCC   -  UAG</a:t>
            </a:r>
          </a:p>
          <a:p>
            <a:pPr marL="0" indent="0" eaLnBrk="1" hangingPunct="1">
              <a:lnSpc>
                <a:spcPct val="90000"/>
              </a:lnSpc>
            </a:pPr>
            <a:r>
              <a:rPr lang="en-CA" sz="2800" dirty="0">
                <a:ea typeface="ＭＳ Ｐゴシック" charset="-128"/>
              </a:rPr>
              <a:t>				      GCA      UGA</a:t>
            </a:r>
          </a:p>
          <a:p>
            <a:pPr marL="0" indent="0" eaLnBrk="1" hangingPunct="1">
              <a:lnSpc>
                <a:spcPct val="90000"/>
              </a:lnSpc>
            </a:pPr>
            <a:r>
              <a:rPr lang="en-CA" sz="2800" dirty="0">
                <a:ea typeface="ＭＳ Ｐゴシック" charset="-128"/>
              </a:rPr>
              <a:t>				      GCG</a:t>
            </a:r>
          </a:p>
        </p:txBody>
      </p:sp>
      <p:sp>
        <p:nvSpPr>
          <p:cNvPr id="3" name="Title 2"/>
          <p:cNvSpPr>
            <a:spLocks noGrp="1"/>
          </p:cNvSpPr>
          <p:nvPr>
            <p:ph type="title"/>
          </p:nvPr>
        </p:nvSpPr>
        <p:spPr/>
        <p:txBody>
          <a:bodyPr rtlCol="0">
            <a:normAutofit fontScale="90000"/>
          </a:bodyPr>
          <a:lstStyle/>
          <a:p>
            <a:pPr eaLnBrk="1" fontAlgn="auto" hangingPunct="1">
              <a:spcAft>
                <a:spcPts val="0"/>
              </a:spcAft>
              <a:defRPr/>
            </a:pPr>
            <a:r>
              <a:rPr lang="en-US" b="1" dirty="0">
                <a:ea typeface="+mj-ea"/>
              </a:rPr>
              <a:t>Lysine, Asparagine, Methionine, Glutamic Acid, Alanine, Stop.</a:t>
            </a:r>
            <a:endParaRPr lang="en-CA" dirty="0">
              <a:ea typeface="+mj-ea"/>
            </a:endParaRPr>
          </a:p>
        </p:txBody>
      </p:sp>
      <p:sp>
        <p:nvSpPr>
          <p:cNvPr id="4" name="TextBox 3"/>
          <p:cNvSpPr txBox="1">
            <a:spLocks noChangeArrowheads="1"/>
          </p:cNvSpPr>
          <p:nvPr/>
        </p:nvSpPr>
        <p:spPr bwMode="auto">
          <a:xfrm>
            <a:off x="6516688" y="4149725"/>
            <a:ext cx="2627312" cy="1938338"/>
          </a:xfrm>
          <a:prstGeom prst="rect">
            <a:avLst/>
          </a:prstGeom>
          <a:noFill/>
          <a:ln w="9525">
            <a:noFill/>
            <a:miter lim="800000"/>
            <a:headEnd/>
            <a:tailEnd/>
          </a:ln>
        </p:spPr>
        <p:txBody>
          <a:bodyPr>
            <a:spAutoFit/>
          </a:bodyPr>
          <a:lstStyle/>
          <a:p>
            <a:r>
              <a:rPr lang="en-CA">
                <a:solidFill>
                  <a:srgbClr val="FFFF00"/>
                </a:solidFill>
              </a:rPr>
              <a:t>  </a:t>
            </a:r>
            <a:r>
              <a:rPr lang="en-CA" sz="2400">
                <a:solidFill>
                  <a:srgbClr val="FFFF00"/>
                </a:solidFill>
              </a:rPr>
              <a:t>There are multiple codons for Asparagine, Glutamate , Alanine and stop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 calcmode="lin" valueType="num">
                                      <p:cBhvr additive="base">
                                        <p:cTn id="1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 calcmode="lin" valueType="num">
                                      <p:cBhvr additive="base">
                                        <p:cTn id="2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 calcmode="lin" valueType="num">
                                      <p:cBhvr additive="base">
                                        <p:cTn id="2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5" y="1463675"/>
            <a:ext cx="7680325" cy="4724400"/>
          </a:xfrm>
        </p:spPr>
        <p:txBody>
          <a:bodyPr>
            <a:normAutofit/>
          </a:bodyPr>
          <a:lstStyle/>
          <a:p>
            <a:pPr marL="0" indent="0" eaLnBrk="1" fontAlgn="auto" hangingPunct="1">
              <a:spcAft>
                <a:spcPts val="0"/>
              </a:spcAft>
              <a:buClr>
                <a:schemeClr val="accent5"/>
              </a:buClr>
              <a:buFont typeface="Arial" pitchFamily="34" charset="0"/>
              <a:buNone/>
              <a:defRPr/>
            </a:pPr>
            <a:r>
              <a:rPr lang="en-CA" sz="3200" dirty="0">
                <a:ea typeface="+mn-ea"/>
              </a:rPr>
              <a:t>Find the complementary base pairs and remember that Uracil is not a base in DNA.</a:t>
            </a:r>
          </a:p>
          <a:p>
            <a:pPr marL="0" indent="0" eaLnBrk="1" fontAlgn="auto" hangingPunct="1">
              <a:spcAft>
                <a:spcPts val="0"/>
              </a:spcAft>
              <a:buClr>
                <a:schemeClr val="accent5"/>
              </a:buClr>
              <a:buFont typeface="Arial" pitchFamily="34" charset="0"/>
              <a:buNone/>
              <a:defRPr/>
            </a:pPr>
            <a:endParaRPr lang="en-CA" sz="3200" dirty="0">
              <a:ea typeface="+mn-ea"/>
            </a:endParaRPr>
          </a:p>
          <a:p>
            <a:pPr marL="0" indent="0" eaLnBrk="1" fontAlgn="auto" hangingPunct="1">
              <a:spcAft>
                <a:spcPts val="0"/>
              </a:spcAft>
              <a:buClr>
                <a:schemeClr val="accent5"/>
              </a:buClr>
              <a:buFont typeface="Arial" pitchFamily="34" charset="0"/>
              <a:buNone/>
              <a:defRPr/>
            </a:pPr>
            <a:r>
              <a:rPr lang="en-CA" sz="3200" dirty="0">
                <a:solidFill>
                  <a:srgbClr val="FFC000"/>
                </a:solidFill>
                <a:latin typeface="Courier New" pitchFamily="49" charset="0"/>
                <a:ea typeface="+mn-ea"/>
                <a:cs typeface="Courier New" pitchFamily="49" charset="0"/>
              </a:rPr>
              <a:t>AAA-AAU-AUG-GAA-GCU-UAA - mRNA</a:t>
            </a:r>
          </a:p>
          <a:p>
            <a:pPr marL="0" indent="0" eaLnBrk="1" fontAlgn="auto" hangingPunct="1">
              <a:spcAft>
                <a:spcPts val="0"/>
              </a:spcAft>
              <a:buClr>
                <a:schemeClr val="accent5"/>
              </a:buClr>
              <a:buFont typeface="Arial" pitchFamily="34" charset="0"/>
              <a:buNone/>
              <a:defRPr/>
            </a:pPr>
            <a:r>
              <a:rPr lang="en-CA" sz="3200" dirty="0">
                <a:solidFill>
                  <a:srgbClr val="FFC000"/>
                </a:solidFill>
                <a:latin typeface="Courier New" pitchFamily="49" charset="0"/>
                <a:ea typeface="+mn-ea"/>
                <a:cs typeface="Courier New" pitchFamily="49" charset="0"/>
              </a:rPr>
              <a:t>TTT-TTA-TAC-CTT-CGA-ATT - DNA</a:t>
            </a:r>
          </a:p>
          <a:p>
            <a:r>
              <a:rPr lang="en-CA" sz="3200" u="sng" dirty="0">
                <a:latin typeface="Calibri"/>
                <a:cs typeface="Calibri"/>
              </a:rPr>
              <a:t>F</a:t>
            </a:r>
            <a:r>
              <a:rPr lang="en-US" sz="3200" u="sng" dirty="0">
                <a:latin typeface="Calibri"/>
                <a:cs typeface="Calibri"/>
              </a:rPr>
              <a:t>or Protein Synthesis Quiz:</a:t>
            </a:r>
          </a:p>
          <a:p>
            <a:r>
              <a:rPr lang="en-US" sz="3200" dirty="0">
                <a:hlinkClick r:id="rId2"/>
              </a:rPr>
              <a:t>Stated Clearly Video</a:t>
            </a:r>
            <a:endParaRPr lang="en-US" sz="3200" dirty="0"/>
          </a:p>
          <a:p>
            <a:pPr marL="0" indent="0" eaLnBrk="1" fontAlgn="auto" hangingPunct="1">
              <a:spcAft>
                <a:spcPts val="0"/>
              </a:spcAft>
              <a:buClr>
                <a:schemeClr val="accent5"/>
              </a:buClr>
              <a:buFont typeface="Arial" pitchFamily="34" charset="0"/>
              <a:buNone/>
              <a:defRPr/>
            </a:pPr>
            <a:endParaRPr lang="en-CA" sz="3200" dirty="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5" y="1463675"/>
            <a:ext cx="7680325" cy="4724400"/>
          </a:xfrm>
        </p:spPr>
        <p:txBody>
          <a:bodyPr wrap="square" numCol="1" anchor="t" anchorCtr="0" compatLnSpc="1">
            <a:prstTxWarp prst="textNoShape">
              <a:avLst/>
            </a:prstTxWarp>
          </a:bodyPr>
          <a:lstStyle/>
          <a:p>
            <a:pPr marL="0" indent="0" eaLnBrk="1" hangingPunct="1"/>
            <a:r>
              <a:rPr lang="en-US" sz="2400" b="1" dirty="0">
                <a:ea typeface="ＭＳ Ｐゴシック" charset="-128"/>
              </a:rPr>
              <a:t>I. MUTATIONS &amp; DEFECTS	</a:t>
            </a:r>
            <a:endParaRPr lang="en-CA" sz="2400" dirty="0">
              <a:ea typeface="ＭＳ Ｐゴシック" charset="-128"/>
            </a:endParaRPr>
          </a:p>
          <a:p>
            <a:pPr marL="0" indent="0" eaLnBrk="1" hangingPunct="1">
              <a:buFont typeface="Arial" charset="0"/>
              <a:buAutoNum type="alphaUcPeriod"/>
            </a:pPr>
            <a:r>
              <a:rPr lang="en-US" sz="2400" b="1" u="sng" dirty="0">
                <a:ea typeface="ＭＳ Ｐゴシック" charset="-128"/>
              </a:rPr>
              <a:t>Chromosomal abnormalities</a:t>
            </a:r>
          </a:p>
          <a:p>
            <a:pPr lvl="1" eaLnBrk="1" hangingPunct="1"/>
            <a:r>
              <a:rPr lang="en-US" sz="2200" b="1" dirty="0">
                <a:cs typeface="Tahoma" charset="0"/>
              </a:rPr>
              <a:t>1. Recall: during </a:t>
            </a:r>
            <a:r>
              <a:rPr lang="en-US" sz="2200" b="1" dirty="0">
                <a:solidFill>
                  <a:srgbClr val="FFC000"/>
                </a:solidFill>
                <a:cs typeface="Tahoma" charset="0"/>
              </a:rPr>
              <a:t>meiosis</a:t>
            </a:r>
            <a:r>
              <a:rPr lang="en-US" sz="2200" b="1" dirty="0">
                <a:cs typeface="Tahoma" charset="0"/>
              </a:rPr>
              <a:t>, homologous chromosomes (doubled, earlier in the process) line up at the center of the cell and engage in </a:t>
            </a:r>
            <a:r>
              <a:rPr lang="ja-JP" altLang="en-US" sz="2200" b="1" dirty="0">
                <a:ea typeface="ＭＳ Ｐゴシック" charset="-128"/>
              </a:rPr>
              <a:t>“</a:t>
            </a:r>
            <a:r>
              <a:rPr lang="en-US" altLang="ja-JP" sz="2200" b="1" dirty="0">
                <a:solidFill>
                  <a:srgbClr val="FFC000"/>
                </a:solidFill>
                <a:ea typeface="ＭＳ Ｐゴシック" charset="-128"/>
              </a:rPr>
              <a:t>crossing over</a:t>
            </a:r>
            <a:r>
              <a:rPr lang="ja-JP" altLang="en-US" sz="2200" b="1" dirty="0">
                <a:ea typeface="ＭＳ Ｐゴシック" charset="-128"/>
              </a:rPr>
              <a:t>”</a:t>
            </a:r>
            <a:r>
              <a:rPr lang="en-US" altLang="ja-JP" sz="2200" b="1" dirty="0">
                <a:ea typeface="ＭＳ Ｐゴシック" charset="-128"/>
              </a:rPr>
              <a:t> (increases variety of gene combinations)…</a:t>
            </a:r>
            <a:endParaRPr lang="en-CA" altLang="ja-JP" sz="2200" dirty="0">
              <a:ea typeface="ＭＳ Ｐゴシック" charset="-128"/>
            </a:endParaRPr>
          </a:p>
          <a:p>
            <a:pPr marL="0" indent="0" eaLnBrk="1" hangingPunct="1"/>
            <a:r>
              <a:rPr lang="en-US" b="1" dirty="0">
                <a:ea typeface="ＭＳ Ｐゴシック" charset="-128"/>
              </a:rPr>
              <a:t>								 </a:t>
            </a:r>
            <a:endParaRPr lang="en-CA" dirty="0">
              <a:ea typeface="ＭＳ Ｐゴシック" charset="-128"/>
            </a:endParaRPr>
          </a:p>
          <a:p>
            <a:pPr marL="0" indent="0" eaLnBrk="1" hangingPunct="1"/>
            <a:endParaRPr lang="en-CA" dirty="0">
              <a:ea typeface="ＭＳ Ｐゴシック" charset="-128"/>
            </a:endParaRPr>
          </a:p>
        </p:txBody>
      </p:sp>
      <p:sp>
        <p:nvSpPr>
          <p:cNvPr id="107522" name="Title 2"/>
          <p:cNvSpPr>
            <a:spLocks noGrp="1"/>
          </p:cNvSpPr>
          <p:nvPr>
            <p:ph type="title"/>
          </p:nvPr>
        </p:nvSpPr>
        <p:spPr>
          <a:xfrm>
            <a:off x="352425" y="228600"/>
            <a:ext cx="8684071" cy="1066800"/>
          </a:xfrm>
        </p:spPr>
        <p:txBody>
          <a:bodyPr/>
          <a:lstStyle/>
          <a:p>
            <a:pPr eaLnBrk="1" hangingPunct="1"/>
            <a:r>
              <a:rPr lang="en-US" dirty="0">
                <a:ea typeface="ＭＳ Ｐゴシック" charset="-128"/>
              </a:rPr>
              <a:t>E3-E4:  Mutations</a:t>
            </a:r>
            <a:br>
              <a:rPr lang="en-US" dirty="0">
                <a:ea typeface="ＭＳ Ｐゴシック" charset="-128"/>
              </a:rPr>
            </a:br>
            <a:r>
              <a:rPr lang="en-CA" b="1" dirty="0">
                <a:hlinkClick r:id="rId2"/>
              </a:rPr>
              <a:t>Amoeba sisters: Mutations Animation</a:t>
            </a:r>
            <a:endParaRPr lang="en-CA" dirty="0">
              <a:ea typeface="ＭＳ Ｐゴシック" charset="-128"/>
            </a:endParaRPr>
          </a:p>
        </p:txBody>
      </p:sp>
      <p:pic>
        <p:nvPicPr>
          <p:cNvPr id="1034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13" y="4797425"/>
            <a:ext cx="5181600" cy="1608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5" y="333375"/>
            <a:ext cx="8540750" cy="4391025"/>
          </a:xfrm>
        </p:spPr>
        <p:txBody>
          <a:bodyPr wrap="square" numCol="1" anchor="t" anchorCtr="0" compatLnSpc="1">
            <a:prstTxWarp prst="textNoShape">
              <a:avLst/>
            </a:prstTxWarp>
          </a:bodyPr>
          <a:lstStyle/>
          <a:p>
            <a:pPr marL="0" indent="0" eaLnBrk="1" hangingPunct="1"/>
            <a:r>
              <a:rPr lang="en-US" sz="3200" dirty="0">
                <a:ea typeface="ＭＳ Ｐゴシック" charset="-128"/>
              </a:rPr>
              <a:t>2.  Problems occasionally arise, causing changes in the </a:t>
            </a:r>
            <a:r>
              <a:rPr lang="en-US" sz="3200" dirty="0">
                <a:solidFill>
                  <a:srgbClr val="FFC000"/>
                </a:solidFill>
                <a:ea typeface="ＭＳ Ｐゴシック" charset="-128"/>
              </a:rPr>
              <a:t>physical</a:t>
            </a:r>
            <a:r>
              <a:rPr lang="en-US" sz="3200" dirty="0">
                <a:ea typeface="ＭＳ Ｐゴシック" charset="-128"/>
              </a:rPr>
              <a:t> structure of a chromosom</a:t>
            </a:r>
            <a:r>
              <a:rPr lang="en-US" sz="2600" dirty="0">
                <a:ea typeface="ＭＳ Ｐゴシック" charset="-128"/>
              </a:rPr>
              <a:t>e</a:t>
            </a:r>
            <a:endParaRPr lang="en-CA" sz="2600" dirty="0">
              <a:ea typeface="ＭＳ Ｐゴシック" charset="-128"/>
            </a:endParaRPr>
          </a:p>
          <a:p>
            <a:pPr marL="0" indent="0" eaLnBrk="1" hangingPunct="1"/>
            <a:r>
              <a:rPr lang="en-US" sz="2600" b="1" dirty="0">
                <a:ea typeface="ＭＳ Ｐゴシック" charset="-128"/>
              </a:rPr>
              <a:t>	</a:t>
            </a:r>
            <a:r>
              <a:rPr lang="en-US" sz="2600" b="1" dirty="0" err="1">
                <a:ea typeface="ＭＳ Ｐゴシック" charset="-128"/>
              </a:rPr>
              <a:t>i</a:t>
            </a:r>
            <a:r>
              <a:rPr lang="en-US" sz="2600" b="1" dirty="0">
                <a:ea typeface="ＭＳ Ｐゴシック" charset="-128"/>
              </a:rPr>
              <a:t>)   Usually involves thousands of </a:t>
            </a:r>
            <a:r>
              <a:rPr lang="en-US" sz="2600" b="1" dirty="0">
                <a:solidFill>
                  <a:srgbClr val="FFC000"/>
                </a:solidFill>
                <a:ea typeface="ＭＳ Ｐゴシック" charset="-128"/>
              </a:rPr>
              <a:t>genes</a:t>
            </a:r>
            <a:endParaRPr lang="en-CA" sz="2600" dirty="0">
              <a:solidFill>
                <a:srgbClr val="FFC000"/>
              </a:solidFill>
              <a:ea typeface="ＭＳ Ｐゴシック" charset="-128"/>
            </a:endParaRPr>
          </a:p>
          <a:p>
            <a:pPr marL="0" indent="0" eaLnBrk="1" hangingPunct="1"/>
            <a:r>
              <a:rPr lang="en-US" sz="2600" b="1" dirty="0">
                <a:ea typeface="ＭＳ Ｐゴシック" charset="-128"/>
              </a:rPr>
              <a:t>	</a:t>
            </a:r>
            <a:r>
              <a:rPr lang="en-US" sz="2600" b="1" dirty="0" err="1">
                <a:ea typeface="ＭＳ Ｐゴシック" charset="-128"/>
              </a:rPr>
              <a:t>i</a:t>
            </a:r>
            <a:r>
              <a:rPr lang="en-US" sz="2600" b="1" dirty="0">
                <a:ea typeface="ＭＳ Ｐゴシック" charset="-128"/>
              </a:rPr>
              <a:t>) homologues get stuck together, and don</a:t>
            </a:r>
            <a:r>
              <a:rPr lang="ja-JP" altLang="en-US" sz="2600" b="1" dirty="0">
                <a:ea typeface="ＭＳ Ｐゴシック" charset="-128"/>
              </a:rPr>
              <a:t>’</a:t>
            </a:r>
            <a:r>
              <a:rPr lang="en-US" altLang="ja-JP" sz="2600" b="1" dirty="0">
                <a:ea typeface="ＭＳ Ｐゴシック" charset="-128"/>
              </a:rPr>
              <a:t>t 	separate (called </a:t>
            </a:r>
            <a:r>
              <a:rPr lang="ja-JP" altLang="en-US" sz="2600" b="1" dirty="0">
                <a:ea typeface="ＭＳ Ｐゴシック" charset="-128"/>
              </a:rPr>
              <a:t>“</a:t>
            </a:r>
            <a:r>
              <a:rPr lang="en-US" altLang="ja-JP" sz="2600" b="1" dirty="0">
                <a:solidFill>
                  <a:srgbClr val="FFC000"/>
                </a:solidFill>
                <a:ea typeface="ＭＳ Ｐゴシック" charset="-128"/>
              </a:rPr>
              <a:t>non-disjunction</a:t>
            </a:r>
            <a:r>
              <a:rPr lang="ja-JP" altLang="en-US" sz="2600" b="1" dirty="0">
                <a:ea typeface="ＭＳ Ｐゴシック" charset="-128"/>
              </a:rPr>
              <a:t>”</a:t>
            </a:r>
            <a:r>
              <a:rPr lang="en-US" altLang="ja-JP" sz="2600" b="1" dirty="0">
                <a:ea typeface="ＭＳ Ｐゴシック" charset="-128"/>
              </a:rPr>
              <a:t>)</a:t>
            </a:r>
            <a:endParaRPr lang="en-CA" altLang="ja-JP" sz="2600" dirty="0">
              <a:ea typeface="ＭＳ Ｐゴシック" charset="-128"/>
            </a:endParaRPr>
          </a:p>
          <a:p>
            <a:pPr marL="0" indent="0" eaLnBrk="1" hangingPunct="1"/>
            <a:r>
              <a:rPr lang="en-US" sz="2600" b="1" dirty="0">
                <a:ea typeface="ＭＳ Ｐゴシック" charset="-128"/>
              </a:rPr>
              <a:t>			a) in sex chromosomes …</a:t>
            </a:r>
          </a:p>
          <a:p>
            <a:pPr marL="0" indent="0" eaLnBrk="1" hangingPunct="1"/>
            <a:r>
              <a:rPr lang="en-US" sz="2600" b="1" dirty="0">
                <a:ea typeface="ＭＳ Ｐゴシック" charset="-128"/>
              </a:rPr>
              <a:t>			b) in autosomes</a:t>
            </a:r>
            <a:endParaRPr lang="en-CA" sz="2600" dirty="0">
              <a:ea typeface="ＭＳ Ｐゴシック" charset="-128"/>
            </a:endParaRPr>
          </a:p>
          <a:p>
            <a:pPr marL="0" indent="0" eaLnBrk="1" hangingPunct="1"/>
            <a:r>
              <a:rPr lang="en-US" sz="1700" b="1" dirty="0">
                <a:ea typeface="ＭＳ Ｐゴシック" charset="-128"/>
              </a:rPr>
              <a:t> </a:t>
            </a:r>
            <a:endParaRPr lang="en-CA" sz="1700" dirty="0">
              <a:ea typeface="ＭＳ Ｐゴシック" charset="-128"/>
            </a:endParaRPr>
          </a:p>
          <a:p>
            <a:pPr marL="0" indent="0" eaLnBrk="1" hangingPunct="1"/>
            <a:endParaRPr lang="en-CA" sz="1700" dirty="0">
              <a:ea typeface="ＭＳ Ｐゴシック" charset="-128"/>
            </a:endParaRPr>
          </a:p>
        </p:txBody>
      </p:sp>
      <p:pic>
        <p:nvPicPr>
          <p:cNvPr id="108547" name="Picture 2" descr="http://t0.gstatic.com/images?q=tbn:ANd9GcQCp9jpRP236ghvIRGu8INFS3ybFOIutY1BIqtUD7S4gjEY5jyc"/>
          <p:cNvPicPr>
            <a:picLocks noChangeAspect="1" noChangeArrowheads="1"/>
          </p:cNvPicPr>
          <p:nvPr/>
        </p:nvPicPr>
        <p:blipFill>
          <a:blip r:embed="rId2"/>
          <a:srcRect/>
          <a:stretch>
            <a:fillRect/>
          </a:stretch>
        </p:blipFill>
        <p:spPr bwMode="auto">
          <a:xfrm>
            <a:off x="325438" y="4321175"/>
            <a:ext cx="3741737" cy="2536825"/>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941756851"/>
              </p:ext>
            </p:extLst>
          </p:nvPr>
        </p:nvGraphicFramePr>
        <p:xfrm>
          <a:off x="179512" y="1124744"/>
          <a:ext cx="8713787" cy="5325428"/>
        </p:xfrm>
        <a:graphic>
          <a:graphicData uri="http://schemas.openxmlformats.org/drawingml/2006/table">
            <a:tbl>
              <a:tblPr/>
              <a:tblGrid>
                <a:gridCol w="2271712">
                  <a:extLst>
                    <a:ext uri="{9D8B030D-6E8A-4147-A177-3AD203B41FA5}">
                      <a16:colId xmlns:a16="http://schemas.microsoft.com/office/drawing/2014/main" val="20000"/>
                    </a:ext>
                  </a:extLst>
                </a:gridCol>
                <a:gridCol w="2106613">
                  <a:extLst>
                    <a:ext uri="{9D8B030D-6E8A-4147-A177-3AD203B41FA5}">
                      <a16:colId xmlns:a16="http://schemas.microsoft.com/office/drawing/2014/main" val="20001"/>
                    </a:ext>
                  </a:extLst>
                </a:gridCol>
                <a:gridCol w="2106612">
                  <a:extLst>
                    <a:ext uri="{9D8B030D-6E8A-4147-A177-3AD203B41FA5}">
                      <a16:colId xmlns:a16="http://schemas.microsoft.com/office/drawing/2014/main" val="20002"/>
                    </a:ext>
                  </a:extLst>
                </a:gridCol>
                <a:gridCol w="2228850">
                  <a:extLst>
                    <a:ext uri="{9D8B030D-6E8A-4147-A177-3AD203B41FA5}">
                      <a16:colId xmlns:a16="http://schemas.microsoft.com/office/drawing/2014/main" val="20003"/>
                    </a:ext>
                  </a:extLst>
                </a:gridCol>
              </a:tblGrid>
              <a:tr h="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400" b="0" i="0" u="none" strike="noStrike" cap="none" normalizeH="0" baseline="0" dirty="0">
                          <a:ln>
                            <a:noFill/>
                          </a:ln>
                          <a:solidFill>
                            <a:srgbClr val="000000"/>
                          </a:solidFill>
                          <a:effectLst/>
                          <a:latin typeface="Corbel" charset="0"/>
                          <a:ea typeface="ＭＳ Ｐゴシック" charset="-128"/>
                        </a:rPr>
                        <a:t>Sex chromosome of</a:t>
                      </a:r>
                      <a:endParaRPr kumimoji="0" lang="en-CA" sz="2000" b="0" i="0" u="none" strike="noStrike" cap="none" normalizeH="0" baseline="0" dirty="0">
                        <a:ln>
                          <a:noFill/>
                        </a:ln>
                        <a:solidFill>
                          <a:srgbClr val="000000"/>
                        </a:solidFill>
                        <a:effectLst/>
                        <a:latin typeface="Corbel"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400" b="0" i="0" u="none" strike="noStrike" cap="none" normalizeH="0" baseline="0" dirty="0">
                          <a:ln>
                            <a:noFill/>
                          </a:ln>
                          <a:solidFill>
                            <a:srgbClr val="000000"/>
                          </a:solidFill>
                          <a:effectLst/>
                          <a:latin typeface="Corbel" charset="0"/>
                          <a:ea typeface="ＭＳ Ｐゴシック" charset="-128"/>
                        </a:rPr>
                        <a:t>defective sperm</a:t>
                      </a:r>
                      <a:endParaRPr kumimoji="0" lang="en-CA" sz="2000" b="0" i="0" u="none" strike="noStrike" cap="none" normalizeH="0" baseline="0" dirty="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400" b="0" i="0" u="none" strike="noStrike" cap="none" normalizeH="0" baseline="0" dirty="0">
                          <a:ln>
                            <a:noFill/>
                          </a:ln>
                          <a:solidFill>
                            <a:srgbClr val="000000"/>
                          </a:solidFill>
                          <a:effectLst/>
                          <a:latin typeface="Corbel" charset="0"/>
                          <a:ea typeface="ＭＳ Ｐゴシック" charset="-128"/>
                        </a:rPr>
                        <a:t>Sex chromosome of normal egg</a:t>
                      </a:r>
                      <a:endParaRPr kumimoji="0" lang="en-CA" sz="2000" b="0" i="0" u="none" strike="noStrike" cap="none" normalizeH="0" baseline="0" dirty="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400" b="0" i="0" u="none" strike="noStrike" cap="none" normalizeH="0" baseline="0" dirty="0">
                          <a:ln>
                            <a:noFill/>
                          </a:ln>
                          <a:solidFill>
                            <a:srgbClr val="000000"/>
                          </a:solidFill>
                          <a:effectLst/>
                          <a:latin typeface="Corbel" charset="0"/>
                          <a:ea typeface="ＭＳ Ｐゴシック" charset="-128"/>
                        </a:rPr>
                        <a:t>Sex chromosome of fetus (genotype)</a:t>
                      </a:r>
                      <a:endParaRPr kumimoji="0" lang="en-CA" sz="2400" b="0" i="0" u="none" strike="noStrike" cap="none" normalizeH="0" baseline="0" dirty="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0" marR="0" lvl="0" indent="0" algn="l" defTabSz="914400" rtl="0" eaLnBrk="1" fontAlgn="base" latinLnBrk="0" hangingPunct="1">
                        <a:lnSpc>
                          <a:spcPct val="100000"/>
                        </a:lnSpc>
                        <a:spcBef>
                          <a:spcPts val="1200"/>
                        </a:spcBef>
                        <a:spcAft>
                          <a:spcPts val="300"/>
                        </a:spcAft>
                        <a:buClrTx/>
                        <a:buSzTx/>
                        <a:buFontTx/>
                        <a:buNone/>
                        <a:tabLst>
                          <a:tab pos="76200" algn="l"/>
                          <a:tab pos="152400" algn="l"/>
                          <a:tab pos="533400" algn="l"/>
                        </a:tabLst>
                      </a:pPr>
                      <a:r>
                        <a:rPr kumimoji="0" lang="en-US" sz="2400" b="0" i="0" u="none" strike="noStrike" cap="none" normalizeH="0" baseline="0">
                          <a:ln>
                            <a:noFill/>
                          </a:ln>
                          <a:solidFill>
                            <a:srgbClr val="000000"/>
                          </a:solidFill>
                          <a:effectLst/>
                          <a:latin typeface="Corbel" charset="0"/>
                          <a:ea typeface="ＭＳ Ｐゴシック" charset="-128"/>
                        </a:rPr>
                        <a:t>Phenotype of</a:t>
                      </a:r>
                      <a:endParaRPr kumimoji="0" lang="en-CA" sz="2400" b="0" i="0" u="none" strike="noStrike" cap="none" normalizeH="0" baseline="0">
                        <a:ln>
                          <a:noFill/>
                        </a:ln>
                        <a:solidFill>
                          <a:srgbClr val="000000"/>
                        </a:solidFill>
                        <a:effectLst/>
                        <a:latin typeface="Corbel"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tab pos="76200" algn="l"/>
                          <a:tab pos="152400" algn="l"/>
                          <a:tab pos="533400" algn="l"/>
                        </a:tabLst>
                      </a:pPr>
                      <a:r>
                        <a:rPr kumimoji="0" lang="en-US" sz="2400" b="0" i="0" u="none" strike="noStrike" cap="none" normalizeH="0" baseline="0">
                          <a:ln>
                            <a:noFill/>
                          </a:ln>
                          <a:solidFill>
                            <a:srgbClr val="000000"/>
                          </a:solidFill>
                          <a:effectLst/>
                          <a:latin typeface="Corbel" charset="0"/>
                          <a:ea typeface="ＭＳ Ｐゴシック" charset="-128"/>
                        </a:rPr>
                        <a:t>offspring</a:t>
                      </a:r>
                      <a:endParaRPr kumimoji="0" lang="en-CA" sz="24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extLst>
                  <a:ext uri="{0D108BD9-81ED-4DB2-BD59-A6C34878D82A}">
                    <a16:rowId xmlns:a16="http://schemas.microsoft.com/office/drawing/2014/main" val="10000"/>
                  </a:ext>
                </a:extLst>
              </a:tr>
              <a:tr h="1152525">
                <a:tc>
                  <a:txBody>
                    <a:bodyPr/>
                    <a:lstStyle/>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a:ln>
                            <a:noFill/>
                          </a:ln>
                          <a:solidFill>
                            <a:srgbClr val="000000"/>
                          </a:solidFill>
                          <a:effectLst/>
                          <a:latin typeface="Corbel" charset="0"/>
                          <a:ea typeface="ＭＳ Ｐゴシック" charset="-128"/>
                        </a:rPr>
                        <a:t> </a:t>
                      </a:r>
                      <a:endParaRPr kumimoji="0" lang="en-CA" sz="2000" b="0" i="0" u="none" strike="noStrike" cap="none" normalizeH="0" baseline="0">
                        <a:ln>
                          <a:noFill/>
                        </a:ln>
                        <a:solidFill>
                          <a:srgbClr val="000000"/>
                        </a:solidFill>
                        <a:effectLst/>
                        <a:latin typeface="Corbel" charset="0"/>
                        <a:ea typeface="ＭＳ Ｐゴシック" charset="-128"/>
                      </a:endParaRPr>
                    </a:p>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a:ln>
                            <a:noFill/>
                          </a:ln>
                          <a:solidFill>
                            <a:srgbClr val="000000"/>
                          </a:solidFill>
                          <a:effectLst/>
                          <a:latin typeface="Corbel" charset="0"/>
                          <a:ea typeface="ＭＳ Ｐゴシック" charset="-128"/>
                        </a:rPr>
                        <a:t>O</a:t>
                      </a:r>
                      <a:endParaRPr kumimoji="0" lang="en-CA" sz="20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dirty="0">
                          <a:ln>
                            <a:noFill/>
                          </a:ln>
                          <a:solidFill>
                            <a:srgbClr val="000000"/>
                          </a:solidFill>
                          <a:effectLst/>
                          <a:latin typeface="Corbel" charset="0"/>
                          <a:ea typeface="ＭＳ Ｐゴシック" charset="-128"/>
                        </a:rPr>
                        <a:t> </a:t>
                      </a:r>
                      <a:endParaRPr kumimoji="0" lang="en-CA" sz="2000" b="0" i="0" u="none" strike="noStrike" cap="none" normalizeH="0" baseline="0" dirty="0">
                        <a:ln>
                          <a:noFill/>
                        </a:ln>
                        <a:solidFill>
                          <a:srgbClr val="000000"/>
                        </a:solidFill>
                        <a:effectLst/>
                        <a:latin typeface="Corbel" charset="0"/>
                        <a:ea typeface="ＭＳ Ｐゴシック" charset="-128"/>
                      </a:endParaRPr>
                    </a:p>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dirty="0">
                          <a:ln>
                            <a:noFill/>
                          </a:ln>
                          <a:solidFill>
                            <a:srgbClr val="000000"/>
                          </a:solidFill>
                          <a:effectLst/>
                          <a:latin typeface="Corbel" charset="0"/>
                          <a:ea typeface="ＭＳ Ｐゴシック" charset="-128"/>
                        </a:rPr>
                        <a:t>X</a:t>
                      </a:r>
                      <a:endParaRPr kumimoji="0" lang="en-CA" sz="2000" b="0" i="0" u="none" strike="noStrike" cap="none" normalizeH="0" baseline="0" dirty="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a:ln>
                            <a:noFill/>
                          </a:ln>
                          <a:solidFill>
                            <a:srgbClr val="FF0000"/>
                          </a:solidFill>
                          <a:effectLst/>
                          <a:latin typeface="Corbel" charset="0"/>
                          <a:ea typeface="ＭＳ Ｐゴシック" charset="-128"/>
                        </a:rPr>
                        <a:t> </a:t>
                      </a:r>
                      <a:endParaRPr kumimoji="0" lang="en-CA" sz="2000" b="0" i="0" u="none" strike="noStrike" cap="none" normalizeH="0" baseline="0">
                        <a:ln>
                          <a:noFill/>
                        </a:ln>
                        <a:solidFill>
                          <a:srgbClr val="FF0000"/>
                        </a:solidFill>
                        <a:effectLst/>
                        <a:latin typeface="Corbel" charset="0"/>
                        <a:ea typeface="ＭＳ Ｐゴシック" charset="-128"/>
                      </a:endParaRPr>
                    </a:p>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a:ln>
                            <a:noFill/>
                          </a:ln>
                          <a:solidFill>
                            <a:srgbClr val="FF0000"/>
                          </a:solidFill>
                          <a:effectLst/>
                          <a:latin typeface="Corbel" charset="0"/>
                          <a:ea typeface="ＭＳ Ｐゴシック" charset="-128"/>
                        </a:rPr>
                        <a:t>XO</a:t>
                      </a:r>
                      <a:endParaRPr kumimoji="0" lang="en-CA" sz="2000" b="0" i="0" u="none" strike="noStrike" cap="none" normalizeH="0" baseline="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dirty="0">
                          <a:ln>
                            <a:noFill/>
                          </a:ln>
                          <a:solidFill>
                            <a:srgbClr val="FF0000"/>
                          </a:solidFill>
                          <a:effectLst/>
                          <a:latin typeface="Corbel" charset="0"/>
                          <a:ea typeface="ＭＳ Ｐゴシック" charset="-128"/>
                        </a:rPr>
                        <a:t>F-Turner Syndrome</a:t>
                      </a:r>
                      <a:endParaRPr kumimoji="0" lang="en-CA" sz="2000" b="0" i="0" u="none" strike="noStrike" cap="none" normalizeH="0" baseline="0" dirty="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extLst>
                  <a:ext uri="{0D108BD9-81ED-4DB2-BD59-A6C34878D82A}">
                    <a16:rowId xmlns:a16="http://schemas.microsoft.com/office/drawing/2014/main" val="10001"/>
                  </a:ext>
                </a:extLst>
              </a:tr>
              <a:tr h="576263">
                <a:tc>
                  <a:txBody>
                    <a:bodyPr/>
                    <a:lstStyle/>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a:ln>
                            <a:noFill/>
                          </a:ln>
                          <a:solidFill>
                            <a:srgbClr val="000000"/>
                          </a:solidFill>
                          <a:effectLst/>
                          <a:latin typeface="Corbel" charset="0"/>
                          <a:ea typeface="ＭＳ Ｐゴシック" charset="-128"/>
                        </a:rPr>
                        <a:t>XX</a:t>
                      </a:r>
                      <a:endParaRPr kumimoji="0" lang="en-CA" sz="20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a:ln>
                            <a:noFill/>
                          </a:ln>
                          <a:solidFill>
                            <a:srgbClr val="000000"/>
                          </a:solidFill>
                          <a:effectLst/>
                          <a:latin typeface="Corbel" charset="0"/>
                          <a:ea typeface="ＭＳ Ｐゴシック" charset="-128"/>
                        </a:rPr>
                        <a:t>X</a:t>
                      </a:r>
                      <a:endParaRPr kumimoji="0" lang="en-CA" sz="20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a:ln>
                            <a:noFill/>
                          </a:ln>
                          <a:solidFill>
                            <a:srgbClr val="FF0000"/>
                          </a:solidFill>
                          <a:effectLst/>
                          <a:latin typeface="Corbel" charset="0"/>
                          <a:ea typeface="ＭＳ Ｐゴシック" charset="-128"/>
                        </a:rPr>
                        <a:t>XXX</a:t>
                      </a:r>
                      <a:endParaRPr kumimoji="0" lang="en-CA" sz="2000" b="0" i="0" u="none" strike="noStrike" cap="none" normalizeH="0" baseline="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a:ln>
                            <a:noFill/>
                          </a:ln>
                          <a:solidFill>
                            <a:srgbClr val="FF0000"/>
                          </a:solidFill>
                          <a:effectLst/>
                          <a:latin typeface="Corbel" charset="0"/>
                          <a:ea typeface="ＭＳ Ｐゴシック" charset="-128"/>
                        </a:rPr>
                        <a:t>F – Trisomy X</a:t>
                      </a:r>
                      <a:endParaRPr kumimoji="0" lang="en-CA" sz="2000" b="0" i="0" u="none" strike="noStrike" cap="none" normalizeH="0" baseline="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extLst>
                  <a:ext uri="{0D108BD9-81ED-4DB2-BD59-A6C34878D82A}">
                    <a16:rowId xmlns:a16="http://schemas.microsoft.com/office/drawing/2014/main" val="10002"/>
                  </a:ext>
                </a:extLst>
              </a:tr>
              <a:tr h="576263">
                <a:tc>
                  <a:txBody>
                    <a:bodyPr/>
                    <a:lstStyle/>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a:ln>
                            <a:noFill/>
                          </a:ln>
                          <a:solidFill>
                            <a:srgbClr val="000000"/>
                          </a:solidFill>
                          <a:effectLst/>
                          <a:latin typeface="Corbel" charset="0"/>
                          <a:ea typeface="ＭＳ Ｐゴシック" charset="-128"/>
                        </a:rPr>
                        <a:t>YY</a:t>
                      </a:r>
                      <a:endParaRPr kumimoji="0" lang="en-CA" sz="20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a:ln>
                            <a:noFill/>
                          </a:ln>
                          <a:solidFill>
                            <a:srgbClr val="000000"/>
                          </a:solidFill>
                          <a:effectLst/>
                          <a:latin typeface="Corbel" charset="0"/>
                          <a:ea typeface="ＭＳ Ｐゴシック" charset="-128"/>
                        </a:rPr>
                        <a:t>X</a:t>
                      </a:r>
                      <a:endParaRPr kumimoji="0" lang="en-CA" sz="20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a:ln>
                            <a:noFill/>
                          </a:ln>
                          <a:solidFill>
                            <a:srgbClr val="FF0000"/>
                          </a:solidFill>
                          <a:effectLst/>
                          <a:latin typeface="Corbel" charset="0"/>
                          <a:ea typeface="ＭＳ Ｐゴシック" charset="-128"/>
                        </a:rPr>
                        <a:t>XYY</a:t>
                      </a:r>
                      <a:endParaRPr kumimoji="0" lang="en-CA" sz="2000" b="0" i="0" u="none" strike="noStrike" cap="none" normalizeH="0" baseline="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a:ln>
                            <a:noFill/>
                          </a:ln>
                          <a:solidFill>
                            <a:srgbClr val="FF0000"/>
                          </a:solidFill>
                          <a:effectLst/>
                          <a:latin typeface="Corbel" charset="0"/>
                          <a:ea typeface="ＭＳ Ｐゴシック" charset="-128"/>
                        </a:rPr>
                        <a:t>M – XYY males</a:t>
                      </a:r>
                      <a:endParaRPr kumimoji="0" lang="en-CA" sz="2000" b="0" i="0" u="none" strike="noStrike" cap="none" normalizeH="0" baseline="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extLst>
                  <a:ext uri="{0D108BD9-81ED-4DB2-BD59-A6C34878D82A}">
                    <a16:rowId xmlns:a16="http://schemas.microsoft.com/office/drawing/2014/main" val="10003"/>
                  </a:ext>
                </a:extLst>
              </a:tr>
              <a:tr h="1152525">
                <a:tc>
                  <a:txBody>
                    <a:bodyPr/>
                    <a:lstStyle/>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a:ln>
                            <a:noFill/>
                          </a:ln>
                          <a:solidFill>
                            <a:srgbClr val="000000"/>
                          </a:solidFill>
                          <a:effectLst/>
                          <a:latin typeface="Corbel" charset="0"/>
                          <a:ea typeface="ＭＳ Ｐゴシック" charset="-128"/>
                        </a:rPr>
                        <a:t> </a:t>
                      </a:r>
                      <a:endParaRPr kumimoji="0" lang="en-CA" sz="2000" b="0" i="0" u="none" strike="noStrike" cap="none" normalizeH="0" baseline="0">
                        <a:ln>
                          <a:noFill/>
                        </a:ln>
                        <a:solidFill>
                          <a:srgbClr val="000000"/>
                        </a:solidFill>
                        <a:effectLst/>
                        <a:latin typeface="Corbel" charset="0"/>
                        <a:ea typeface="ＭＳ Ｐゴシック" charset="-128"/>
                      </a:endParaRPr>
                    </a:p>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a:ln>
                            <a:noFill/>
                          </a:ln>
                          <a:solidFill>
                            <a:srgbClr val="000000"/>
                          </a:solidFill>
                          <a:effectLst/>
                          <a:latin typeface="Corbel" charset="0"/>
                          <a:ea typeface="ＭＳ Ｐゴシック" charset="-128"/>
                        </a:rPr>
                        <a:t>XY</a:t>
                      </a:r>
                      <a:endParaRPr kumimoji="0" lang="en-CA" sz="20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dirty="0">
                          <a:ln>
                            <a:noFill/>
                          </a:ln>
                          <a:solidFill>
                            <a:srgbClr val="000000"/>
                          </a:solidFill>
                          <a:effectLst/>
                          <a:latin typeface="Corbel" charset="0"/>
                          <a:ea typeface="ＭＳ Ｐゴシック" charset="-128"/>
                        </a:rPr>
                        <a:t> </a:t>
                      </a:r>
                      <a:endParaRPr kumimoji="0" lang="en-CA" sz="2000" b="0" i="0" u="none" strike="noStrike" cap="none" normalizeH="0" baseline="0" dirty="0">
                        <a:ln>
                          <a:noFill/>
                        </a:ln>
                        <a:solidFill>
                          <a:srgbClr val="000000"/>
                        </a:solidFill>
                        <a:effectLst/>
                        <a:latin typeface="Corbel" charset="0"/>
                        <a:ea typeface="ＭＳ Ｐゴシック" charset="-128"/>
                      </a:endParaRPr>
                    </a:p>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dirty="0">
                          <a:ln>
                            <a:noFill/>
                          </a:ln>
                          <a:solidFill>
                            <a:srgbClr val="000000"/>
                          </a:solidFill>
                          <a:effectLst/>
                          <a:latin typeface="Corbel" charset="0"/>
                          <a:ea typeface="ＭＳ Ｐゴシック" charset="-128"/>
                        </a:rPr>
                        <a:t>X</a:t>
                      </a:r>
                      <a:endParaRPr kumimoji="0" lang="en-CA" sz="2000" b="0" i="0" u="none" strike="noStrike" cap="none" normalizeH="0" baseline="0" dirty="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dirty="0">
                          <a:ln>
                            <a:noFill/>
                          </a:ln>
                          <a:solidFill>
                            <a:srgbClr val="FF0000"/>
                          </a:solidFill>
                          <a:effectLst/>
                          <a:latin typeface="Corbel" charset="0"/>
                          <a:ea typeface="ＭＳ Ｐゴシック" charset="-128"/>
                        </a:rPr>
                        <a:t> </a:t>
                      </a:r>
                      <a:endParaRPr kumimoji="0" lang="en-CA" sz="2000" b="0" i="0" u="none" strike="noStrike" cap="none" normalizeH="0" baseline="0" dirty="0">
                        <a:ln>
                          <a:noFill/>
                        </a:ln>
                        <a:solidFill>
                          <a:srgbClr val="FF0000"/>
                        </a:solidFill>
                        <a:effectLst/>
                        <a:latin typeface="Corbel" charset="0"/>
                        <a:ea typeface="ＭＳ Ｐゴシック" charset="-128"/>
                      </a:endParaRPr>
                    </a:p>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dirty="0">
                          <a:ln>
                            <a:noFill/>
                          </a:ln>
                          <a:solidFill>
                            <a:srgbClr val="FF0000"/>
                          </a:solidFill>
                          <a:effectLst/>
                          <a:latin typeface="Corbel" charset="0"/>
                          <a:ea typeface="ＭＳ Ｐゴシック" charset="-128"/>
                        </a:rPr>
                        <a:t>XXY</a:t>
                      </a:r>
                      <a:endParaRPr kumimoji="0" lang="en-CA" sz="2000" b="0" i="0" u="none" strike="noStrike" cap="none" normalizeH="0" baseline="0" dirty="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dirty="0">
                          <a:ln>
                            <a:noFill/>
                          </a:ln>
                          <a:solidFill>
                            <a:srgbClr val="FF0000"/>
                          </a:solidFill>
                          <a:effectLst/>
                          <a:latin typeface="Corbel" charset="0"/>
                          <a:ea typeface="ＭＳ Ｐゴシック" charset="-128"/>
                        </a:rPr>
                        <a:t>M – </a:t>
                      </a:r>
                      <a:r>
                        <a:rPr kumimoji="0" lang="en-US" sz="2800" b="0" i="0" u="none" strike="noStrike" cap="none" normalizeH="0" baseline="0" dirty="0" err="1">
                          <a:ln>
                            <a:noFill/>
                          </a:ln>
                          <a:solidFill>
                            <a:srgbClr val="FF0000"/>
                          </a:solidFill>
                          <a:effectLst/>
                          <a:latin typeface="Corbel" charset="0"/>
                          <a:ea typeface="ＭＳ Ｐゴシック" charset="-128"/>
                        </a:rPr>
                        <a:t>Klinefelter</a:t>
                      </a:r>
                      <a:r>
                        <a:rPr kumimoji="0" lang="en-US" sz="2800" b="0" i="0" u="none" strike="noStrike" cap="none" normalizeH="0" baseline="0" dirty="0">
                          <a:ln>
                            <a:noFill/>
                          </a:ln>
                          <a:solidFill>
                            <a:srgbClr val="FF0000"/>
                          </a:solidFill>
                          <a:effectLst/>
                          <a:latin typeface="Corbel" charset="0"/>
                          <a:ea typeface="ＭＳ Ｐゴシック" charset="-128"/>
                        </a:rPr>
                        <a:t> Syndrome</a:t>
                      </a:r>
                      <a:endParaRPr kumimoji="0" lang="en-CA" sz="2000" b="0" i="0" u="none" strike="noStrike" cap="none" normalizeH="0" baseline="0" dirty="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extLst>
                  <a:ext uri="{0D108BD9-81ED-4DB2-BD59-A6C34878D82A}">
                    <a16:rowId xmlns:a16="http://schemas.microsoft.com/office/drawing/2014/main" val="10004"/>
                  </a:ext>
                </a:extLst>
              </a:tr>
            </a:tbl>
          </a:graphicData>
        </a:graphic>
      </p:graphicFrame>
      <p:sp>
        <p:nvSpPr>
          <p:cNvPr id="3" name="Title 2"/>
          <p:cNvSpPr>
            <a:spLocks noGrp="1"/>
          </p:cNvSpPr>
          <p:nvPr>
            <p:ph type="title"/>
          </p:nvPr>
        </p:nvSpPr>
        <p:spPr>
          <a:xfrm>
            <a:off x="352425" y="228600"/>
            <a:ext cx="7680325" cy="608112"/>
          </a:xfrm>
        </p:spPr>
        <p:txBody>
          <a:bodyPr rtlCol="0">
            <a:normAutofit fontScale="90000"/>
          </a:bodyPr>
          <a:lstStyle/>
          <a:p>
            <a:pPr eaLnBrk="1" fontAlgn="auto" hangingPunct="1">
              <a:spcAft>
                <a:spcPts val="0"/>
              </a:spcAft>
              <a:defRPr/>
            </a:pPr>
            <a:r>
              <a:rPr lang="en-CA" dirty="0">
                <a:ea typeface="+mj-ea"/>
              </a:rPr>
              <a:t>Non  disjunction in sex chromosomes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1154555811"/>
              </p:ext>
            </p:extLst>
          </p:nvPr>
        </p:nvGraphicFramePr>
        <p:xfrm>
          <a:off x="827088" y="1341438"/>
          <a:ext cx="7705725" cy="5019677"/>
        </p:xfrm>
        <a:graphic>
          <a:graphicData uri="http://schemas.openxmlformats.org/drawingml/2006/table">
            <a:tbl>
              <a:tblPr/>
              <a:tblGrid>
                <a:gridCol w="2009775">
                  <a:extLst>
                    <a:ext uri="{9D8B030D-6E8A-4147-A177-3AD203B41FA5}">
                      <a16:colId xmlns:a16="http://schemas.microsoft.com/office/drawing/2014/main" val="20000"/>
                    </a:ext>
                  </a:extLst>
                </a:gridCol>
                <a:gridCol w="1862137">
                  <a:extLst>
                    <a:ext uri="{9D8B030D-6E8A-4147-A177-3AD203B41FA5}">
                      <a16:colId xmlns:a16="http://schemas.microsoft.com/office/drawing/2014/main" val="20001"/>
                    </a:ext>
                  </a:extLst>
                </a:gridCol>
                <a:gridCol w="1863725">
                  <a:extLst>
                    <a:ext uri="{9D8B030D-6E8A-4147-A177-3AD203B41FA5}">
                      <a16:colId xmlns:a16="http://schemas.microsoft.com/office/drawing/2014/main" val="20002"/>
                    </a:ext>
                  </a:extLst>
                </a:gridCol>
                <a:gridCol w="1970088">
                  <a:extLst>
                    <a:ext uri="{9D8B030D-6E8A-4147-A177-3AD203B41FA5}">
                      <a16:colId xmlns:a16="http://schemas.microsoft.com/office/drawing/2014/main" val="20003"/>
                    </a:ext>
                  </a:extLst>
                </a:gridCol>
              </a:tblGrid>
              <a:tr h="15065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000" b="1" i="0" u="none" strike="noStrike" cap="none" normalizeH="0" baseline="0" dirty="0">
                          <a:ln>
                            <a:noFill/>
                          </a:ln>
                          <a:solidFill>
                            <a:srgbClr val="000000"/>
                          </a:solidFill>
                          <a:effectLst/>
                          <a:latin typeface="Corbel" charset="0"/>
                          <a:ea typeface="ＭＳ Ｐゴシック" charset="-128"/>
                        </a:rPr>
                        <a:t>Sex chromosome of</a:t>
                      </a:r>
                      <a:endParaRPr kumimoji="0" lang="en-CA" sz="2000" b="1" i="0" u="none" strike="noStrike" cap="none" normalizeH="0" baseline="0" dirty="0">
                        <a:ln>
                          <a:noFill/>
                        </a:ln>
                        <a:solidFill>
                          <a:srgbClr val="000000"/>
                        </a:solidFill>
                        <a:effectLst/>
                        <a:latin typeface="Corbel"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000" b="1" i="0" u="none" strike="noStrike" cap="none" normalizeH="0" baseline="0" dirty="0">
                          <a:ln>
                            <a:noFill/>
                          </a:ln>
                          <a:solidFill>
                            <a:srgbClr val="000000"/>
                          </a:solidFill>
                          <a:effectLst/>
                          <a:latin typeface="Corbel" charset="0"/>
                          <a:ea typeface="ＭＳ Ｐゴシック" charset="-128"/>
                        </a:rPr>
                        <a:t>defective egg</a:t>
                      </a:r>
                      <a:endParaRPr kumimoji="0" lang="en-CA" sz="2000" b="1" i="0" u="none" strike="noStrike" cap="none" normalizeH="0" baseline="0" dirty="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000" b="1" i="0" u="none" strike="noStrike" cap="none" normalizeH="0" baseline="0" dirty="0">
                          <a:ln>
                            <a:noFill/>
                          </a:ln>
                          <a:solidFill>
                            <a:srgbClr val="000000"/>
                          </a:solidFill>
                          <a:effectLst/>
                          <a:latin typeface="Corbel" charset="0"/>
                          <a:ea typeface="ＭＳ Ｐゴシック" charset="-128"/>
                        </a:rPr>
                        <a:t>Sex chromosome Of normal sperm</a:t>
                      </a:r>
                      <a:endParaRPr kumimoji="0" lang="en-CA" sz="2000" b="1" i="0" u="none" strike="noStrike" cap="none" normalizeH="0" baseline="0" dirty="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000" b="1" i="0" u="none" strike="noStrike" cap="none" normalizeH="0" baseline="0" dirty="0">
                          <a:ln>
                            <a:noFill/>
                          </a:ln>
                          <a:solidFill>
                            <a:srgbClr val="000000"/>
                          </a:solidFill>
                          <a:effectLst/>
                          <a:latin typeface="Corbel" charset="0"/>
                          <a:ea typeface="ＭＳ Ｐゴシック" charset="-128"/>
                        </a:rPr>
                        <a:t>Sex chromosomes of fetus (genotype)</a:t>
                      </a:r>
                      <a:endParaRPr kumimoji="0" lang="en-CA" sz="2000" b="1" i="0" u="none" strike="noStrike" cap="none" normalizeH="0" baseline="0" dirty="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0" marR="0" lvl="0" indent="0" algn="l" defTabSz="914400" rtl="0" eaLnBrk="1" fontAlgn="base" latinLnBrk="0" hangingPunct="1">
                        <a:lnSpc>
                          <a:spcPct val="100000"/>
                        </a:lnSpc>
                        <a:spcBef>
                          <a:spcPts val="1200"/>
                        </a:spcBef>
                        <a:spcAft>
                          <a:spcPts val="300"/>
                        </a:spcAft>
                        <a:buClrTx/>
                        <a:buSzTx/>
                        <a:buFontTx/>
                        <a:buNone/>
                        <a:tabLst>
                          <a:tab pos="76200" algn="l"/>
                          <a:tab pos="152400" algn="l"/>
                          <a:tab pos="533400" algn="l"/>
                        </a:tabLst>
                      </a:pPr>
                      <a:r>
                        <a:rPr kumimoji="0" lang="en-US" sz="2400" b="1" i="0" u="none" strike="noStrike" cap="none" normalizeH="0" baseline="0" dirty="0">
                          <a:ln>
                            <a:noFill/>
                          </a:ln>
                          <a:solidFill>
                            <a:srgbClr val="000000"/>
                          </a:solidFill>
                          <a:effectLst/>
                          <a:latin typeface="Corbel" charset="0"/>
                          <a:ea typeface="ＭＳ Ｐゴシック" charset="-128"/>
                        </a:rPr>
                        <a:t>Phenotype of</a:t>
                      </a:r>
                      <a:endParaRPr kumimoji="0" lang="en-CA" sz="2400" b="1" i="0" u="none" strike="noStrike" cap="none" normalizeH="0" baseline="0" dirty="0">
                        <a:ln>
                          <a:noFill/>
                        </a:ln>
                        <a:solidFill>
                          <a:srgbClr val="000000"/>
                        </a:solidFill>
                        <a:effectLst/>
                        <a:latin typeface="Corbel"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tab pos="76200" algn="l"/>
                          <a:tab pos="152400" algn="l"/>
                          <a:tab pos="533400" algn="l"/>
                        </a:tabLst>
                      </a:pPr>
                      <a:r>
                        <a:rPr kumimoji="0" lang="en-US" sz="2400" b="1" i="0" u="none" strike="noStrike" cap="none" normalizeH="0" baseline="0" dirty="0">
                          <a:ln>
                            <a:noFill/>
                          </a:ln>
                          <a:solidFill>
                            <a:srgbClr val="000000"/>
                          </a:solidFill>
                          <a:effectLst/>
                          <a:latin typeface="Corbel" charset="0"/>
                          <a:ea typeface="ＭＳ Ｐゴシック" charset="-128"/>
                        </a:rPr>
                        <a:t>offspring</a:t>
                      </a:r>
                      <a:endParaRPr kumimoji="0" lang="en-CA" sz="2400" b="1" i="0" u="none" strike="noStrike" cap="none" normalizeH="0" baseline="0" dirty="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extLst>
                  <a:ext uri="{0D108BD9-81ED-4DB2-BD59-A6C34878D82A}">
                    <a16:rowId xmlns:a16="http://schemas.microsoft.com/office/drawing/2014/main" val="10000"/>
                  </a:ext>
                </a:extLst>
              </a:tr>
              <a:tr h="877888">
                <a:tc>
                  <a:txBody>
                    <a:bodyPr/>
                    <a:lstStyle/>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a:ln>
                            <a:noFill/>
                          </a:ln>
                          <a:solidFill>
                            <a:srgbClr val="000000"/>
                          </a:solidFill>
                          <a:effectLst/>
                          <a:latin typeface="Corbel" charset="0"/>
                          <a:ea typeface="ＭＳ Ｐゴシック" charset="-128"/>
                        </a:rPr>
                        <a:t> </a:t>
                      </a:r>
                      <a:endParaRPr kumimoji="0" lang="en-CA" sz="2000" b="0" i="0" u="none" strike="noStrike" cap="none" normalizeH="0" baseline="0">
                        <a:ln>
                          <a:noFill/>
                        </a:ln>
                        <a:solidFill>
                          <a:srgbClr val="000000"/>
                        </a:solidFill>
                        <a:effectLst/>
                        <a:latin typeface="Corbel" charset="0"/>
                        <a:ea typeface="ＭＳ Ｐゴシック" charset="-128"/>
                      </a:endParaRPr>
                    </a:p>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a:ln>
                            <a:noFill/>
                          </a:ln>
                          <a:solidFill>
                            <a:srgbClr val="000000"/>
                          </a:solidFill>
                          <a:effectLst/>
                          <a:latin typeface="Corbel" charset="0"/>
                          <a:ea typeface="ＭＳ Ｐゴシック" charset="-128"/>
                        </a:rPr>
                        <a:t>O</a:t>
                      </a:r>
                      <a:endParaRPr kumimoji="0" lang="en-CA" sz="20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a:ln>
                            <a:noFill/>
                          </a:ln>
                          <a:solidFill>
                            <a:srgbClr val="000000"/>
                          </a:solidFill>
                          <a:effectLst/>
                          <a:latin typeface="Corbel" charset="0"/>
                          <a:ea typeface="ＭＳ Ｐゴシック" charset="-128"/>
                        </a:rPr>
                        <a:t> </a:t>
                      </a:r>
                      <a:endParaRPr kumimoji="0" lang="en-CA" sz="2000" b="0" i="0" u="none" strike="noStrike" cap="none" normalizeH="0" baseline="0">
                        <a:ln>
                          <a:noFill/>
                        </a:ln>
                        <a:solidFill>
                          <a:srgbClr val="000000"/>
                        </a:solidFill>
                        <a:effectLst/>
                        <a:latin typeface="Corbel" charset="0"/>
                        <a:ea typeface="ＭＳ Ｐゴシック" charset="-128"/>
                      </a:endParaRPr>
                    </a:p>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a:ln>
                            <a:noFill/>
                          </a:ln>
                          <a:solidFill>
                            <a:srgbClr val="000000"/>
                          </a:solidFill>
                          <a:effectLst/>
                          <a:latin typeface="Corbel" charset="0"/>
                          <a:ea typeface="ＭＳ Ｐゴシック" charset="-128"/>
                        </a:rPr>
                        <a:t>X</a:t>
                      </a:r>
                      <a:endParaRPr kumimoji="0" lang="en-CA" sz="20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a:ln>
                            <a:noFill/>
                          </a:ln>
                          <a:solidFill>
                            <a:srgbClr val="FF0000"/>
                          </a:solidFill>
                          <a:effectLst/>
                          <a:latin typeface="Corbel" charset="0"/>
                          <a:ea typeface="ＭＳ Ｐゴシック" charset="-128"/>
                        </a:rPr>
                        <a:t> </a:t>
                      </a:r>
                      <a:endParaRPr kumimoji="0" lang="en-CA" sz="2000" b="0" i="0" u="none" strike="noStrike" cap="none" normalizeH="0" baseline="0">
                        <a:ln>
                          <a:noFill/>
                        </a:ln>
                        <a:solidFill>
                          <a:srgbClr val="FF0000"/>
                        </a:solidFill>
                        <a:effectLst/>
                        <a:latin typeface="Corbel" charset="0"/>
                        <a:ea typeface="ＭＳ Ｐゴシック" charset="-128"/>
                      </a:endParaRPr>
                    </a:p>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a:ln>
                            <a:noFill/>
                          </a:ln>
                          <a:solidFill>
                            <a:srgbClr val="FF0000"/>
                          </a:solidFill>
                          <a:effectLst/>
                          <a:latin typeface="Corbel" charset="0"/>
                          <a:ea typeface="ＭＳ Ｐゴシック" charset="-128"/>
                        </a:rPr>
                        <a:t>XO</a:t>
                      </a:r>
                      <a:endParaRPr kumimoji="0" lang="en-CA" sz="2000" b="0" i="0" u="none" strike="noStrike" cap="none" normalizeH="0" baseline="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dirty="0">
                          <a:ln>
                            <a:noFill/>
                          </a:ln>
                          <a:solidFill>
                            <a:srgbClr val="FF0000"/>
                          </a:solidFill>
                          <a:effectLst/>
                          <a:latin typeface="Corbel" charset="0"/>
                          <a:ea typeface="ＭＳ Ｐゴシック" charset="-128"/>
                        </a:rPr>
                        <a:t>F – Turner Syndrome</a:t>
                      </a:r>
                      <a:endParaRPr kumimoji="0" lang="en-CA" sz="2000" b="0" i="0" u="none" strike="noStrike" cap="none" normalizeH="0" baseline="0" dirty="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extLst>
                  <a:ext uri="{0D108BD9-81ED-4DB2-BD59-A6C34878D82A}">
                    <a16:rowId xmlns:a16="http://schemas.microsoft.com/office/drawing/2014/main" val="10001"/>
                  </a:ext>
                </a:extLst>
              </a:tr>
              <a:tr h="439738">
                <a:tc>
                  <a:txBody>
                    <a:bodyPr/>
                    <a:lstStyle/>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a:ln>
                            <a:noFill/>
                          </a:ln>
                          <a:solidFill>
                            <a:srgbClr val="000000"/>
                          </a:solidFill>
                          <a:effectLst/>
                          <a:latin typeface="Corbel" charset="0"/>
                          <a:ea typeface="ＭＳ Ｐゴシック" charset="-128"/>
                        </a:rPr>
                        <a:t>O</a:t>
                      </a:r>
                      <a:endParaRPr kumimoji="0" lang="en-CA" sz="20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a:ln>
                            <a:noFill/>
                          </a:ln>
                          <a:solidFill>
                            <a:srgbClr val="000000"/>
                          </a:solidFill>
                          <a:effectLst/>
                          <a:latin typeface="Corbel" charset="0"/>
                          <a:ea typeface="ＭＳ Ｐゴシック" charset="-128"/>
                        </a:rPr>
                        <a:t>Y</a:t>
                      </a:r>
                      <a:endParaRPr kumimoji="0" lang="en-CA" sz="20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a:ln>
                            <a:noFill/>
                          </a:ln>
                          <a:solidFill>
                            <a:srgbClr val="FF0000"/>
                          </a:solidFill>
                          <a:effectLst/>
                          <a:latin typeface="Corbel" charset="0"/>
                          <a:ea typeface="ＭＳ Ｐゴシック" charset="-128"/>
                        </a:rPr>
                        <a:t>YO</a:t>
                      </a:r>
                      <a:endParaRPr kumimoji="0" lang="en-CA" sz="2000" b="0" i="0" u="none" strike="noStrike" cap="none" normalizeH="0" baseline="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dirty="0">
                          <a:ln>
                            <a:noFill/>
                          </a:ln>
                          <a:solidFill>
                            <a:srgbClr val="FF0000"/>
                          </a:solidFill>
                          <a:effectLst/>
                          <a:latin typeface="Corbel" charset="0"/>
                          <a:ea typeface="ＭＳ Ｐゴシック" charset="-128"/>
                        </a:rPr>
                        <a:t>fatal</a:t>
                      </a:r>
                      <a:endParaRPr kumimoji="0" lang="en-CA" sz="2000" b="0" i="0" u="none" strike="noStrike" cap="none" normalizeH="0" baseline="0" dirty="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extLst>
                  <a:ext uri="{0D108BD9-81ED-4DB2-BD59-A6C34878D82A}">
                    <a16:rowId xmlns:a16="http://schemas.microsoft.com/office/drawing/2014/main" val="10002"/>
                  </a:ext>
                </a:extLst>
              </a:tr>
              <a:tr h="877888">
                <a:tc>
                  <a:txBody>
                    <a:bodyPr/>
                    <a:lstStyle/>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a:ln>
                            <a:noFill/>
                          </a:ln>
                          <a:solidFill>
                            <a:srgbClr val="000000"/>
                          </a:solidFill>
                          <a:effectLst/>
                          <a:latin typeface="Corbel" charset="0"/>
                          <a:ea typeface="ＭＳ Ｐゴシック" charset="-128"/>
                        </a:rPr>
                        <a:t>XX</a:t>
                      </a:r>
                      <a:endParaRPr kumimoji="0" lang="en-CA" sz="20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a:ln>
                            <a:noFill/>
                          </a:ln>
                          <a:solidFill>
                            <a:srgbClr val="000000"/>
                          </a:solidFill>
                          <a:effectLst/>
                          <a:latin typeface="Corbel" charset="0"/>
                          <a:ea typeface="ＭＳ Ｐゴシック" charset="-128"/>
                        </a:rPr>
                        <a:t>X</a:t>
                      </a:r>
                      <a:endParaRPr kumimoji="0" lang="en-CA" sz="20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a:ln>
                            <a:noFill/>
                          </a:ln>
                          <a:solidFill>
                            <a:srgbClr val="FF0000"/>
                          </a:solidFill>
                          <a:effectLst/>
                          <a:latin typeface="Corbel" charset="0"/>
                          <a:ea typeface="ＭＳ Ｐゴシック" charset="-128"/>
                        </a:rPr>
                        <a:t>XXX</a:t>
                      </a:r>
                      <a:endParaRPr kumimoji="0" lang="en-CA" sz="2000" b="0" i="0" u="none" strike="noStrike" cap="none" normalizeH="0" baseline="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dirty="0">
                          <a:ln>
                            <a:noFill/>
                          </a:ln>
                          <a:solidFill>
                            <a:srgbClr val="FF0000"/>
                          </a:solidFill>
                          <a:effectLst/>
                          <a:latin typeface="Corbel" charset="0"/>
                          <a:ea typeface="ＭＳ Ｐゴシック" charset="-128"/>
                        </a:rPr>
                        <a:t>F – trisomy X</a:t>
                      </a:r>
                      <a:endParaRPr kumimoji="0" lang="en-CA" sz="2000" b="0" i="0" u="none" strike="noStrike" cap="none" normalizeH="0" baseline="0" dirty="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extLst>
                  <a:ext uri="{0D108BD9-81ED-4DB2-BD59-A6C34878D82A}">
                    <a16:rowId xmlns:a16="http://schemas.microsoft.com/office/drawing/2014/main" val="10003"/>
                  </a:ext>
                </a:extLst>
              </a:tr>
              <a:tr h="1317625">
                <a:tc>
                  <a:txBody>
                    <a:bodyPr/>
                    <a:lstStyle/>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a:ln>
                            <a:noFill/>
                          </a:ln>
                          <a:solidFill>
                            <a:srgbClr val="000000"/>
                          </a:solidFill>
                          <a:effectLst/>
                          <a:latin typeface="Corbel" charset="0"/>
                          <a:ea typeface="ＭＳ Ｐゴシック" charset="-128"/>
                        </a:rPr>
                        <a:t> </a:t>
                      </a:r>
                      <a:endParaRPr kumimoji="0" lang="en-CA" sz="2000" b="0" i="0" u="none" strike="noStrike" cap="none" normalizeH="0" baseline="0">
                        <a:ln>
                          <a:noFill/>
                        </a:ln>
                        <a:solidFill>
                          <a:srgbClr val="000000"/>
                        </a:solidFill>
                        <a:effectLst/>
                        <a:latin typeface="Corbel" charset="0"/>
                        <a:ea typeface="ＭＳ Ｐゴシック" charset="-128"/>
                      </a:endParaRPr>
                    </a:p>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a:ln>
                            <a:noFill/>
                          </a:ln>
                          <a:solidFill>
                            <a:srgbClr val="000000"/>
                          </a:solidFill>
                          <a:effectLst/>
                          <a:latin typeface="Corbel" charset="0"/>
                          <a:ea typeface="ＭＳ Ｐゴシック" charset="-128"/>
                        </a:rPr>
                        <a:t>XX</a:t>
                      </a:r>
                      <a:endParaRPr kumimoji="0" lang="en-CA" sz="20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a:ln>
                            <a:noFill/>
                          </a:ln>
                          <a:solidFill>
                            <a:srgbClr val="000000"/>
                          </a:solidFill>
                          <a:effectLst/>
                          <a:latin typeface="Corbel" charset="0"/>
                          <a:ea typeface="ＭＳ Ｐゴシック" charset="-128"/>
                        </a:rPr>
                        <a:t> </a:t>
                      </a:r>
                      <a:endParaRPr kumimoji="0" lang="en-CA" sz="2000" b="0" i="0" u="none" strike="noStrike" cap="none" normalizeH="0" baseline="0">
                        <a:ln>
                          <a:noFill/>
                        </a:ln>
                        <a:solidFill>
                          <a:srgbClr val="000000"/>
                        </a:solidFill>
                        <a:effectLst/>
                        <a:latin typeface="Corbel" charset="0"/>
                        <a:ea typeface="ＭＳ Ｐゴシック" charset="-128"/>
                      </a:endParaRPr>
                    </a:p>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a:ln>
                            <a:noFill/>
                          </a:ln>
                          <a:solidFill>
                            <a:srgbClr val="000000"/>
                          </a:solidFill>
                          <a:effectLst/>
                          <a:latin typeface="Corbel" charset="0"/>
                          <a:ea typeface="ＭＳ Ｐゴシック" charset="-128"/>
                        </a:rPr>
                        <a:t>Y</a:t>
                      </a:r>
                      <a:endParaRPr kumimoji="0" lang="en-CA" sz="2000" b="0" i="0" u="none" strike="noStrike" cap="none" normalizeH="0" baseline="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dirty="0">
                          <a:ln>
                            <a:noFill/>
                          </a:ln>
                          <a:solidFill>
                            <a:srgbClr val="FF0000"/>
                          </a:solidFill>
                          <a:effectLst/>
                          <a:latin typeface="Corbel" charset="0"/>
                          <a:ea typeface="ＭＳ Ｐゴシック" charset="-128"/>
                        </a:rPr>
                        <a:t> </a:t>
                      </a:r>
                      <a:endParaRPr kumimoji="0" lang="en-CA" sz="2000" b="0" i="0" u="none" strike="noStrike" cap="none" normalizeH="0" baseline="0" dirty="0">
                        <a:ln>
                          <a:noFill/>
                        </a:ln>
                        <a:solidFill>
                          <a:srgbClr val="FF0000"/>
                        </a:solidFill>
                        <a:effectLst/>
                        <a:latin typeface="Corbel" charset="0"/>
                        <a:ea typeface="ＭＳ Ｐゴシック" charset="-128"/>
                      </a:endParaRPr>
                    </a:p>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dirty="0">
                          <a:ln>
                            <a:noFill/>
                          </a:ln>
                          <a:solidFill>
                            <a:srgbClr val="FF0000"/>
                          </a:solidFill>
                          <a:effectLst/>
                          <a:latin typeface="Corbel" charset="0"/>
                          <a:ea typeface="ＭＳ Ｐゴシック" charset="-128"/>
                        </a:rPr>
                        <a:t>XXY</a:t>
                      </a:r>
                      <a:endParaRPr kumimoji="0" lang="en-CA" sz="2000" b="0" i="0" u="none" strike="noStrike" cap="none" normalizeH="0" baseline="0" dirty="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dirty="0">
                          <a:ln>
                            <a:noFill/>
                          </a:ln>
                          <a:solidFill>
                            <a:srgbClr val="FF0000"/>
                          </a:solidFill>
                          <a:effectLst/>
                          <a:latin typeface="Corbel" charset="0"/>
                          <a:ea typeface="ＭＳ Ｐゴシック" charset="-128"/>
                        </a:rPr>
                        <a:t>M –</a:t>
                      </a:r>
                      <a:r>
                        <a:rPr kumimoji="0" lang="en-US" sz="2800" b="0" i="0" u="none" strike="noStrike" cap="none" normalizeH="0" baseline="0" dirty="0" err="1">
                          <a:ln>
                            <a:noFill/>
                          </a:ln>
                          <a:solidFill>
                            <a:srgbClr val="FF0000"/>
                          </a:solidFill>
                          <a:effectLst/>
                          <a:latin typeface="Corbel" charset="0"/>
                          <a:ea typeface="ＭＳ Ｐゴシック" charset="-128"/>
                        </a:rPr>
                        <a:t>Klinefelter</a:t>
                      </a:r>
                      <a:r>
                        <a:rPr kumimoji="0" lang="en-US" sz="2800" b="0" i="0" u="none" strike="noStrike" cap="none" normalizeH="0" baseline="0" dirty="0">
                          <a:ln>
                            <a:noFill/>
                          </a:ln>
                          <a:solidFill>
                            <a:srgbClr val="FF0000"/>
                          </a:solidFill>
                          <a:effectLst/>
                          <a:latin typeface="Corbel" charset="0"/>
                          <a:ea typeface="ＭＳ Ｐゴシック" charset="-128"/>
                        </a:rPr>
                        <a:t> Syndrome</a:t>
                      </a:r>
                      <a:endParaRPr kumimoji="0" lang="en-CA" sz="2000" b="0" i="0" u="none" strike="noStrike" cap="none" normalizeH="0" baseline="0" dirty="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extLst>
                  <a:ext uri="{0D108BD9-81ED-4DB2-BD59-A6C34878D82A}">
                    <a16:rowId xmlns:a16="http://schemas.microsoft.com/office/drawing/2014/main" val="10004"/>
                  </a:ext>
                </a:extLst>
              </a:tr>
            </a:tbl>
          </a:graphicData>
        </a:graphic>
      </p:graphicFrame>
      <p:sp>
        <p:nvSpPr>
          <p:cNvPr id="110625" name="Title 2"/>
          <p:cNvSpPr>
            <a:spLocks noGrp="1"/>
          </p:cNvSpPr>
          <p:nvPr>
            <p:ph type="title"/>
          </p:nvPr>
        </p:nvSpPr>
        <p:spPr/>
        <p:txBody>
          <a:bodyPr/>
          <a:lstStyle/>
          <a:p>
            <a:pPr eaLnBrk="1" hangingPunct="1"/>
            <a:endParaRPr lang="en-CA">
              <a:ea typeface="ＭＳ Ｐゴシック"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AutoShape 4" descr="data:image/jpg;base64,/9j/4AAQSkZJRgABAQAAAQABAAD/2wCEAAkGBg8QEBUUEBAVFRIUGB8VFxgWFhUUFxgWFxUVGBUdFRUYGyYeGBkjGRQYHy8gJCkpLC8sFx8xNTQqNSguLCkBCQoKDgwOGg8PGjElHyI0MS4sKSkqKiwvNS8sLTUuLCwvLDUtLy0sNSwsLCwsLCwsLCwsLCwsLCwsLCwsLCwpLP/AABEIAKwBJQMBIgACEQEDEQH/xAAcAAEAAgMBAQEAAAAAAAAAAAAABgcEBQgDAgH/xABTEAABAwIDAwUIDQkGBAcAAAABAAIDBBEFBxIGITETNUFxsxQiMjRRc3SRFiMzUlRhgZOxsrTC0yQlVXKDlKHR0hUXQlNj1BhDRGQIYoKEkqPD/8QAGgEAAgMBAQAAAAAAAAAAAAAAAAQBBQYCA//EADYRAAEEAQMBBQUGBgMAAAAAAAEAAgMRBAUSMSEyQVFhcRMUgZHBBiI0cqGxFWKS0eHwFlKC/9oADAMBAAIRAxEAPwC8UREIRERCERaHbCnxCSAMoJY4XONpJXgl0cWk6jEBxkvYC/l6OK0OSEhdgkBcSTqk3k3Puz+lCFPEREIRERCEREQhERQ/b3ZmOqMclXWuhoIA580TSYxISO9L5Q7cAbbrdJtvKEKYIoHk2ZzQPc90rqd07zScsSZO5twj1E9Fw638N1lPEIRERCEREQhEREIRERCERFW+auzBka+qe+rmEcRZDT09wGSkEiZxad4Ft+49HHghCshFH9gKp8uGUr31AneYhqkBJDiLg3J3ki2kk77tN1IEIRERCEREQhEREIRERCEREQhEX4Av1CEReFdXRwRukleGRsGpznGwAHlWswfbKgrJDHTVLJJA0v0jVfSCATvA6XD1oU0atbeVl2keUEesKPZebMSYbh8VNK9r3sLyXMvpOuRzha4vwcpIiFCItNjG2NBRyCOpqWRyFusNOq+kkgHcDuu0+pbDDcShqYmywPD4372uHA2JB/iCPkQpo1ayUREKERYeLYxT0kZlqJWxxgganHpPADpJ6ljYJtTR1peKWdspjsXab7tWrTe4HHSfUhTRq1tVA8zNiq/EzA2nqIWQRHlHRyhzhJID3utoBDmgdB98VPEQoWi2RocQhhc3EJ4pX6u8MLOTa2MNAAtYdIK3qIhCItNjO2FBRvEdTUsje5usNOq+kkgHcDuu0j5Fn4bicNTE2WB4fG++lw4GxLTx+MEfIhTRq1lIiIUIiw8VxeCliMtRK2OMEAucd1ybADpJ+ILFwTaqirS8Us7ZSwAuDdW4OvpvcDjpPqQpo1a2yIiFCKGbTbM4q6qM+HV7YxJHyT4pw98bT0SRAXDX2tut0dN1tcW27w2klMVRVxxyAAlpJuARcXsDbdv+ULc0tUyWNskbg5j2h7SOBa4AtI6wQpII5QtTsbswzDaKKlY8v5MG7iLanOcXONugXcbDyWW7WmxvbGgonhlVUsie4agHXuW3IvuHC4PqWfheKQ1UTZqeQSRPvpc3gbOLTbqII+RFGrQspEQlQhEUepMwMLllbFHWRuke7Q0DUdTjwANrFSFCkgjlEREKEREQhEREIRERCFGMy+aqn9VvaMVcZR86j0aXtKdWPmZzVU/qt7Riomixmopahj6eYwvLHt1ARncXREi0jXDiB0dCSncGysJ81p9KhdPgZEbOSWfuunUXPMuY+LBpIxJ9wL+BS+TzSQ5kYsWgnEn3IB8Cl6R5pde9x1fVeH/Hsvdt+7/Ut3m/zoPRY+2qlYGVnNNP1P7eVUdW4zUVdQ59ROZniNjQ4iMWaHSkC0bWji4nh0q8crOaabqf28q4gcHSvI8kxqkLoNPx4n8gu/dStERPLLqA5z+IR+kM+rItLkj7tWfqQfWqVus5/EI/SGfVkVSYTtHV0c0nc1SYdbGarNidq0ult7ox3C54W4pGV4ZOHHwWq0/Gfk6Y+KPkv7/IArplFQEGY+K62fnBzgXtBBZTbwXtBG6K/A9Cv9MxytkFtVFm4MuG8MlqyL6G0ReNZKWxvcOLWkjrAJCoCHMrFnNa44i4EgEgR0thcX3e1IklbH2l1hafLmkiKuniaW8zg5zZ6MztqhTzKrmmn65ftEypGtxuoq6kvqZzM5sbWhxEbbN1yG3tbWjiT61d2VXNNP1y/aJkvC4Omc4eSudTgdBp0ET+QXcepUtRETqy6gmcvNzfPx/eUfyS8YrPNw/XqFIM5ebm+fj+8qgwraKqo5pO5qgw62M1WbE7VZ0lvdGO4XPDypGV4ZMHHwWp0/Gfk6ZJEzkvHPoCumkXO1ZmZi7I3ObiLrgXHtdL+EtaM3cb+Hn5qm/CV3puFLqIc6Cvu82a5VDn4cmA4Mmqz16G16Zwc81X7P7NEugNkOb6T0eLsmLlbFMYnq5pJqiTlJX21Os1t9LGtG5gA4ADguqdkOb6T0eLsmK51qN0WLjRu5AcD8CFXRm3Eqm8/ucIPRx2sqsjJ3mWm/a/aZlW+f3OEHo47WVRHBcxsUpIGw09YY4mF2lvJwOtd7nHe5hPFxO89KYbhS5mmQRxVYLj1Nd/+VG4NeSV1SvOo8B3UfoXN1FmvjL5A12IOtYn3OmHC3+kti/MXFSD+cXcPeUv4Syec04Mxgl5FcdR1V5haVPmxe1iquOprhYOwvjdB52L6F0kFzbsL43Qedi+hdJBJYnYPqU59ofxDPyN+qIiJtZ5EREIRERCEREQhRjMzmqp/Vb2jFWOWGHwz4kGzRMkb3PIdMjGvFxJT2NnAi+87/jVlZpG2E1Nvet7WNUtgm0dRQVbZacRl5jez2xrnN0l0RO5r2m92jp8qSncGysJ81ptLhfNp+RHGLJLAPmr+9iWHfAab5iL+lPYlh3wGm+Yi/pVUSZx4qATopNwv7lP0ft1+RZx4q5oOik3gH3KfpHn16e9Rc2lP4Fn3t9n19W/3Xjmjh0MGJBsMTI2mmjJEbGsF+VqRchoAvYDf8SsnKzmmm6n9vKqXx3aSor6sy1AjD2xMYOSa9rdIfMRcOe43u49PkV0ZWc003U/t5V5wODpnkeSc1OF8OnY8cgoguv5qVoiJ1ZhQHOfxCP0hn1ZFHMnsMgnmq+Whjk0shtrY19ruqb21A24D1KR5z+IR+kM+rIqx2Y2wqsPmm7nbEeUZHq5Vr3eC6a2nS9tvCPG/QkZXhk4c7ilqMHHkyNLfFELcXih08Ae9X0zZqhBBFJACDcEQxggjhY6VslTMOcOJa2h0dLYua02ZMDZzgDY8qd+9XMmmSNkFtKosrCmxHBkzaJ68g/svwi/Faz2L0HwOn+Zi/pWfUzaGOda+lpdbqBKpmLOXE3NDhFSgEA20TG1xfjy29EkrY+0VOJgz5hIgbdc9QP3IXlmpQQw4i1sMTI2mmYSGNawE8tOLkNA37grDyp5pp+uT7RMqax/aaor6rlKhsYc2JrBybXNFtcp3hznG93FXLlTzTT9cn2iZLQuDpnEeSu9ShfBpsEcgogusfEqWoiJ1ZhQTOXm5vn4/vKKZQ4VTz1FUJ4I5Q2KK3KMY+13z3tqBtwHqUrzl5ub5+P7yqvZra6qw+eU0wiJkjYHcq17vBdLbToe23hHjdJSvDJg53FLUYEEmRpkkUQtxeKHwCvn2JYd8BpvmIv6V+exHDvgNN8xF/Sqlqs58VYxzuTpDpF7clOP/wB1gf3+Yr/k0nzc/wCOrjAw5tQDjjDcG89QOfWlQ5uLLhODcgUT1HB/a1H806SOLF6pkUbWMBjs1jQxovTQk2a0WG8k/KuidkOb6T0eLsmLlzaHHpa6qmqJgwSSFtwwODe9iYwWDnE8GjpXUeyHN9J6PF2TFd6zG6PFxmP5AcD6ghV8Ztziqbz+5wh9HHayqa5SbO0U2D075aWB7yZbufFG5xtUzAXcW3O4AfIoVn9zhD6OO1lWl2XzdxCgpWU8MdMY4y+xeyUu76V7zctlA4uPQvcYc2XpcDIRZBceQOlnx9VG4NeSVf8A7EcO+A03zEX9K86jZPDwxx7ipuB/5EXk/VVPUmeuKyPDeSpBcE35Ofot/rrOkzexUtILKTeLe5T/AI6ymY04cphn6OHdzz6K5xNMysuP2sDbbxdgfuVGthfG6DzsX0LpILm3YXxug87F9C6SCSxOwfUp/wC0H4hn5G/VERE2s8iIiEIiIhCIiIQonmnzRU9Te2jVWbAbP01diAiqWF7BBI8APkj74PgAN43NPBx3XsrTzT5oqepvbRqn9ltqDh1a2YQ8reKRmnWI+L4Te5afe8PjSUxAmYTx1Wn0xkj9OyGx9oltVzyrcOUmDfBXfvFV+KgykwYcKV37xVfiqMvzxcAScOO7f4wPwkZnk5wBGHGxF/GB0/sl6+1h8QkfcdSutr7+KjGYOz1NQ4hydNGWMNPG8gvkk74y1AJvI5x4NG7huVpZWc003U/t5VT+1W1JxGtMph5LTCyPTrEl7STuvcNHv7W+JXBlZzTTdT+3lXlCQZnkcdE9qbJGadjtkvcC6755UrRETqzCgOc/iEfpDPqyKH5YbKUddNVd1Ra+TZFp7+RltTqjV4DhfwRx8imGc/iEfpDPqyKvdiNtv7Nmn/JzLyrI+Egj06HT+VpvfV/BJSECcF3FLT4UckmlSNiBLt4queB9FaseVuENcHCl3tIcLzVB3g3G4yWO8KVqsI867uaHUDgHODb8s021OAvbRv4qz00xzXD7qosmGeJwE4IPn4L5kjDgQRcEWPUeKiYyowcbhSm3nqj8RSueUMa5x4NBJ6gLqr2Z46gC2gdY7xedoNjwuNCh7mN7anFgyJSRjgmuaUYzE2dpqKvEdNHoY6nY8jW9/fcrOL3e4ng0Kzcqeaafrk+0TKo9rdq/7RrOV5ExaYWMsXh9/bJnXuAPffwVuZU800/XJ9omS0JBmeRx0V3qLJGabA2QHcC6755KlqIidWZUEzl5ub5+P7yhGWeytHX1FQKqIvEccZbaSWO2p81/c3Nv4I4qb5y83N8/H95VvsXtqcNnmIp+W5SOMe6CPTpfL5WuvfV/BJSlonBdxS0+CyWTS5Gwg7t4queArSdlHgxFjSuIP/cVX4q8/wC5vA/gf/31P4qjk+epY0uOHGwFz+UD8JYn/EQ39HO+fb+GrfBhnnDjiAkDnaqHMimhcBkgg925V3mJg0FHidTBTs0RMLNLdTnW1U8Tj3zySe+cTvPSukNkOb6T0eLsmLmPa7aL+0K2ep5Pk+ULe8LtdtEMbPCsL30X4dK6c2Q5vpPR4uyYrvWWubi4rX8gOu/GxaQj7TlTef3OEPo47WVb7LPLTCqzC4Z6im1yvMmp3KztvpqJWjvWSADvWgbh0LQ5/c4Q+jjtZV57E5yjD6GOm7iMnJl/fiYMvrmkf4Og2trtx6F7+ynl0uBuOCTbuPCyosB5tWWzJ3BAbijIPn6n8Vfs+U+DhriKZ24E+MVXk86olB/4gg92kYc653+MN6P2ayZc7XFpH9nHeCPGB5PNLKZYMMpZk9Hfzc+St8TGzJY92OHFvldKCbC+N0HnYvoXSQXNuwvjdB52L6F0kEnidg+pVj9oPxDPyN+qIiJtZ5EREIRERCEREQhRTNIfmmp/Vb2saqTY3ZiPEK5sMkkkbRDI+8ejVcPhFu/a4W77ydCtrNPmip6m9tGqo2H2kgoK8Szh5YYZGDQ3Wbl8BG6/CzTvSU1e2Zu46rTaYZBp2QYr3Wyq557lPXZIUZBBrKqx3caf8FGZIUYAArKqw3caf8FZJznwwcW1HzJ/mjc6MMIuG1Fj/on+a9dsHl+iR9rqd8yX/wClW+2my0eHV3JRyySNdBHJeTRe5kqG2GhrRbvB0dJVtZWc003U/t5VVG3W00GIV/KwB4a2CNh1t0G4kqCbC/CzgrXys5ppup/byryhr2z9vHRP6mZDp2OZb3W675571K0RE6swoDnP4hH6Qz6sigmX+xUOJTVHKzSx8kyK3Jcnv1unvq1sd70cLcVO85/EI/SGfVkUJy42xpcOmqe6OU9sZFp0ML/BdUXvbh4QSUm3243cV3rT4RlGlSGG928Vtu+B4deFM48l6MOaTVVR0uDrEwWOlwIvaEG25WCoPFnBhjnNb7eNRDReFwF3EAXPWVOE0wMA+5XwVFkuyHOHvG6+7dd18V8TRB7S08HAg9RFlXjMkKIAAVdXYCw30/AfsVYkkgaCSbAC56hxUHGcuFnhy5HQRC7eOiyh4Ye3XxU4r8lpPu5dfftv9aVbbbbKxYdWiOKSSQOgY8mTRcHlJm2GhrRbvfIrWyp5pp+uT7RMqt292ngxCuElPr0tgYw62lhvysx3A9FnBWllTzTT9cn2iZLQ17Z23jorvUTIdNgMt7rdd3fJ5tS1EROrMqCZy83N8/H95V9sDsZFiVROJZpY+TjjI5Pk9+p81762O970W4qwc5ebm+fj+8oFl3thTYdUVBqBIeUjjDeTZr8F817793hBJS7fbjdxS0+CZRpchhvdvFVd8DwUwlyNonNLXVlVY7jvp/wVj/8AD9h3wqr/APlB+CtlJnVhjQSW1AA4+0n+a8f79cI/1/mT/NW+C7IYD7oXAd+y/wBaVBmOnc4e9Xfduvj4qldt9n46DEKimie9zIyyxfpLjqgieb6QBxeehdL7Ic30no8XZMXNe3uOw12I1FRBq5OQs06hpd3sETDcdG9pXSmyHN9J6PF2TFd6yXnFxS/mnXfN2LtIx9pypvP7nCH0cdrKsrYDJ6jr8PiqZaioa+QyXDDEGjTNIwW1Rk8GjpWLn9zhD6OO1lWzy6zYw6hw2Gnn5blIzJq0x6m99PK8WN9+5wXuXZDdLgOOXbrd2burPh8FHTebW6iyCoGO1Nq6u4+ODp/Yr2myVpA1x7sqtwJ/6fyeZXtHnlhLjYd0E+ZP819zZyYaWkaajeCPcT5P1llcu3SE5Pb/AJufLnqrfFfmNjrHLtv8t1fwVWbC+N0HnYvoXSQXNuwvjdB52L6F0kElidg+pVj9oPxDPyN+qIiJtZ5EREIRERCEREQhRPNPmip6m9tGqc2c2ZkxCsbFHK2Nwie+72l4sHQi1g4b++/grjzT5oqepvbRqscuMZp6TERJUzMiYYJGhzzpGovgIF/LYH1JKYB0zAfNafTJHxadkPjNEFtfNbt+SVWQR3bDvFvcZPxF+R5I1bQB3bDuFvcZOj9op7/eNhH6Qp/nAn942EfpCn+cC9fd4vBV/wDFs+79ob/3yVKbS7LyYdWGKSVshdCyS7GlgsXzttYuO/vP4q48rOaabqf28qrLMnGqarxHXTTMlYKeNpcw6gHCWpJF/LZw9as3Kzmmm6n9vKvKEBszwPJP6lI+XTsd8hskuv5qVoiJ1ZlQHOfxCP0hn1ZFW+x+xMuJTT8nOyLkmR31Mc++t01rWc21tP8AFWRnP4hH6Qz6siiuVG0NJSTVXdVRHDrZDp5Rwbq0uqNVr8bXHrSUjQ6cB3FLT4U0kOlSSRGnB4o/ALOiyVqQ5pdWxENc1xtC8HvXA7jynxK2lH49v8JcQ1tfTkkgAco3eSbAcfKpAmmMawU0KiycqbJcHTOsjxXlUw62Obe2ppbfrBCqWLJCqa0AV0O4Ae4P6Bb/ADVbxNuKj5zCwj9IU/zrf5qHxtf2gpxsufGJMDiL5pUntPsrJh1XyckrZC6Fr7tYWADlJW2sXH3v8VcGVPNNP1yfaJlW2ZmNU1ViDX00zJWCnY0ljg4B3KzmxI6bEetWTlTzTT9cn2iZLQtDZnAeSu9RlfLpuO+Q2SXWfiVLURE6syoJnLzc3z8f3lWWyOxkuJTzCKZkfJxsJ1sc++p0trWcLeD/ABVm5y83N8/H95Q7KraGko6ipNVURxB8cQbrcG3s+a9uq49aSlaHTgO4pafBmkh0uSSI04PFH4BZVRkbVPaWmuhsRb3F/wCIsL/h6qPh8XzL/wARWYcxsH/SFP8AOBfP95OD/pGn+cCt8LJmwwRjHaDzSoMvIlynB2QbI4tc37U7POw+smpnyCR0ZbdwBaDrhjfwJNvDt8i6e2Q5vpPR4uyYuc8zMShqcVqpYJGyROMel7TdptTQtNj8RBHyLozZDm+k9Hi7Jiu9Ze5+LivfyQ4n1sJGPo5ypvP7nCH0cdrKsLY/JubEKOOpbVxxiQvs0xucRolezeQ8X8C/yrNz+5wg9HHayqVZV7bYbTYTBFPWwxyNMupjngOF6iVwuPjBB+VexyZsfS4Hwmjbh08LKigXm1pabICpY4OFfFcXHuL+n9osuXJarDSe7YdwJ9xk8nnFPBmRg/6Rp/nAviozEwgscBiFPvB/5g8iy2WTkyGSfq7xKtsXPysZns4HEN8AqU2F8boPOxfQukgubdhfG6DzsX0LpEJLE7B9SrL7QfiGfkb9V+oi1XspouWdD3THyrbgtv0tbqe2/AuDd5bxA6E2s8tqiw2YtA4QkSNIqPcv/PeMyDT/AOhpd1BZiEIiIhCIiIQonmnzRU9Te2jVJ4XgVTWVLY6Zgc8RvcQ54YNIdEDvPxuG5XZmnzRU9Te2jVeZSuAxUXNvyaXtKdJTtDpmA+a1GlzPg0/IkZyC2vmsabK/GHAjuePeLe7t8nUvmHK3GGtA5CPcAPd29A6le/LN98PWE5Zvvh6wu/dIqqkp/wAgzt27cP6R/Zc14rgVTR1JjqWNa8xMeA14eNJfMBvHxtO5XZlZzTTdT+3lVfZuuBxQWN/yWPtqpWDlZzTTdT+3lXEDQ2Z4Hkm9UmfPp2PJJyS6/mpWiInVl1Ac5/EI/SGfVkVWYBstWV00vcrGu5NkerU8MtqdNptcG/glWnnP4hH6Qz6si0mSbgJqy5/wQfWqUjKwPnDXcUtTgZEmNpb5YjTg/p8QAtNDlbi2tl4ogA9pJ5YGwDwTu079wV5L55QeUetfSajibGKaqLMzpsxwfMbI6cALxrIi+N7Rxc0gdZBCo2DKnGGtaORi3AD3cdAt71XwvnlB5R61EkTZO0usPPnwyTCavnoD+65rxjZ+poqksqWta90TXANeHjTrlHEDygq6cqeaafrk+0TKBZvuBxJlvgzO2qFPcqeaafrk+0TJeFobM5o8lc6lO+fTYJZDZJdfzKlqIidWYUEzl5ub5+P7yqfAdmqytmlFLG1+iNmrVIGWu6S1r8eBVsZy83N8/H95R3JV4FTV3IHtUX150jKwPmDT4LUafkSY2mSSxmnB4r5AKP1eVOMPY5ogjFxb3dv8lrv7lca/yovnm/yXRfLN98PWE5Zvvh6wrrTs2bTmubjGt3PS+PVUOdly5zg+c2R0HSlyLjWCzUVRLBUACVhGoBwcO+jY8WcOO5wXU2yHN9J6PF2TFz3m4Qcaq7eWP7LAuhNkOb6T0eLsmK61qR0uLjSP5IcT6khV8Ypzgqbz+5wh9HHayqNbPZYYnW07Z6eOMxPLtJMrWnvZHsN2nhvaVJc/ucIfRx2sqsPJuRowWmuRxl6f+6mTDc2bD0yCSE0SXDi+l/4UbQ55BVX0eTmMseHGGI2BHu7em3xLPfljjABPc8e4f57P5K9uWb74esLzqZW6Hd8PBPSPIsnmuObMZp+rj8OFd4Wq5OHH7KF1N54B5XNeydEZamhaJZI7vjbeNwaRccQSDvV6+wx/6Tr/AJ6P8JUnsN45Qedi+hdJBJYnYPqU39oABkM/I36rTYTs66CTWa2qm3EaZpGPZvtvsGDfu8vStNLsXUuAhM0XczKh9Uw6X8sXyPlkDHG+mwklN3DeWi1hclTJE2qBQPA8u5aeqp5XSQuEOkl2h/KnTQil5Nrr25IObrAt/iPWZ4iIQiIiEIiIhCimaTb4TU/qt/hLGqIjwqSpnYyOB0xDHu0tZyhABjF7W+MC/wAavnM/mmp/Vb2jFXeUY/Ov/tpe0pklO3dKwHzWn0uYw6fkSNAJBZzxyopNsVV2IGFz3tutTH6Q1fkOxlWGgHC572F/yZ3G2/8AwrpiyWXXuraqz814fx+fdu9mz+n/ACuXXYXJTzObJTvgJY0hr4zGSNUguAQLjda/xK+MrOaabqf28qgGb5/ObfRo+2qVP8rOaabqf28q5gbtleB5JjVJjPp+PI4AEl/HHKlaIidWXUBzn8Qj9IZ9WRU5S4JNUzP5KlfPpYy+iPlNN3S2vu3X0n1K485/EI/SGfVkUcyjr44DiE0ptHFBFI82Js1hqnONhvO4HckZWB8wafBarT8h2Npj5WgEh/BFjgBRGm2KrOUjLcNmaRIw35AttZ7STe27crzdtpQB9Uwzt1UTdc4se8aQXbjbvvIQL2JA4rG9nEXwOv8A3Ko/pUPw7L+jq5cTm7jqGNqGgMEvLwuc53tstmuINjMxh37t1huuEzHGIxQ/VUWbmvzHh7wBQr7opTHEdt6AUsMvdADa32unNjdz3NNvjbY7iTax3GyoyHYmt0t1YZOXWF/aCd9t++2/epZ7EKKqpMOo+554KmLh3TDVshe8xmWqj1gttqLHPBaR4G7irEwnFK5taKarFO4OgdM10IlbbRJGwhwkcb35S9/iRJEJOT8l1hZ78MksaDf/AGFqhJMKkp53Nkp3wksa4NezkyRqkF7eTda/xK9cqeaafrk+0TKB5wc5M9GZ21Qp5lTzTT9cn2iZLwt2zOA8lc6nMZ9OgkcACS7joOSpaiInVl1BM5ebm+fj+8qXp8HlqJncnSyT6WNvoiMum7pLXsDa9j6ldGcvNzfPx/eUfyS8Yq/Nw/XqEjKwPmDT4LU6fkOxtMklaASHjoeo4AVe1mxVaY3BmFz6iN35M4b+vStZ7AcT/RlR8w7+S6vslld6bmv08OEYDt3/AGF8eCoc/LdnODngCun3RS46qsPlp5HxzROikba7HtLHC7GkXaeFwQflXV+yHN9J6PF2TFz9nBzzVfs/s0S6B2Q5vpPR4uyYrnWpDLjY0h7w49OOpCroxTiFTef3OEPo47WVQHDtka6eMSQ0M0sbi6z2ROe02e4GzgN9iCPkU9/8QLrYhB6OP4zSBWNk0PzLTdcv2qZe7M52JpsDmAE24U4Xy4/2UbdzyqLothMREgL8MqNNj/07j1brLZu2OqrH81z/ALs7+ldLWXnUjvHfqn6Cspnu99mMz+hPc3oOnkrzB1STDi9kxrSLu3CyucthfG6DzsX0LpILm7Yfxyg85F9VdIhJYnYPqU39oPxDPyN+qIiJtZ9EREIRERCEREQhYeL4TDVwvhnaXRyCzgHOaSAQR3zSCN4HBarAdgqChlMtPG8SFpZd0ssneuLSQA9xA3sbv+JSFFFDldB7gC0Hoe5ERFK5Ufx/YOgrpRLUxvdIGiO7ZZY+9DnOAIY4A73u3/GtphGEw0kLIYGlsbAQ0FznHeS43c4kneSd6zEUUOV0XuIDSeg7kREUrla3Htnqaui5KpYXMDg8APew6m3sdTCD0lRLFsDwfD6arpo6iGmmrKd0f5RUuNwWSsjPtjiQ0Oe7gPKp+qBz85zi9Gb206d0/DGZkthurvrV8An6IdK5rCL6eCvXD6yKaJr4ZGSRuHevYQ5ptuNnDcd4PqWSoflFzNS9T+2lUwSr27HFvggKJ7TYtQsq6Xlq6mhdTSOleySVjHlslNNE2zSeN5Qd9ty98Soqp1ZFV0bYJWdzuitJM+IESSRSNc1zIZA4WZ8XFUVm7zzV9cf2aFdDbL+I03mI+yansvC93hil3X7QE1XFV8+Vw11kjwUVx/ZGorpRLU4dSuka3QC3EqyPvQXOAIZSgHe4+te+zW0VJR/kcstBTtiJY1jK91RJrc8lzXiWJhB1OPSTfdZTdcpYufzrN6a/7U5RgYIy3Sda2tLuLuu5dvlcGhpPTwXVqIEVeha7Hdn6eui5KpYXR6g6wc9h1N4EOYQelYuzuxtFh5eaWNzTIAHF0kklw3UW+G428I8PKt2iihdrre4N2308EREUrlRXG8scKrZ3T1EDnSvtqIlmZfS0NHeteB4LQOHQpJR0jIY2RxizI2hjRcmzWgNaLnedwC9kXRe5wAJ6DhCguZ2x9FVRsnniLpWy08IcHyN9rkrYWPFmuA3tkfv4i+5SzBMEgooGQUzNETL6W6nOtqc57u+cSTdziePSsbarDJaimLIdHKCSGVoe4saeRqYpiC5rXFtxGRex4rw7txf4FR/v03+yQXOI230Qt8vxzQQQeB3LRd24v8Co/wB+m/2Sd24v8Co/36b/AGS5QsLDcsMLp5Y5YoXh8RDmXnncARw71zyDbqUrWh7txf4FR/v03+yTu3F/gVH+/Tf7JQABwunPc82436rfItXh1RXufaopqeNlvCjqZJnX6BodTsFvj1fIoLUz4vTucYY55i+eqqIg7W5rSxtdGyJ+/dE78mfG07iS63QpXKs5FXkW0WNNiY7kDLqLx7jKx2mEslu9rmMIdJGJo22bbWI7cSppgUs76aN1SAJnt1OaBp06u+DSPK0ENPxgoQs9ERCEREQhEREIRERCEREQhEREIUMzY2jqaCgEtK8MkMrGXLWv71wcTucCOgLnzaHaKrxCVstVLqe1gjBDGM70Oc4CzQBxeV1ZiOFwVLNFRDHKy99MjGvbccDZwIutZ7A8J/RtJ+7xf0q407UIcMW6Lc6+jtxaR0qug/215vYXd6oTZnMXE6XkKaGoAga9rQ0xRE2fJdw1ab8XHpVoZx7Y1uHtpu5JQwymTUSxj7hgj0+EDbwipbHsPhbSHNw6lDgbgiCIEEG4IOncbrNxPA6WqDRU08Uwbct5WNkmknjbUDa9h6l5z5mPJO2VsNNHLd138aUhpAq1ydjWJ1FZO+eeTVLJbUQ1rQdLGsG5osO9aFYWXeY2JyV1JSyTtdASIi3kowdDY3W74Nv/AIR0q4PYHhP6NpP3eL+le1Hshh0L2yRUNNHI3e1zIY2uBtbc4NuNxTuVquNPD7MQVQpp3k16ClyGEG7VdZu7fYjQVscVJMGMdCJCDHG8lxkkbxcD0MCpiqqZnTOmL7yOkMpOloBe5+s7rWHfHguscS2boqlwdU0kEzgNIdJEyQhtybAuBsLkm3xrE9gmE/o2k/d4v6V54WpwY0Www24gguDiLBPhX+0hzCTyqry/zTxmqrOSkjFQ3k3O5NvIQm4Ld+s2G6/D41ZnsixL9ESfvNL/AFrZYdsxQ0z9dPRwRPtp1RxRsdY2uLtANtw9S2aqZ3se8ujbtHhd/QfsvQdB1UaxHFqx1BWPdSvppY4JDH7ZFK4uETyC3kybEOA4qK1G12JUr3xuaZHQthhfI9hMe81jxMQHMBMjGQNPfANc63EWNnovBSoDLtxiQe1ncTdTxGAbSFrXVMcZgud12tkE7XndYMad11hZh4xVxVcjYZ3M00jXxASvjBn5SoHeRthkE7+9jGhxaOAvv3WWiEKuZ9v64S1LGQs0xRlzDJDKwtcyaCNwks8hxLZXPHgDvQb6buH1Rbf18k1OwUwDJGAkvjfGXkuma90dnus1nJNNgH6g+9xdt7ERCFGNgtpZ66F7qhgbIx4bdkbmRm7Guswue4usSQfBI3AtabhSdEQhEREIRERCEREQhEREIRERCF//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CA"/>
          </a:p>
        </p:txBody>
      </p:sp>
      <p:pic>
        <p:nvPicPr>
          <p:cNvPr id="2150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825" y="987425"/>
            <a:ext cx="7907338" cy="4641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4900613" y="1463675"/>
            <a:ext cx="3886200" cy="4287838"/>
          </a:xfrm>
        </p:spPr>
        <p:txBody>
          <a:bodyPr/>
          <a:lstStyle/>
          <a:p>
            <a:pPr marL="0" indent="0" eaLnBrk="1" fontAlgn="auto" hangingPunct="1">
              <a:spcAft>
                <a:spcPts val="0"/>
              </a:spcAft>
              <a:buClr>
                <a:schemeClr val="accent5"/>
              </a:buClr>
              <a:buFont typeface="Arial" pitchFamily="34" charset="0"/>
              <a:buNone/>
              <a:defRPr/>
            </a:pPr>
            <a:endParaRPr lang="en-CA">
              <a:ea typeface="+mn-ea"/>
            </a:endParaRPr>
          </a:p>
        </p:txBody>
      </p:sp>
      <p:sp>
        <p:nvSpPr>
          <p:cNvPr id="4" name="Content Placeholder 3"/>
          <p:cNvSpPr>
            <a:spLocks noGrp="1"/>
          </p:cNvSpPr>
          <p:nvPr>
            <p:ph sz="quarter" idx="13"/>
          </p:nvPr>
        </p:nvSpPr>
        <p:spPr>
          <a:xfrm>
            <a:off x="352425" y="1463675"/>
            <a:ext cx="3886200" cy="4287838"/>
          </a:xfrm>
        </p:spPr>
        <p:txBody>
          <a:bodyPr>
            <a:normAutofit lnSpcReduction="10000"/>
          </a:bodyPr>
          <a:lstStyle/>
          <a:p>
            <a:pPr marL="0" indent="0" eaLnBrk="1" fontAlgn="auto" hangingPunct="1">
              <a:spcAft>
                <a:spcPts val="0"/>
              </a:spcAft>
              <a:buClr>
                <a:schemeClr val="accent5"/>
              </a:buClr>
              <a:buFont typeface="Arial" pitchFamily="34" charset="0"/>
              <a:buNone/>
              <a:defRPr/>
            </a:pPr>
            <a:r>
              <a:rPr lang="en-CA" dirty="0">
                <a:ea typeface="+mn-ea"/>
              </a:rPr>
              <a:t>Characteristics:</a:t>
            </a:r>
          </a:p>
          <a:p>
            <a:pPr marL="285750" indent="-285750" eaLnBrk="1" fontAlgn="auto" hangingPunct="1">
              <a:spcAft>
                <a:spcPts val="0"/>
              </a:spcAft>
              <a:buClr>
                <a:schemeClr val="accent5"/>
              </a:buClr>
              <a:buFont typeface="Arial" pitchFamily="34" charset="0"/>
              <a:buChar char="•"/>
              <a:defRPr/>
            </a:pPr>
            <a:r>
              <a:rPr lang="en-CA" dirty="0">
                <a:ea typeface="+mn-ea"/>
              </a:rPr>
              <a:t>Swollen hands and feet (child)</a:t>
            </a:r>
          </a:p>
          <a:p>
            <a:pPr marL="285750" indent="-285750" eaLnBrk="1" fontAlgn="auto" hangingPunct="1">
              <a:spcAft>
                <a:spcPts val="0"/>
              </a:spcAft>
              <a:buClr>
                <a:schemeClr val="accent5"/>
              </a:buClr>
              <a:buFont typeface="Arial" pitchFamily="34" charset="0"/>
              <a:buChar char="•"/>
              <a:defRPr/>
            </a:pPr>
            <a:r>
              <a:rPr lang="en-CA" dirty="0">
                <a:ea typeface="+mn-ea"/>
              </a:rPr>
              <a:t>Webbed neck  (child)</a:t>
            </a:r>
          </a:p>
          <a:p>
            <a:pPr marL="285750" indent="-285750" eaLnBrk="1" fontAlgn="auto" hangingPunct="1">
              <a:spcAft>
                <a:spcPts val="0"/>
              </a:spcAft>
              <a:buClr>
                <a:schemeClr val="accent5"/>
              </a:buClr>
              <a:buFont typeface="Arial" pitchFamily="34" charset="0"/>
              <a:buChar char="•"/>
              <a:defRPr/>
            </a:pPr>
            <a:endParaRPr lang="en-CA" dirty="0">
              <a:ea typeface="+mn-ea"/>
            </a:endParaRPr>
          </a:p>
          <a:p>
            <a:pPr marL="285750" indent="-285750" eaLnBrk="1" fontAlgn="auto" hangingPunct="1">
              <a:spcAft>
                <a:spcPts val="0"/>
              </a:spcAft>
              <a:buClr>
                <a:schemeClr val="accent5"/>
              </a:buClr>
              <a:buFont typeface="Arial" pitchFamily="34" charset="0"/>
              <a:buChar char="•"/>
              <a:defRPr/>
            </a:pPr>
            <a:r>
              <a:rPr lang="en-CA" dirty="0">
                <a:ea typeface="+mn-ea"/>
              </a:rPr>
              <a:t>Incomplete puberty</a:t>
            </a:r>
          </a:p>
          <a:p>
            <a:pPr marL="285750" indent="-285750" eaLnBrk="1" fontAlgn="auto" hangingPunct="1">
              <a:spcAft>
                <a:spcPts val="0"/>
              </a:spcAft>
              <a:buClr>
                <a:schemeClr val="accent5"/>
              </a:buClr>
              <a:buFont typeface="Arial" pitchFamily="34" charset="0"/>
              <a:buChar char="•"/>
              <a:defRPr/>
            </a:pPr>
            <a:r>
              <a:rPr lang="en-CA" dirty="0">
                <a:ea typeface="+mn-ea"/>
              </a:rPr>
              <a:t>Broad shield-like chest</a:t>
            </a:r>
          </a:p>
          <a:p>
            <a:pPr marL="285750" indent="-285750" eaLnBrk="1" fontAlgn="auto" hangingPunct="1">
              <a:spcAft>
                <a:spcPts val="0"/>
              </a:spcAft>
              <a:buClr>
                <a:schemeClr val="accent5"/>
              </a:buClr>
              <a:buFont typeface="Arial" pitchFamily="34" charset="0"/>
              <a:buChar char="•"/>
              <a:defRPr/>
            </a:pPr>
            <a:r>
              <a:rPr lang="en-CA" dirty="0">
                <a:ea typeface="+mn-ea"/>
              </a:rPr>
              <a:t>Drooping eyelids</a:t>
            </a:r>
          </a:p>
          <a:p>
            <a:pPr marL="285750" indent="-285750" eaLnBrk="1" fontAlgn="auto" hangingPunct="1">
              <a:spcAft>
                <a:spcPts val="0"/>
              </a:spcAft>
              <a:buClr>
                <a:schemeClr val="accent5"/>
              </a:buClr>
              <a:buFont typeface="Arial" pitchFamily="34" charset="0"/>
              <a:buChar char="•"/>
              <a:defRPr/>
            </a:pPr>
            <a:r>
              <a:rPr lang="en-CA" dirty="0">
                <a:ea typeface="+mn-ea"/>
              </a:rPr>
              <a:t>Dry eyes</a:t>
            </a:r>
          </a:p>
          <a:p>
            <a:pPr marL="285750" indent="-285750" eaLnBrk="1" fontAlgn="auto" hangingPunct="1">
              <a:spcAft>
                <a:spcPts val="0"/>
              </a:spcAft>
              <a:buClr>
                <a:schemeClr val="accent5"/>
              </a:buClr>
              <a:buFont typeface="Arial" pitchFamily="34" charset="0"/>
              <a:buChar char="•"/>
              <a:defRPr/>
            </a:pPr>
            <a:r>
              <a:rPr lang="en-CA" dirty="0">
                <a:ea typeface="+mn-ea"/>
              </a:rPr>
              <a:t>Infertility</a:t>
            </a:r>
          </a:p>
          <a:p>
            <a:pPr marL="285750" indent="-285750" eaLnBrk="1" fontAlgn="auto" hangingPunct="1">
              <a:spcAft>
                <a:spcPts val="0"/>
              </a:spcAft>
              <a:buClr>
                <a:schemeClr val="accent5"/>
              </a:buClr>
              <a:buFont typeface="Arial" pitchFamily="34" charset="0"/>
              <a:buChar char="•"/>
              <a:defRPr/>
            </a:pPr>
            <a:r>
              <a:rPr lang="en-CA" dirty="0">
                <a:ea typeface="+mn-ea"/>
              </a:rPr>
              <a:t>Short</a:t>
            </a:r>
          </a:p>
          <a:p>
            <a:pPr marL="285750" indent="-285750" eaLnBrk="1" fontAlgn="auto" hangingPunct="1">
              <a:spcAft>
                <a:spcPts val="0"/>
              </a:spcAft>
              <a:buClr>
                <a:schemeClr val="accent5"/>
              </a:buClr>
              <a:buFont typeface="Arial" pitchFamily="34" charset="0"/>
              <a:buChar char="•"/>
              <a:defRPr/>
            </a:pPr>
            <a:r>
              <a:rPr lang="en-CA" dirty="0">
                <a:ea typeface="+mn-ea"/>
              </a:rPr>
              <a:t>Absence of menstruation</a:t>
            </a:r>
          </a:p>
          <a:p>
            <a:pPr marL="285750" indent="-285750" eaLnBrk="1" fontAlgn="auto" hangingPunct="1">
              <a:spcAft>
                <a:spcPts val="0"/>
              </a:spcAft>
              <a:buClr>
                <a:schemeClr val="accent5"/>
              </a:buClr>
              <a:buFont typeface="Arial" pitchFamily="34" charset="0"/>
              <a:buChar char="•"/>
              <a:defRPr/>
            </a:pPr>
            <a:endParaRPr lang="en-CA" dirty="0">
              <a:ea typeface="+mn-ea"/>
            </a:endParaRPr>
          </a:p>
        </p:txBody>
      </p:sp>
      <p:sp>
        <p:nvSpPr>
          <p:cNvPr id="111619" name="Title 2"/>
          <p:cNvSpPr>
            <a:spLocks noGrp="1"/>
          </p:cNvSpPr>
          <p:nvPr>
            <p:ph type="title"/>
          </p:nvPr>
        </p:nvSpPr>
        <p:spPr/>
        <p:txBody>
          <a:bodyPr/>
          <a:lstStyle/>
          <a:p>
            <a:pPr eaLnBrk="1" hangingPunct="1"/>
            <a:r>
              <a:rPr lang="en-CA">
                <a:ea typeface="ＭＳ Ｐゴシック" charset="-128"/>
              </a:rPr>
              <a:t>Turner Syndrome (XO)</a:t>
            </a:r>
          </a:p>
        </p:txBody>
      </p:sp>
      <p:pic>
        <p:nvPicPr>
          <p:cNvPr id="111620" name="Picture 4" descr="http://t3.gstatic.com/images?q=tbn:ANd9GcQmthHTZtMZwQYlMebSDG9Rv57ZJvVX6WHxGjU8F53egwSYWRh18A"/>
          <p:cNvPicPr>
            <a:picLocks noChangeAspect="1" noChangeArrowheads="1"/>
          </p:cNvPicPr>
          <p:nvPr/>
        </p:nvPicPr>
        <p:blipFill>
          <a:blip r:embed="rId2"/>
          <a:srcRect/>
          <a:stretch>
            <a:fillRect/>
          </a:stretch>
        </p:blipFill>
        <p:spPr bwMode="auto">
          <a:xfrm>
            <a:off x="5508625" y="476250"/>
            <a:ext cx="2376488" cy="5570538"/>
          </a:xfrm>
          <a:prstGeom prst="rect">
            <a:avLst/>
          </a:prstGeom>
          <a:noFill/>
          <a:ln w="9525">
            <a:noFill/>
            <a:miter lim="800000"/>
            <a:headEnd/>
            <a:tailEnd/>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4900613" y="1463675"/>
            <a:ext cx="3886200" cy="4287838"/>
          </a:xfrm>
        </p:spPr>
        <p:txBody>
          <a:bodyPr/>
          <a:lstStyle/>
          <a:p>
            <a:pPr marL="0" indent="0" eaLnBrk="1" fontAlgn="auto" hangingPunct="1">
              <a:spcAft>
                <a:spcPts val="0"/>
              </a:spcAft>
              <a:buClr>
                <a:schemeClr val="accent5"/>
              </a:buClr>
              <a:buFont typeface="Arial" pitchFamily="34" charset="0"/>
              <a:buNone/>
              <a:defRPr/>
            </a:pPr>
            <a:endParaRPr lang="en-CA">
              <a:ea typeface="+mn-ea"/>
            </a:endParaRPr>
          </a:p>
        </p:txBody>
      </p:sp>
      <p:sp>
        <p:nvSpPr>
          <p:cNvPr id="3" name="Content Placeholder 2"/>
          <p:cNvSpPr>
            <a:spLocks noGrp="1"/>
          </p:cNvSpPr>
          <p:nvPr>
            <p:ph sz="quarter" idx="13"/>
          </p:nvPr>
        </p:nvSpPr>
        <p:spPr>
          <a:xfrm>
            <a:off x="352425" y="1463675"/>
            <a:ext cx="3886200" cy="4287838"/>
          </a:xfrm>
        </p:spPr>
        <p:txBody>
          <a:bodyPr/>
          <a:lstStyle/>
          <a:p>
            <a:pPr marL="0" indent="0" eaLnBrk="1" fontAlgn="auto" hangingPunct="1">
              <a:spcAft>
                <a:spcPts val="0"/>
              </a:spcAft>
              <a:buClr>
                <a:schemeClr val="accent5"/>
              </a:buClr>
              <a:buFont typeface="Arial" pitchFamily="34" charset="0"/>
              <a:buNone/>
              <a:defRPr/>
            </a:pPr>
            <a:r>
              <a:rPr lang="en-CA" sz="2400" dirty="0">
                <a:ea typeface="+mn-ea"/>
              </a:rPr>
              <a:t>Due to the deactivation of  X-chromosomes and the formation of Barr bodies, only one X-chromosome is active in any given cell.</a:t>
            </a:r>
          </a:p>
          <a:p>
            <a:pPr marL="0" indent="0" eaLnBrk="1" fontAlgn="auto" hangingPunct="1">
              <a:spcAft>
                <a:spcPts val="0"/>
              </a:spcAft>
              <a:buClr>
                <a:schemeClr val="accent5"/>
              </a:buClr>
              <a:buFont typeface="Arial" pitchFamily="34" charset="0"/>
              <a:buNone/>
              <a:defRPr/>
            </a:pPr>
            <a:endParaRPr lang="en-CA" sz="2400" dirty="0">
              <a:ea typeface="+mn-ea"/>
            </a:endParaRPr>
          </a:p>
          <a:p>
            <a:pPr marL="0" indent="0" eaLnBrk="1" fontAlgn="auto" hangingPunct="1">
              <a:spcAft>
                <a:spcPts val="0"/>
              </a:spcAft>
              <a:buClr>
                <a:schemeClr val="accent5"/>
              </a:buClr>
              <a:buFont typeface="Arial" pitchFamily="34" charset="0"/>
              <a:buNone/>
              <a:defRPr/>
            </a:pPr>
            <a:r>
              <a:rPr lang="en-CA" sz="2400" dirty="0">
                <a:ea typeface="+mn-ea"/>
              </a:rPr>
              <a:t>Therefore, most girls with trisomy X are unaffected by the extra X chromosome</a:t>
            </a:r>
            <a:r>
              <a:rPr lang="en-CA" dirty="0">
                <a:ea typeface="+mn-ea"/>
              </a:rPr>
              <a:t>.</a:t>
            </a:r>
          </a:p>
        </p:txBody>
      </p:sp>
      <p:sp>
        <p:nvSpPr>
          <p:cNvPr id="112643" name="Title 3"/>
          <p:cNvSpPr>
            <a:spLocks noGrp="1"/>
          </p:cNvSpPr>
          <p:nvPr>
            <p:ph type="title"/>
          </p:nvPr>
        </p:nvSpPr>
        <p:spPr/>
        <p:txBody>
          <a:bodyPr/>
          <a:lstStyle/>
          <a:p>
            <a:pPr eaLnBrk="1" hangingPunct="1"/>
            <a:r>
              <a:rPr lang="en-CA">
                <a:ea typeface="ＭＳ Ｐゴシック" charset="-128"/>
              </a:rPr>
              <a:t>Trisomy X</a:t>
            </a:r>
          </a:p>
        </p:txBody>
      </p:sp>
      <p:pic>
        <p:nvPicPr>
          <p:cNvPr id="1085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3429000"/>
            <a:ext cx="1847850" cy="2466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12645" name="Picture 4" descr="http://t2.gstatic.com/images?q=tbn:ANd9GcTvaz8ie6QDYaw8VPhzhrJEIRxYt_5zGKwNUNOVfPfcwLz2Od0y"/>
          <p:cNvPicPr>
            <a:picLocks noChangeAspect="1" noChangeArrowheads="1"/>
          </p:cNvPicPr>
          <p:nvPr/>
        </p:nvPicPr>
        <p:blipFill>
          <a:blip r:embed="rId3"/>
          <a:srcRect/>
          <a:stretch>
            <a:fillRect/>
          </a:stretch>
        </p:blipFill>
        <p:spPr bwMode="auto">
          <a:xfrm>
            <a:off x="4549775" y="939800"/>
            <a:ext cx="2905125" cy="2057400"/>
          </a:xfrm>
          <a:prstGeom prst="rect">
            <a:avLst/>
          </a:prstGeom>
          <a:noFill/>
          <a:ln w="9525">
            <a:noFill/>
            <a:miter lim="800000"/>
            <a:headEnd/>
            <a:tailEnd/>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4900613" y="1463675"/>
            <a:ext cx="3886200" cy="4287838"/>
          </a:xfrm>
        </p:spPr>
        <p:txBody>
          <a:bodyPr/>
          <a:lstStyle/>
          <a:p>
            <a:pPr marL="0" indent="0" eaLnBrk="1" fontAlgn="auto" hangingPunct="1">
              <a:spcAft>
                <a:spcPts val="0"/>
              </a:spcAft>
              <a:buClr>
                <a:schemeClr val="accent5"/>
              </a:buClr>
              <a:buFont typeface="Arial" pitchFamily="34" charset="0"/>
              <a:buNone/>
              <a:defRPr/>
            </a:pPr>
            <a:endParaRPr lang="en-CA" dirty="0">
              <a:ea typeface="+mn-ea"/>
            </a:endParaRPr>
          </a:p>
        </p:txBody>
      </p:sp>
      <p:sp>
        <p:nvSpPr>
          <p:cNvPr id="3" name="Content Placeholder 2"/>
          <p:cNvSpPr>
            <a:spLocks noGrp="1"/>
          </p:cNvSpPr>
          <p:nvPr>
            <p:ph sz="quarter" idx="13"/>
          </p:nvPr>
        </p:nvSpPr>
        <p:spPr>
          <a:xfrm>
            <a:off x="352425" y="1463675"/>
            <a:ext cx="3886200" cy="4287838"/>
          </a:xfrm>
        </p:spPr>
        <p:txBody>
          <a:bodyPr wrap="square" numCol="1" anchor="t" anchorCtr="0" compatLnSpc="1">
            <a:prstTxWarp prst="textNoShape">
              <a:avLst/>
            </a:prstTxWarp>
          </a:bodyPr>
          <a:lstStyle/>
          <a:p>
            <a:pPr marL="457200" indent="-457200" eaLnBrk="1" hangingPunct="1">
              <a:lnSpc>
                <a:spcPct val="90000"/>
              </a:lnSpc>
              <a:buFont typeface="Arial" charset="0"/>
              <a:buChar char="•"/>
            </a:pPr>
            <a:r>
              <a:rPr lang="en-CA" sz="2800" dirty="0">
                <a:ea typeface="ＭＳ Ｐゴシック" charset="-128"/>
              </a:rPr>
              <a:t>Taller</a:t>
            </a:r>
          </a:p>
          <a:p>
            <a:pPr marL="457200" indent="-457200" eaLnBrk="1" hangingPunct="1">
              <a:lnSpc>
                <a:spcPct val="90000"/>
              </a:lnSpc>
              <a:buFont typeface="Arial" charset="0"/>
              <a:buChar char="•"/>
            </a:pPr>
            <a:r>
              <a:rPr lang="en-CA" sz="2800" dirty="0">
                <a:ea typeface="ＭＳ Ｐゴシック" charset="-128"/>
              </a:rPr>
              <a:t>May have </a:t>
            </a:r>
            <a:r>
              <a:rPr lang="en-CA" sz="2800" dirty="0" err="1">
                <a:ea typeface="ＭＳ Ｐゴシック" charset="-128"/>
              </a:rPr>
              <a:t>persistant</a:t>
            </a:r>
            <a:r>
              <a:rPr lang="en-CA" sz="2800" dirty="0">
                <a:ea typeface="ＭＳ Ｐゴシック" charset="-128"/>
              </a:rPr>
              <a:t> acne</a:t>
            </a:r>
          </a:p>
          <a:p>
            <a:pPr marL="457200" indent="-457200" eaLnBrk="1" hangingPunct="1">
              <a:lnSpc>
                <a:spcPct val="90000"/>
              </a:lnSpc>
              <a:buFont typeface="Arial" charset="0"/>
              <a:buChar char="•"/>
            </a:pPr>
            <a:r>
              <a:rPr lang="en-CA" sz="2800" dirty="0">
                <a:ea typeface="ＭＳ Ｐゴシック" charset="-128"/>
              </a:rPr>
              <a:t>Tend to have speech and reading problems</a:t>
            </a:r>
          </a:p>
          <a:p>
            <a:pPr marL="457200" indent="-457200" eaLnBrk="1" hangingPunct="1">
              <a:lnSpc>
                <a:spcPct val="90000"/>
              </a:lnSpc>
              <a:buFont typeface="Arial" charset="0"/>
              <a:buChar char="•"/>
            </a:pPr>
            <a:r>
              <a:rPr lang="en-CA" sz="2800" dirty="0">
                <a:ea typeface="ＭＳ Ｐゴシック" charset="-128"/>
              </a:rPr>
              <a:t>Once thought to be aggressive – since disproven</a:t>
            </a:r>
          </a:p>
        </p:txBody>
      </p:sp>
      <p:sp>
        <p:nvSpPr>
          <p:cNvPr id="113667" name="Title 3"/>
          <p:cNvSpPr>
            <a:spLocks noGrp="1"/>
          </p:cNvSpPr>
          <p:nvPr>
            <p:ph type="title"/>
          </p:nvPr>
        </p:nvSpPr>
        <p:spPr/>
        <p:txBody>
          <a:bodyPr/>
          <a:lstStyle/>
          <a:p>
            <a:pPr eaLnBrk="1" hangingPunct="1"/>
            <a:r>
              <a:rPr lang="en-CA">
                <a:ea typeface="ＭＳ Ｐゴシック" charset="-128"/>
              </a:rPr>
              <a:t>XYY (Jacobs Syndrome)</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52425" y="1463675"/>
            <a:ext cx="3886200" cy="4287838"/>
          </a:xfrm>
        </p:spPr>
        <p:txBody>
          <a:bodyPr wrap="square" numCol="1" anchor="t" anchorCtr="0" compatLnSpc="1">
            <a:prstTxWarp prst="textNoShape">
              <a:avLst/>
            </a:prstTxWarp>
          </a:bodyPr>
          <a:lstStyle/>
          <a:p>
            <a:pPr marL="285750" indent="-285750" eaLnBrk="1" hangingPunct="1">
              <a:buFont typeface="Arial" charset="0"/>
              <a:buChar char="•"/>
            </a:pPr>
            <a:r>
              <a:rPr lang="en-CA" sz="2000">
                <a:ea typeface="ＭＳ Ｐゴシック" charset="-128"/>
              </a:rPr>
              <a:t>Abnormal body proportions (long legs, short trunk, shoulder equal to hip size)</a:t>
            </a:r>
          </a:p>
          <a:p>
            <a:pPr marL="285750" indent="-285750" eaLnBrk="1" hangingPunct="1">
              <a:buFont typeface="Arial" charset="0"/>
              <a:buChar char="•"/>
            </a:pPr>
            <a:r>
              <a:rPr lang="en-CA" sz="2000">
                <a:ea typeface="ＭＳ Ｐゴシック" charset="-128"/>
              </a:rPr>
              <a:t>Abnormally large breasts </a:t>
            </a:r>
          </a:p>
          <a:p>
            <a:pPr marL="285750" indent="-285750" eaLnBrk="1" hangingPunct="1">
              <a:buFont typeface="Arial" charset="0"/>
              <a:buChar char="•"/>
            </a:pPr>
            <a:r>
              <a:rPr lang="en-CA" sz="2000">
                <a:ea typeface="ＭＳ Ｐゴシック" charset="-128"/>
              </a:rPr>
              <a:t>Infertility</a:t>
            </a:r>
          </a:p>
          <a:p>
            <a:pPr marL="285750" indent="-285750" eaLnBrk="1" hangingPunct="1">
              <a:buFont typeface="Arial" charset="0"/>
              <a:buChar char="•"/>
            </a:pPr>
            <a:r>
              <a:rPr lang="en-CA" sz="2000">
                <a:ea typeface="ＭＳ Ｐゴシック" charset="-128"/>
              </a:rPr>
              <a:t>Sexual problems</a:t>
            </a:r>
          </a:p>
          <a:p>
            <a:pPr marL="285750" indent="-285750" eaLnBrk="1" hangingPunct="1">
              <a:buFont typeface="Arial" charset="0"/>
              <a:buChar char="•"/>
            </a:pPr>
            <a:r>
              <a:rPr lang="en-CA" sz="2000">
                <a:ea typeface="ＭＳ Ｐゴシック" charset="-128"/>
              </a:rPr>
              <a:t>Less than normal amount of pubic, armpit, and facial hair</a:t>
            </a:r>
          </a:p>
          <a:p>
            <a:pPr marL="285750" indent="-285750" eaLnBrk="1" hangingPunct="1">
              <a:buFont typeface="Arial" charset="0"/>
              <a:buChar char="•"/>
            </a:pPr>
            <a:r>
              <a:rPr lang="en-CA" sz="2000">
                <a:ea typeface="ＭＳ Ｐゴシック" charset="-128"/>
              </a:rPr>
              <a:t>Small  testicles</a:t>
            </a:r>
          </a:p>
          <a:p>
            <a:pPr marL="285750" indent="-285750" eaLnBrk="1" hangingPunct="1">
              <a:buFont typeface="Arial" charset="0"/>
              <a:buChar char="•"/>
            </a:pPr>
            <a:r>
              <a:rPr lang="en-CA" sz="2000">
                <a:ea typeface="ＭＳ Ｐゴシック" charset="-128"/>
              </a:rPr>
              <a:t>Tall height</a:t>
            </a:r>
          </a:p>
          <a:p>
            <a:pPr marL="285750" indent="-285750" eaLnBrk="1" hangingPunct="1"/>
            <a:endParaRPr lang="en-CA">
              <a:ea typeface="ＭＳ Ｐゴシック" charset="-128"/>
            </a:endParaRPr>
          </a:p>
        </p:txBody>
      </p:sp>
      <p:sp>
        <p:nvSpPr>
          <p:cNvPr id="114690" name="Title 3"/>
          <p:cNvSpPr>
            <a:spLocks noGrp="1"/>
          </p:cNvSpPr>
          <p:nvPr>
            <p:ph type="title"/>
          </p:nvPr>
        </p:nvSpPr>
        <p:spPr/>
        <p:txBody>
          <a:bodyPr/>
          <a:lstStyle/>
          <a:p>
            <a:pPr eaLnBrk="1" hangingPunct="1"/>
            <a:r>
              <a:rPr lang="en-CA">
                <a:ea typeface="ＭＳ Ｐゴシック" charset="-128"/>
              </a:rPr>
              <a:t>XXY – Klinefelter Syndrome</a:t>
            </a:r>
          </a:p>
        </p:txBody>
      </p:sp>
      <p:pic>
        <p:nvPicPr>
          <p:cNvPr id="114691" name="Picture 2" descr="http://upload.wikimedia.org/wikipedia/commons/thumb/e/e7/Bodymorphproj_mkg_modA001_20070325_pos03.jpg/170px-Bodymorphproj_mkg_modA001_20070325_pos03.jpg"/>
          <p:cNvPicPr>
            <a:picLocks noGrp="1" noChangeAspect="1" noChangeArrowheads="1"/>
          </p:cNvPicPr>
          <p:nvPr>
            <p:ph sz="quarter" idx="14"/>
          </p:nvPr>
        </p:nvPicPr>
        <p:blipFill>
          <a:blip r:embed="rId2"/>
          <a:srcRect/>
          <a:stretch>
            <a:fillRect/>
          </a:stretch>
        </p:blipFill>
        <p:spPr bwMode="auto">
          <a:xfrm>
            <a:off x="6115050" y="1463675"/>
            <a:ext cx="1457325" cy="4287838"/>
          </a:xfrm>
          <a:noFill/>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04813"/>
            <a:ext cx="9144000" cy="7048500"/>
          </a:xfrm>
          <a:prstGeom prst="rect">
            <a:avLst/>
          </a:prstGeom>
        </p:spPr>
        <p:txBody>
          <a:bodyPr>
            <a:spAutoFit/>
          </a:bodyPr>
          <a:lstStyle/>
          <a:p>
            <a:pPr fontAlgn="auto">
              <a:spcBef>
                <a:spcPts val="0"/>
              </a:spcBef>
              <a:spcAft>
                <a:spcPts val="0"/>
              </a:spcAft>
              <a:defRPr/>
            </a:pPr>
            <a:r>
              <a:rPr lang="en-US" sz="3200" b="1" dirty="0">
                <a:latin typeface="+mn-lt"/>
                <a:ea typeface="+mn-ea"/>
              </a:rPr>
              <a:t>b) in autosomes: </a:t>
            </a:r>
            <a:endParaRPr lang="en-CA" sz="3200" dirty="0">
              <a:latin typeface="+mn-lt"/>
              <a:ea typeface="+mn-ea"/>
            </a:endParaRPr>
          </a:p>
          <a:p>
            <a:pPr fontAlgn="auto">
              <a:spcBef>
                <a:spcPts val="0"/>
              </a:spcBef>
              <a:spcAft>
                <a:spcPts val="0"/>
              </a:spcAft>
              <a:defRPr/>
            </a:pPr>
            <a:r>
              <a:rPr lang="en-US" b="1" dirty="0">
                <a:latin typeface="+mn-lt"/>
                <a:ea typeface="+mn-ea"/>
              </a:rPr>
              <a:t>	</a:t>
            </a:r>
            <a:r>
              <a:rPr lang="en-US" sz="2800" b="1" dirty="0">
                <a:latin typeface="+mn-lt"/>
                <a:ea typeface="+mn-ea"/>
              </a:rPr>
              <a:t>1) results in gametes that are:</a:t>
            </a:r>
            <a:endParaRPr lang="en-CA" sz="2800" dirty="0">
              <a:latin typeface="+mn-lt"/>
              <a:ea typeface="+mn-ea"/>
            </a:endParaRPr>
          </a:p>
          <a:p>
            <a:pPr marL="1200150" lvl="2" indent="-285750" fontAlgn="auto">
              <a:spcBef>
                <a:spcPts val="0"/>
              </a:spcBef>
              <a:spcAft>
                <a:spcPts val="0"/>
              </a:spcAft>
              <a:buFont typeface="Arial" pitchFamily="34" charset="0"/>
              <a:buChar char="•"/>
              <a:defRPr/>
            </a:pPr>
            <a:r>
              <a:rPr lang="en-US" sz="2800" b="1" dirty="0">
                <a:solidFill>
                  <a:srgbClr val="FFC000"/>
                </a:solidFill>
                <a:latin typeface="+mn-lt"/>
                <a:ea typeface="+mn-ea"/>
              </a:rPr>
              <a:t>missing the chromosome in question </a:t>
            </a:r>
            <a:endParaRPr lang="en-CA" sz="2800" dirty="0">
              <a:solidFill>
                <a:srgbClr val="FFC000"/>
              </a:solidFill>
              <a:latin typeface="+mn-lt"/>
              <a:ea typeface="+mn-ea"/>
            </a:endParaRPr>
          </a:p>
          <a:p>
            <a:pPr marL="1200150" lvl="2" indent="-285750" fontAlgn="auto">
              <a:spcBef>
                <a:spcPts val="0"/>
              </a:spcBef>
              <a:spcAft>
                <a:spcPts val="0"/>
              </a:spcAft>
              <a:buFont typeface="Arial" pitchFamily="34" charset="0"/>
              <a:buChar char="•"/>
              <a:defRPr/>
            </a:pPr>
            <a:r>
              <a:rPr lang="en-US" sz="2800" b="1" dirty="0">
                <a:solidFill>
                  <a:srgbClr val="FFC000"/>
                </a:solidFill>
                <a:latin typeface="+mn-lt"/>
                <a:ea typeface="+mn-ea"/>
              </a:rPr>
              <a:t>have 2   copies of </a:t>
            </a:r>
            <a:r>
              <a:rPr lang="en-US" sz="2800" b="1" dirty="0" err="1">
                <a:solidFill>
                  <a:srgbClr val="FFC000"/>
                </a:solidFill>
                <a:latin typeface="+mn-lt"/>
                <a:ea typeface="+mn-ea"/>
              </a:rPr>
              <a:t>chrom</a:t>
            </a:r>
            <a:r>
              <a:rPr lang="en-US" sz="2800" b="1" dirty="0">
                <a:solidFill>
                  <a:srgbClr val="FFC000"/>
                </a:solidFill>
                <a:latin typeface="+mn-lt"/>
                <a:ea typeface="+mn-ea"/>
              </a:rPr>
              <a:t>. in question</a:t>
            </a:r>
          </a:p>
          <a:p>
            <a:pPr marL="1200150" lvl="2" indent="-285750" fontAlgn="auto">
              <a:spcBef>
                <a:spcPts val="0"/>
              </a:spcBef>
              <a:spcAft>
                <a:spcPts val="0"/>
              </a:spcAft>
              <a:buFont typeface="Arial" pitchFamily="34" charset="0"/>
              <a:buChar char="•"/>
              <a:defRPr/>
            </a:pPr>
            <a:endParaRPr lang="en-CA" sz="2800" dirty="0">
              <a:latin typeface="+mn-lt"/>
              <a:ea typeface="+mn-ea"/>
            </a:endParaRPr>
          </a:p>
          <a:p>
            <a:pPr fontAlgn="auto">
              <a:spcBef>
                <a:spcPts val="0"/>
              </a:spcBef>
              <a:spcAft>
                <a:spcPts val="0"/>
              </a:spcAft>
              <a:defRPr/>
            </a:pPr>
            <a:r>
              <a:rPr lang="en-US" sz="2800" b="1" dirty="0">
                <a:latin typeface="+mn-lt"/>
                <a:ea typeface="+mn-ea"/>
              </a:rPr>
              <a:t>	2) when fused w/ normal gamete, zygote </a:t>
            </a:r>
            <a:endParaRPr lang="en-CA" sz="2800" dirty="0">
              <a:latin typeface="+mn-lt"/>
              <a:ea typeface="+mn-ea"/>
            </a:endParaRPr>
          </a:p>
          <a:p>
            <a:pPr lvl="1" fontAlgn="auto">
              <a:spcBef>
                <a:spcPts val="0"/>
              </a:spcBef>
              <a:spcAft>
                <a:spcPts val="0"/>
              </a:spcAft>
              <a:defRPr/>
            </a:pPr>
            <a:r>
              <a:rPr lang="en-US" sz="2800" b="1" dirty="0">
                <a:latin typeface="+mn-lt"/>
                <a:ea typeface="+mn-ea"/>
              </a:rPr>
              <a:t>	has either </a:t>
            </a:r>
            <a:r>
              <a:rPr lang="en-US" sz="2800" b="1" dirty="0">
                <a:solidFill>
                  <a:srgbClr val="FFC000"/>
                </a:solidFill>
                <a:latin typeface="+mn-lt"/>
                <a:ea typeface="+mn-ea"/>
              </a:rPr>
              <a:t>1</a:t>
            </a:r>
            <a:r>
              <a:rPr lang="en-US" sz="2800" b="1" dirty="0">
                <a:latin typeface="+mn-lt"/>
                <a:ea typeface="+mn-ea"/>
              </a:rPr>
              <a:t> or </a:t>
            </a:r>
            <a:r>
              <a:rPr lang="en-US" sz="2800" b="1" dirty="0">
                <a:solidFill>
                  <a:srgbClr val="FFC000"/>
                </a:solidFill>
                <a:latin typeface="+mn-lt"/>
                <a:ea typeface="+mn-ea"/>
              </a:rPr>
              <a:t>3</a:t>
            </a:r>
            <a:r>
              <a:rPr lang="en-US" sz="2800" b="1" dirty="0">
                <a:latin typeface="+mn-lt"/>
                <a:ea typeface="+mn-ea"/>
              </a:rPr>
              <a:t> copies of chromosome in 	question</a:t>
            </a:r>
          </a:p>
          <a:p>
            <a:pPr fontAlgn="auto">
              <a:spcBef>
                <a:spcPts val="0"/>
              </a:spcBef>
              <a:spcAft>
                <a:spcPts val="0"/>
              </a:spcAft>
              <a:defRPr/>
            </a:pPr>
            <a:endParaRPr lang="en-US" sz="2800" b="1" dirty="0">
              <a:latin typeface="+mn-lt"/>
              <a:ea typeface="+mn-ea"/>
            </a:endParaRPr>
          </a:p>
          <a:p>
            <a:pPr lvl="2" fontAlgn="auto">
              <a:spcBef>
                <a:spcPts val="0"/>
              </a:spcBef>
              <a:spcAft>
                <a:spcPts val="0"/>
              </a:spcAft>
              <a:defRPr/>
            </a:pPr>
            <a:r>
              <a:rPr lang="en-US" sz="2800" b="1" dirty="0">
                <a:latin typeface="+mn-lt"/>
                <a:ea typeface="+mn-ea"/>
              </a:rPr>
              <a:t>3) 1 copy = </a:t>
            </a:r>
            <a:r>
              <a:rPr lang="en-US" sz="2800" b="1" dirty="0">
                <a:solidFill>
                  <a:srgbClr val="FFC000"/>
                </a:solidFill>
                <a:latin typeface="+mn-lt"/>
                <a:ea typeface="+mn-ea"/>
              </a:rPr>
              <a:t>fatal</a:t>
            </a:r>
            <a:r>
              <a:rPr lang="en-US" sz="2800" b="1" dirty="0">
                <a:latin typeface="+mn-lt"/>
                <a:ea typeface="+mn-ea"/>
              </a:rPr>
              <a:t>; embryo aborts so early that</a:t>
            </a:r>
            <a:endParaRPr lang="en-CA" sz="1600" dirty="0">
              <a:latin typeface="+mn-lt"/>
              <a:ea typeface="+mn-ea"/>
            </a:endParaRPr>
          </a:p>
          <a:p>
            <a:pPr fontAlgn="auto">
              <a:spcBef>
                <a:spcPts val="0"/>
              </a:spcBef>
              <a:spcAft>
                <a:spcPts val="0"/>
              </a:spcAft>
              <a:defRPr/>
            </a:pPr>
            <a:r>
              <a:rPr lang="en-US" sz="2800" b="1" dirty="0">
                <a:latin typeface="+mn-lt"/>
                <a:ea typeface="+mn-ea"/>
              </a:rPr>
              <a:t>	 woman never knows she was pregnant</a:t>
            </a:r>
            <a:endParaRPr lang="en-CA" sz="1600" dirty="0">
              <a:latin typeface="+mn-lt"/>
              <a:ea typeface="+mn-ea"/>
            </a:endParaRPr>
          </a:p>
          <a:p>
            <a:pPr fontAlgn="auto">
              <a:spcBef>
                <a:spcPts val="0"/>
              </a:spcBef>
              <a:spcAft>
                <a:spcPts val="0"/>
              </a:spcAft>
              <a:defRPr/>
            </a:pPr>
            <a:r>
              <a:rPr lang="en-US" sz="2800" b="1" dirty="0">
                <a:latin typeface="+mn-lt"/>
                <a:ea typeface="+mn-ea"/>
              </a:rPr>
              <a:t>			</a:t>
            </a:r>
          </a:p>
          <a:p>
            <a:pPr fontAlgn="auto">
              <a:spcBef>
                <a:spcPts val="0"/>
              </a:spcBef>
              <a:spcAft>
                <a:spcPts val="0"/>
              </a:spcAft>
              <a:defRPr/>
            </a:pPr>
            <a:r>
              <a:rPr lang="en-US" sz="2800" b="1" dirty="0">
                <a:latin typeface="+mn-lt"/>
                <a:ea typeface="+mn-ea"/>
              </a:rPr>
              <a:t>	4) 3 copies = </a:t>
            </a:r>
            <a:r>
              <a:rPr lang="en-US" sz="2800" b="1" dirty="0">
                <a:solidFill>
                  <a:srgbClr val="FFC000"/>
                </a:solidFill>
                <a:latin typeface="+mn-lt"/>
                <a:ea typeface="+mn-ea"/>
              </a:rPr>
              <a:t>fatal</a:t>
            </a:r>
            <a:r>
              <a:rPr lang="en-US" sz="2800" b="1" dirty="0">
                <a:latin typeface="+mn-lt"/>
                <a:ea typeface="+mn-ea"/>
              </a:rPr>
              <a:t> in most cases;  miscarriage later in 	pregnancy:	exceptions: </a:t>
            </a:r>
            <a:r>
              <a:rPr lang="en-US" sz="2800" b="1" dirty="0">
                <a:solidFill>
                  <a:srgbClr val="FFC000"/>
                </a:solidFill>
                <a:latin typeface="+mn-lt"/>
                <a:ea typeface="+mn-ea"/>
              </a:rPr>
              <a:t>trisomy 13, </a:t>
            </a:r>
            <a:r>
              <a:rPr lang="en-CA" sz="1600" dirty="0">
                <a:solidFill>
                  <a:srgbClr val="FFC000"/>
                </a:solidFill>
                <a:latin typeface="+mn-lt"/>
                <a:ea typeface="+mn-ea"/>
              </a:rPr>
              <a:t> </a:t>
            </a:r>
            <a:r>
              <a:rPr lang="en-US" sz="2800" b="1" dirty="0">
                <a:solidFill>
                  <a:srgbClr val="FFC000"/>
                </a:solidFill>
                <a:latin typeface="+mn-lt"/>
                <a:ea typeface="+mn-ea"/>
              </a:rPr>
              <a:t>18 may make 	the full 40 weeks and be born; trisomy 21 (Down 	Syndrome) </a:t>
            </a:r>
            <a:endParaRPr lang="en-CA" sz="1600" dirty="0">
              <a:solidFill>
                <a:srgbClr val="FFC000"/>
              </a:solidFill>
              <a:latin typeface="+mn-lt"/>
              <a:ea typeface="+mn-ea"/>
            </a:endParaRPr>
          </a:p>
          <a:p>
            <a:pPr marL="1200150" lvl="2" indent="-285750" fontAlgn="auto">
              <a:spcBef>
                <a:spcPts val="0"/>
              </a:spcBef>
              <a:spcAft>
                <a:spcPts val="0"/>
              </a:spcAft>
              <a:buFont typeface="Arial" pitchFamily="34" charset="0"/>
              <a:buChar char="•"/>
              <a:defRPr/>
            </a:pPr>
            <a:endParaRPr lang="en-CA" sz="2800" dirty="0">
              <a:latin typeface="+mn-lt"/>
              <a:ea typeface="+mn-ea"/>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1"/>
          <p:cNvSpPr>
            <a:spLocks noChangeArrowheads="1"/>
          </p:cNvSpPr>
          <p:nvPr/>
        </p:nvSpPr>
        <p:spPr bwMode="auto">
          <a:xfrm>
            <a:off x="468313" y="1304925"/>
            <a:ext cx="8351837" cy="5264150"/>
          </a:xfrm>
          <a:prstGeom prst="rect">
            <a:avLst/>
          </a:prstGeom>
          <a:noFill/>
          <a:ln w="9525">
            <a:noFill/>
            <a:miter lim="800000"/>
            <a:headEnd/>
            <a:tailEnd/>
          </a:ln>
        </p:spPr>
        <p:txBody>
          <a:bodyPr>
            <a:spAutoFit/>
          </a:bodyPr>
          <a:lstStyle/>
          <a:p>
            <a:r>
              <a:rPr lang="en-US" sz="2800" b="1" dirty="0"/>
              <a:t>c)  non-disjunction influenced by age of parents,</a:t>
            </a:r>
            <a:endParaRPr lang="en-CA" sz="2800" dirty="0"/>
          </a:p>
          <a:p>
            <a:r>
              <a:rPr lang="en-US" sz="2800" b="1" dirty="0"/>
              <a:t>	esp. </a:t>
            </a:r>
            <a:r>
              <a:rPr lang="en-US" sz="2800" b="1" dirty="0">
                <a:solidFill>
                  <a:srgbClr val="FFC000"/>
                </a:solidFill>
              </a:rPr>
              <a:t>mother</a:t>
            </a:r>
            <a:r>
              <a:rPr lang="en-US" sz="2800" b="1" dirty="0"/>
              <a:t> … </a:t>
            </a:r>
            <a:endParaRPr lang="en-CA" sz="2800" dirty="0"/>
          </a:p>
          <a:p>
            <a:r>
              <a:rPr lang="en-US" sz="2800" b="1" dirty="0"/>
              <a:t>	1) a woman</a:t>
            </a:r>
            <a:r>
              <a:rPr lang="ja-JP" altLang="en-US" sz="2800" b="1" dirty="0"/>
              <a:t>’</a:t>
            </a:r>
            <a:r>
              <a:rPr lang="en-US" altLang="ja-JP" sz="2800" b="1" dirty="0"/>
              <a:t>s eggs begin to develop in her 	ovaries when she is still a fetus  in her mother</a:t>
            </a:r>
            <a:r>
              <a:rPr lang="ja-JP" altLang="en-US" sz="2800" b="1" dirty="0"/>
              <a:t>’</a:t>
            </a:r>
            <a:r>
              <a:rPr lang="en-US" altLang="ja-JP" sz="2800" b="1" dirty="0"/>
              <a:t>s</a:t>
            </a:r>
            <a:r>
              <a:rPr lang="en-CA" altLang="ja-JP" sz="2800" dirty="0"/>
              <a:t>  </a:t>
            </a:r>
            <a:r>
              <a:rPr lang="en-US" altLang="ja-JP" sz="2800" b="1" dirty="0"/>
              <a:t> 	uterus!  </a:t>
            </a:r>
          </a:p>
          <a:p>
            <a:endParaRPr lang="en-US" sz="2800" b="1" dirty="0"/>
          </a:p>
          <a:p>
            <a:r>
              <a:rPr lang="en-US" sz="2800" b="1" dirty="0"/>
              <a:t>	Over 35, non-disjunction risk rises</a:t>
            </a:r>
            <a:r>
              <a:rPr lang="en-CA" sz="2800" dirty="0"/>
              <a:t>  	</a:t>
            </a:r>
            <a:r>
              <a:rPr lang="en-US" sz="2800" b="1" dirty="0"/>
              <a:t>exponentially</a:t>
            </a:r>
            <a:endParaRPr lang="en-CA" sz="2800" dirty="0"/>
          </a:p>
          <a:p>
            <a:r>
              <a:rPr lang="en-US" sz="2800" b="1" dirty="0"/>
              <a:t>		</a:t>
            </a:r>
          </a:p>
          <a:p>
            <a:r>
              <a:rPr lang="en-US" sz="2800" b="1" dirty="0"/>
              <a:t>	2) male </a:t>
            </a:r>
            <a:r>
              <a:rPr lang="ja-JP" altLang="en-US" sz="2800" b="1" dirty="0"/>
              <a:t>“</a:t>
            </a:r>
            <a:r>
              <a:rPr lang="en-US" altLang="ja-JP" sz="2800" b="1" dirty="0"/>
              <a:t>age effect</a:t>
            </a:r>
            <a:r>
              <a:rPr lang="ja-JP" altLang="en-US" sz="2800" b="1" dirty="0"/>
              <a:t>”</a:t>
            </a:r>
            <a:r>
              <a:rPr lang="en-US" altLang="ja-JP" sz="2800" b="1" dirty="0"/>
              <a:t> is smaller (meiosis cycle 	about 2 weeks) (about 25%  of Down Syn. 	Cases)</a:t>
            </a:r>
            <a:endParaRPr lang="en-CA" sz="2800" dirty="0"/>
          </a:p>
        </p:txBody>
      </p:sp>
      <p:sp>
        <p:nvSpPr>
          <p:cNvPr id="3" name="Rectangle 1"/>
          <p:cNvSpPr>
            <a:spLocks noChangeArrowheads="1"/>
          </p:cNvSpPr>
          <p:nvPr/>
        </p:nvSpPr>
        <p:spPr bwMode="auto">
          <a:xfrm>
            <a:off x="468312" y="1304925"/>
            <a:ext cx="8351837" cy="5264150"/>
          </a:xfrm>
          <a:prstGeom prst="rect">
            <a:avLst/>
          </a:prstGeom>
          <a:noFill/>
          <a:ln w="9525">
            <a:noFill/>
            <a:miter lim="800000"/>
            <a:headEnd/>
            <a:tailEnd/>
          </a:ln>
        </p:spPr>
        <p:txBody>
          <a:bodyPr>
            <a:spAutoFit/>
          </a:bodyPr>
          <a:lstStyle/>
          <a:p>
            <a:r>
              <a:rPr lang="en-US" sz="2800" b="1" dirty="0"/>
              <a:t>c)  non-disjunction influenced by age of parents,</a:t>
            </a:r>
            <a:endParaRPr lang="en-CA" sz="2800" dirty="0"/>
          </a:p>
          <a:p>
            <a:r>
              <a:rPr lang="en-US" sz="2800" b="1" dirty="0"/>
              <a:t>	esp. </a:t>
            </a:r>
            <a:r>
              <a:rPr lang="en-US" sz="2800" b="1" dirty="0">
                <a:solidFill>
                  <a:srgbClr val="FFC000"/>
                </a:solidFill>
              </a:rPr>
              <a:t>mother</a:t>
            </a:r>
            <a:r>
              <a:rPr lang="en-US" sz="2800" b="1" dirty="0"/>
              <a:t> … </a:t>
            </a:r>
            <a:endParaRPr lang="en-CA" sz="2800" dirty="0"/>
          </a:p>
          <a:p>
            <a:r>
              <a:rPr lang="en-US" sz="2800" b="1" dirty="0"/>
              <a:t>	1) a woman</a:t>
            </a:r>
            <a:r>
              <a:rPr lang="ja-JP" altLang="en-US" sz="2800" b="1" dirty="0"/>
              <a:t>’</a:t>
            </a:r>
            <a:r>
              <a:rPr lang="en-US" altLang="ja-JP" sz="2800" b="1" dirty="0"/>
              <a:t>s eggs begin to develop in her 	</a:t>
            </a:r>
            <a:r>
              <a:rPr lang="en-US" altLang="ja-JP" sz="2800" b="1" dirty="0">
                <a:solidFill>
                  <a:srgbClr val="FFC000"/>
                </a:solidFill>
              </a:rPr>
              <a:t>ovaries</a:t>
            </a:r>
            <a:r>
              <a:rPr lang="en-US" altLang="ja-JP" sz="2800" b="1" dirty="0"/>
              <a:t> when she is still a fetus  in her </a:t>
            </a:r>
            <a:r>
              <a:rPr lang="en-US" altLang="ja-JP" sz="2800" b="1" dirty="0">
                <a:solidFill>
                  <a:srgbClr val="FFC000"/>
                </a:solidFill>
              </a:rPr>
              <a:t>mother</a:t>
            </a:r>
            <a:r>
              <a:rPr lang="ja-JP" altLang="en-US" sz="2800" b="1" dirty="0">
                <a:solidFill>
                  <a:srgbClr val="FFC000"/>
                </a:solidFill>
              </a:rPr>
              <a:t>’</a:t>
            </a:r>
            <a:r>
              <a:rPr lang="en-US" altLang="ja-JP" sz="2800" b="1" dirty="0">
                <a:solidFill>
                  <a:srgbClr val="FFC000"/>
                </a:solidFill>
              </a:rPr>
              <a:t>s</a:t>
            </a:r>
            <a:r>
              <a:rPr lang="en-CA" altLang="ja-JP" sz="2800" dirty="0"/>
              <a:t>  </a:t>
            </a:r>
            <a:r>
              <a:rPr lang="en-US" altLang="ja-JP" sz="2800" b="1" dirty="0"/>
              <a:t> 	uterus!  </a:t>
            </a:r>
          </a:p>
          <a:p>
            <a:endParaRPr lang="en-US" sz="2800" b="1" dirty="0"/>
          </a:p>
          <a:p>
            <a:r>
              <a:rPr lang="en-US" sz="2800" b="1" dirty="0"/>
              <a:t>	Over </a:t>
            </a:r>
            <a:r>
              <a:rPr lang="en-US" sz="2800" b="1" dirty="0">
                <a:solidFill>
                  <a:srgbClr val="FFC000"/>
                </a:solidFill>
              </a:rPr>
              <a:t>35</a:t>
            </a:r>
            <a:r>
              <a:rPr lang="en-US" sz="2800" b="1" dirty="0"/>
              <a:t>, non-disjunction risk rises</a:t>
            </a:r>
            <a:r>
              <a:rPr lang="en-CA" sz="2800" dirty="0"/>
              <a:t>  	</a:t>
            </a:r>
            <a:r>
              <a:rPr lang="en-US" sz="2800" b="1" dirty="0"/>
              <a:t>exponentially</a:t>
            </a:r>
            <a:endParaRPr lang="en-CA" sz="2800" dirty="0"/>
          </a:p>
          <a:p>
            <a:r>
              <a:rPr lang="en-US" sz="2800" b="1" dirty="0"/>
              <a:t>		</a:t>
            </a:r>
          </a:p>
          <a:p>
            <a:r>
              <a:rPr lang="en-US" sz="2800" b="1" dirty="0"/>
              <a:t>	2) male </a:t>
            </a:r>
            <a:r>
              <a:rPr lang="ja-JP" altLang="en-US" sz="2800" b="1" dirty="0"/>
              <a:t>“</a:t>
            </a:r>
            <a:r>
              <a:rPr lang="en-US" altLang="ja-JP" sz="2800" b="1" dirty="0"/>
              <a:t>age effect</a:t>
            </a:r>
            <a:r>
              <a:rPr lang="ja-JP" altLang="en-US" sz="2800" b="1" dirty="0"/>
              <a:t>”</a:t>
            </a:r>
            <a:r>
              <a:rPr lang="en-US" altLang="ja-JP" sz="2800" b="1" dirty="0"/>
              <a:t> is smaller (</a:t>
            </a:r>
            <a:r>
              <a:rPr lang="en-US" altLang="ja-JP" sz="2800" b="1" dirty="0">
                <a:solidFill>
                  <a:srgbClr val="FFC000"/>
                </a:solidFill>
              </a:rPr>
              <a:t>meiosis</a:t>
            </a:r>
            <a:r>
              <a:rPr lang="en-US" altLang="ja-JP" sz="2800" b="1" dirty="0"/>
              <a:t> cycle 	about 2 weeks) (about </a:t>
            </a:r>
            <a:r>
              <a:rPr lang="en-US" altLang="ja-JP" sz="2800" b="1" dirty="0">
                <a:solidFill>
                  <a:srgbClr val="FFC000"/>
                </a:solidFill>
              </a:rPr>
              <a:t>25</a:t>
            </a:r>
            <a:r>
              <a:rPr lang="en-US" altLang="ja-JP" sz="2800" b="1" dirty="0"/>
              <a:t>%  of Down Syn. 	Cases)</a:t>
            </a:r>
            <a:endParaRPr lang="en-CA" sz="2800"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4900613" y="1463675"/>
            <a:ext cx="3886200" cy="4287838"/>
          </a:xfrm>
        </p:spPr>
        <p:txBody>
          <a:bodyPr/>
          <a:lstStyle/>
          <a:p>
            <a:pPr marL="0" indent="0" eaLnBrk="1" fontAlgn="auto" hangingPunct="1">
              <a:spcAft>
                <a:spcPts val="0"/>
              </a:spcAft>
              <a:buClr>
                <a:schemeClr val="accent5"/>
              </a:buClr>
              <a:buFont typeface="Arial" pitchFamily="34" charset="0"/>
              <a:buNone/>
              <a:defRPr/>
            </a:pPr>
            <a:endParaRPr lang="en-CA" dirty="0">
              <a:ea typeface="+mn-ea"/>
            </a:endParaRPr>
          </a:p>
        </p:txBody>
      </p:sp>
      <p:sp>
        <p:nvSpPr>
          <p:cNvPr id="8" name="Content Placeholder 7"/>
          <p:cNvSpPr>
            <a:spLocks noGrp="1"/>
          </p:cNvSpPr>
          <p:nvPr>
            <p:ph sz="quarter" idx="13"/>
          </p:nvPr>
        </p:nvSpPr>
        <p:spPr>
          <a:xfrm>
            <a:off x="352425" y="1196975"/>
            <a:ext cx="4219575" cy="5661025"/>
          </a:xfrm>
        </p:spPr>
        <p:txBody>
          <a:bodyPr wrap="square" numCol="1" anchor="t" anchorCtr="0" compatLnSpc="1">
            <a:prstTxWarp prst="textNoShape">
              <a:avLst/>
            </a:prstTxWarp>
          </a:bodyPr>
          <a:lstStyle/>
          <a:p>
            <a:pPr marL="0" indent="0" eaLnBrk="1" hangingPunct="1">
              <a:lnSpc>
                <a:spcPct val="80000"/>
              </a:lnSpc>
            </a:pPr>
            <a:r>
              <a:rPr lang="en-CA" dirty="0">
                <a:ea typeface="ＭＳ Ｐゴシック" charset="-128"/>
              </a:rPr>
              <a:t>Cleft lip or palate</a:t>
            </a:r>
          </a:p>
          <a:p>
            <a:pPr marL="0" indent="0" eaLnBrk="1" hangingPunct="1">
              <a:lnSpc>
                <a:spcPct val="80000"/>
              </a:lnSpc>
            </a:pPr>
            <a:r>
              <a:rPr lang="en-CA" dirty="0">
                <a:ea typeface="ＭＳ Ｐゴシック" charset="-128"/>
              </a:rPr>
              <a:t>Clenched hands (with outer fingers on top of the inner fingers)</a:t>
            </a:r>
          </a:p>
          <a:p>
            <a:pPr marL="0" indent="0" eaLnBrk="1" hangingPunct="1">
              <a:lnSpc>
                <a:spcPct val="80000"/>
              </a:lnSpc>
            </a:pPr>
            <a:r>
              <a:rPr lang="en-CA" dirty="0">
                <a:ea typeface="ＭＳ Ｐゴシック" charset="-128"/>
              </a:rPr>
              <a:t>Close-set eyes -- eyes may actually fuse together into one</a:t>
            </a:r>
          </a:p>
          <a:p>
            <a:pPr marL="0" indent="0" eaLnBrk="1" hangingPunct="1">
              <a:lnSpc>
                <a:spcPct val="80000"/>
              </a:lnSpc>
            </a:pPr>
            <a:r>
              <a:rPr lang="en-CA" dirty="0">
                <a:ea typeface="ＭＳ Ｐゴシック" charset="-128"/>
              </a:rPr>
              <a:t>Decreased muscle tone</a:t>
            </a:r>
          </a:p>
          <a:p>
            <a:pPr marL="0" indent="0" eaLnBrk="1" hangingPunct="1">
              <a:lnSpc>
                <a:spcPct val="80000"/>
              </a:lnSpc>
            </a:pPr>
            <a:r>
              <a:rPr lang="en-CA" dirty="0">
                <a:ea typeface="ＭＳ Ｐゴシック" charset="-128"/>
              </a:rPr>
              <a:t>Extra fingers or toes </a:t>
            </a:r>
          </a:p>
          <a:p>
            <a:pPr marL="0" indent="0" eaLnBrk="1" hangingPunct="1">
              <a:lnSpc>
                <a:spcPct val="80000"/>
              </a:lnSpc>
            </a:pPr>
            <a:r>
              <a:rPr lang="en-CA" dirty="0">
                <a:ea typeface="ＭＳ Ｐゴシック" charset="-128"/>
              </a:rPr>
              <a:t>Hernias: </a:t>
            </a:r>
          </a:p>
          <a:p>
            <a:pPr marL="0" indent="0" eaLnBrk="1" hangingPunct="1">
              <a:lnSpc>
                <a:spcPct val="80000"/>
              </a:lnSpc>
            </a:pPr>
            <a:r>
              <a:rPr lang="en-CA" dirty="0">
                <a:ea typeface="ＭＳ Ｐゴシック" charset="-128"/>
              </a:rPr>
              <a:t>Hole, split, or cleft in the iris </a:t>
            </a:r>
          </a:p>
          <a:p>
            <a:pPr marL="0" indent="0" eaLnBrk="1" hangingPunct="1">
              <a:lnSpc>
                <a:spcPct val="80000"/>
              </a:lnSpc>
            </a:pPr>
            <a:r>
              <a:rPr lang="en-CA" dirty="0">
                <a:ea typeface="ＭＳ Ｐゴシック" charset="-128"/>
              </a:rPr>
              <a:t>Low-set ears</a:t>
            </a:r>
          </a:p>
          <a:p>
            <a:pPr marL="0" indent="0" eaLnBrk="1" hangingPunct="1">
              <a:lnSpc>
                <a:spcPct val="80000"/>
              </a:lnSpc>
            </a:pPr>
            <a:r>
              <a:rPr lang="en-CA" dirty="0">
                <a:ea typeface="ＭＳ Ｐゴシック" charset="-128"/>
              </a:rPr>
              <a:t>Intellectual Disability, Severe</a:t>
            </a:r>
          </a:p>
          <a:p>
            <a:pPr marL="0" indent="0" eaLnBrk="1" hangingPunct="1">
              <a:lnSpc>
                <a:spcPct val="80000"/>
              </a:lnSpc>
            </a:pPr>
            <a:r>
              <a:rPr lang="en-CA" dirty="0">
                <a:ea typeface="ＭＳ Ｐゴシック" charset="-128"/>
              </a:rPr>
              <a:t>Scalp defects (missing skin)</a:t>
            </a:r>
          </a:p>
          <a:p>
            <a:pPr marL="0" indent="0" eaLnBrk="1" hangingPunct="1">
              <a:lnSpc>
                <a:spcPct val="80000"/>
              </a:lnSpc>
            </a:pPr>
            <a:r>
              <a:rPr lang="en-CA" dirty="0">
                <a:ea typeface="ＭＳ Ｐゴシック" charset="-128"/>
              </a:rPr>
              <a:t>Seizures</a:t>
            </a:r>
          </a:p>
          <a:p>
            <a:pPr marL="0" indent="0" eaLnBrk="1" hangingPunct="1">
              <a:lnSpc>
                <a:spcPct val="80000"/>
              </a:lnSpc>
            </a:pPr>
            <a:r>
              <a:rPr lang="en-CA" dirty="0">
                <a:ea typeface="ＭＳ Ｐゴシック" charset="-128"/>
              </a:rPr>
              <a:t>Single palmar crease</a:t>
            </a:r>
          </a:p>
          <a:p>
            <a:pPr marL="0" indent="0" eaLnBrk="1" hangingPunct="1">
              <a:lnSpc>
                <a:spcPct val="80000"/>
              </a:lnSpc>
            </a:pPr>
            <a:r>
              <a:rPr lang="en-CA" dirty="0">
                <a:ea typeface="ＭＳ Ｐゴシック" charset="-128"/>
              </a:rPr>
              <a:t>Skeletal (limb) abnormalities</a:t>
            </a:r>
          </a:p>
          <a:p>
            <a:pPr marL="0" indent="0" eaLnBrk="1" hangingPunct="1">
              <a:lnSpc>
                <a:spcPct val="80000"/>
              </a:lnSpc>
            </a:pPr>
            <a:r>
              <a:rPr lang="en-CA" dirty="0">
                <a:ea typeface="ＭＳ Ｐゴシック" charset="-128"/>
              </a:rPr>
              <a:t>Small eyes, head and lower jaw</a:t>
            </a:r>
          </a:p>
          <a:p>
            <a:pPr marL="0" indent="0" eaLnBrk="1" hangingPunct="1">
              <a:lnSpc>
                <a:spcPct val="80000"/>
              </a:lnSpc>
            </a:pPr>
            <a:r>
              <a:rPr lang="en-CA" dirty="0">
                <a:ea typeface="ＭＳ Ｐゴシック" charset="-128"/>
              </a:rPr>
              <a:t>Unusual to survive past 1</a:t>
            </a:r>
            <a:r>
              <a:rPr lang="en-CA" baseline="30000" dirty="0">
                <a:ea typeface="ＭＳ Ｐゴシック" charset="-128"/>
              </a:rPr>
              <a:t>st</a:t>
            </a:r>
            <a:r>
              <a:rPr lang="en-CA" dirty="0">
                <a:ea typeface="ＭＳ Ｐゴシック" charset="-128"/>
              </a:rPr>
              <a:t>  birthday</a:t>
            </a:r>
          </a:p>
        </p:txBody>
      </p:sp>
      <p:sp>
        <p:nvSpPr>
          <p:cNvPr id="117763" name="Title 6"/>
          <p:cNvSpPr>
            <a:spLocks noGrp="1"/>
          </p:cNvSpPr>
          <p:nvPr>
            <p:ph type="title"/>
          </p:nvPr>
        </p:nvSpPr>
        <p:spPr>
          <a:xfrm>
            <a:off x="352425" y="228600"/>
            <a:ext cx="7680325" cy="896938"/>
          </a:xfrm>
        </p:spPr>
        <p:txBody>
          <a:bodyPr/>
          <a:lstStyle/>
          <a:p>
            <a:pPr eaLnBrk="1" hangingPunct="1"/>
            <a:r>
              <a:rPr lang="en-CA">
                <a:ea typeface="ＭＳ Ｐゴシック" charset="-128"/>
              </a:rPr>
              <a:t>Trisomy 13  - Patau Syndrome</a:t>
            </a:r>
          </a:p>
        </p:txBody>
      </p:sp>
      <p:pic>
        <p:nvPicPr>
          <p:cNvPr id="1136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3933056"/>
            <a:ext cx="2448272" cy="24482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1367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1052513"/>
            <a:ext cx="3803650" cy="2759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4900613" y="1463675"/>
            <a:ext cx="3886200" cy="4287838"/>
          </a:xfrm>
        </p:spPr>
        <p:txBody>
          <a:bodyPr/>
          <a:lstStyle/>
          <a:p>
            <a:pPr marL="0" indent="0" eaLnBrk="1" fontAlgn="auto" hangingPunct="1">
              <a:spcAft>
                <a:spcPts val="0"/>
              </a:spcAft>
              <a:buClr>
                <a:schemeClr val="accent5"/>
              </a:buClr>
              <a:buFont typeface="Arial" pitchFamily="34" charset="0"/>
              <a:buNone/>
              <a:defRPr/>
            </a:pPr>
            <a:endParaRPr lang="en-CA" dirty="0">
              <a:ea typeface="+mn-ea"/>
            </a:endParaRPr>
          </a:p>
        </p:txBody>
      </p:sp>
      <p:sp>
        <p:nvSpPr>
          <p:cNvPr id="3" name="Content Placeholder 2"/>
          <p:cNvSpPr>
            <a:spLocks noGrp="1"/>
          </p:cNvSpPr>
          <p:nvPr>
            <p:ph sz="quarter" idx="13"/>
          </p:nvPr>
        </p:nvSpPr>
        <p:spPr>
          <a:xfrm>
            <a:off x="352425" y="1463675"/>
            <a:ext cx="4219575" cy="5205413"/>
          </a:xfrm>
        </p:spPr>
        <p:txBody>
          <a:bodyPr>
            <a:normAutofit lnSpcReduction="10000"/>
          </a:bodyPr>
          <a:lstStyle/>
          <a:p>
            <a:pPr marL="0" indent="0" eaLnBrk="1" hangingPunct="1">
              <a:spcAft>
                <a:spcPts val="0"/>
              </a:spcAft>
              <a:buClr>
                <a:schemeClr val="accent5"/>
              </a:buClr>
              <a:buFont typeface="Arial" pitchFamily="34" charset="0"/>
              <a:buNone/>
              <a:defRPr/>
            </a:pPr>
            <a:r>
              <a:rPr lang="en-CA" dirty="0">
                <a:ea typeface="+mn-ea"/>
              </a:rPr>
              <a:t>Clenched hands</a:t>
            </a:r>
          </a:p>
          <a:p>
            <a:pPr marL="0" indent="0" eaLnBrk="1" hangingPunct="1">
              <a:spcAft>
                <a:spcPts val="0"/>
              </a:spcAft>
              <a:buClr>
                <a:schemeClr val="accent5"/>
              </a:buClr>
              <a:buFont typeface="Arial" pitchFamily="34" charset="0"/>
              <a:buNone/>
              <a:defRPr/>
            </a:pPr>
            <a:r>
              <a:rPr lang="en-CA" dirty="0">
                <a:ea typeface="+mn-ea"/>
              </a:rPr>
              <a:t>Crossed legs (preferred position)</a:t>
            </a:r>
          </a:p>
          <a:p>
            <a:pPr marL="0" indent="0" eaLnBrk="1" hangingPunct="1">
              <a:spcAft>
                <a:spcPts val="0"/>
              </a:spcAft>
              <a:buClr>
                <a:schemeClr val="accent5"/>
              </a:buClr>
              <a:buFont typeface="Arial" pitchFamily="34" charset="0"/>
              <a:buNone/>
              <a:defRPr/>
            </a:pPr>
            <a:r>
              <a:rPr lang="en-CA" dirty="0">
                <a:ea typeface="+mn-ea"/>
              </a:rPr>
              <a:t>Feet with a rounded bottom (rocker-bottom feet)</a:t>
            </a:r>
          </a:p>
          <a:p>
            <a:pPr marL="0" indent="0" eaLnBrk="1" hangingPunct="1">
              <a:spcAft>
                <a:spcPts val="0"/>
              </a:spcAft>
              <a:buClr>
                <a:schemeClr val="accent5"/>
              </a:buClr>
              <a:buFont typeface="Arial" pitchFamily="34" charset="0"/>
              <a:buNone/>
              <a:defRPr/>
            </a:pPr>
            <a:r>
              <a:rPr lang="en-CA" dirty="0">
                <a:ea typeface="+mn-ea"/>
              </a:rPr>
              <a:t>Low birth weight</a:t>
            </a:r>
          </a:p>
          <a:p>
            <a:pPr marL="0" indent="0" eaLnBrk="1" hangingPunct="1">
              <a:spcAft>
                <a:spcPts val="0"/>
              </a:spcAft>
              <a:buClr>
                <a:schemeClr val="accent5"/>
              </a:buClr>
              <a:buFont typeface="Arial" pitchFamily="34" charset="0"/>
              <a:buNone/>
              <a:defRPr/>
            </a:pPr>
            <a:r>
              <a:rPr lang="en-CA" dirty="0">
                <a:ea typeface="+mn-ea"/>
              </a:rPr>
              <a:t>Low-set ears</a:t>
            </a:r>
          </a:p>
          <a:p>
            <a:pPr marL="0" indent="0" eaLnBrk="1" hangingPunct="1">
              <a:spcAft>
                <a:spcPts val="0"/>
              </a:spcAft>
              <a:buClr>
                <a:schemeClr val="accent5"/>
              </a:buClr>
              <a:buFont typeface="Arial" pitchFamily="34" charset="0"/>
              <a:buNone/>
              <a:defRPr/>
            </a:pPr>
            <a:r>
              <a:rPr lang="en-CA" dirty="0">
                <a:ea typeface="+mn-ea"/>
              </a:rPr>
              <a:t>Intellectual disability</a:t>
            </a:r>
          </a:p>
          <a:p>
            <a:pPr marL="0" indent="0" eaLnBrk="1" hangingPunct="1">
              <a:spcAft>
                <a:spcPts val="0"/>
              </a:spcAft>
              <a:buClr>
                <a:schemeClr val="accent5"/>
              </a:buClr>
              <a:buFont typeface="Arial" pitchFamily="34" charset="0"/>
              <a:buNone/>
              <a:defRPr/>
            </a:pPr>
            <a:r>
              <a:rPr lang="en-CA" dirty="0">
                <a:ea typeface="+mn-ea"/>
              </a:rPr>
              <a:t>Small head </a:t>
            </a:r>
          </a:p>
          <a:p>
            <a:pPr marL="0" indent="0" eaLnBrk="1" hangingPunct="1">
              <a:spcAft>
                <a:spcPts val="0"/>
              </a:spcAft>
              <a:buClr>
                <a:schemeClr val="accent5"/>
              </a:buClr>
              <a:buFont typeface="Arial" pitchFamily="34" charset="0"/>
              <a:buNone/>
              <a:defRPr/>
            </a:pPr>
            <a:r>
              <a:rPr lang="en-CA" dirty="0">
                <a:ea typeface="+mn-ea"/>
              </a:rPr>
              <a:t>Small jaw</a:t>
            </a:r>
          </a:p>
          <a:p>
            <a:pPr marL="0" indent="0" eaLnBrk="1" hangingPunct="1">
              <a:spcAft>
                <a:spcPts val="0"/>
              </a:spcAft>
              <a:buClr>
                <a:schemeClr val="accent5"/>
              </a:buClr>
              <a:buFont typeface="Arial" pitchFamily="34" charset="0"/>
              <a:buNone/>
              <a:defRPr/>
            </a:pPr>
            <a:r>
              <a:rPr lang="en-CA" dirty="0">
                <a:ea typeface="+mn-ea"/>
              </a:rPr>
              <a:t>Underdeveloped fingernails</a:t>
            </a:r>
          </a:p>
          <a:p>
            <a:pPr marL="0" indent="0" eaLnBrk="1" hangingPunct="1">
              <a:spcAft>
                <a:spcPts val="0"/>
              </a:spcAft>
              <a:buClr>
                <a:schemeClr val="accent5"/>
              </a:buClr>
              <a:buFont typeface="Arial" pitchFamily="34" charset="0"/>
              <a:buNone/>
              <a:defRPr/>
            </a:pPr>
            <a:r>
              <a:rPr lang="en-CA" dirty="0">
                <a:ea typeface="+mn-ea"/>
              </a:rPr>
              <a:t>Undescended testicle</a:t>
            </a:r>
          </a:p>
          <a:p>
            <a:pPr marL="0" indent="0" eaLnBrk="1" hangingPunct="1">
              <a:spcAft>
                <a:spcPts val="0"/>
              </a:spcAft>
              <a:buClr>
                <a:schemeClr val="accent5"/>
              </a:buClr>
              <a:buFont typeface="Arial" pitchFamily="34" charset="0"/>
              <a:buNone/>
              <a:defRPr/>
            </a:pPr>
            <a:r>
              <a:rPr lang="en-CA" dirty="0">
                <a:ea typeface="+mn-ea"/>
              </a:rPr>
              <a:t>Unusual shaped chest </a:t>
            </a:r>
          </a:p>
          <a:p>
            <a:pPr marL="0" indent="0" eaLnBrk="1" hangingPunct="1">
              <a:spcAft>
                <a:spcPts val="0"/>
              </a:spcAft>
              <a:buClr>
                <a:schemeClr val="accent5"/>
              </a:buClr>
              <a:buFont typeface="Arial" pitchFamily="34" charset="0"/>
              <a:buNone/>
              <a:defRPr/>
            </a:pPr>
            <a:r>
              <a:rPr lang="en-CA" dirty="0">
                <a:ea typeface="+mn-ea"/>
              </a:rPr>
              <a:t>50% of infants do not survive past 1 week.  Some make it into teenage years with serious developmental and medical problems</a:t>
            </a:r>
          </a:p>
        </p:txBody>
      </p:sp>
      <p:sp>
        <p:nvSpPr>
          <p:cNvPr id="118787" name="Title 3"/>
          <p:cNvSpPr>
            <a:spLocks noGrp="1"/>
          </p:cNvSpPr>
          <p:nvPr>
            <p:ph type="title"/>
          </p:nvPr>
        </p:nvSpPr>
        <p:spPr/>
        <p:txBody>
          <a:bodyPr/>
          <a:lstStyle/>
          <a:p>
            <a:pPr eaLnBrk="1" hangingPunct="1"/>
            <a:r>
              <a:rPr lang="en-CA">
                <a:ea typeface="ＭＳ Ｐゴシック" charset="-128"/>
              </a:rPr>
              <a:t>Trisomy 18 – Edwards Syndrome</a:t>
            </a:r>
          </a:p>
        </p:txBody>
      </p:sp>
      <p:pic>
        <p:nvPicPr>
          <p:cNvPr id="11469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1341438"/>
            <a:ext cx="2619375" cy="1743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18789" name="Picture 5" descr="http://medgen.genetics.utah.edu/photographs/diseases/high/peri215.jpg"/>
          <p:cNvPicPr>
            <a:picLocks noChangeAspect="1" noChangeArrowheads="1"/>
          </p:cNvPicPr>
          <p:nvPr/>
        </p:nvPicPr>
        <p:blipFill>
          <a:blip r:embed="rId3"/>
          <a:srcRect/>
          <a:stretch>
            <a:fillRect/>
          </a:stretch>
        </p:blipFill>
        <p:spPr bwMode="auto">
          <a:xfrm>
            <a:off x="3862388" y="2636838"/>
            <a:ext cx="2640012" cy="1739900"/>
          </a:xfrm>
          <a:prstGeom prst="rect">
            <a:avLst/>
          </a:prstGeom>
          <a:noFill/>
          <a:ln w="9525">
            <a:noFill/>
            <a:miter lim="800000"/>
            <a:headEnd/>
            <a:tailEnd/>
          </a:ln>
        </p:spPr>
      </p:pic>
      <p:sp>
        <p:nvSpPr>
          <p:cNvPr id="118790" name="AutoShape 7" descr="data:image/jpg;base64,/9j/4AAQSkZJRgABAQAAAQABAAD/2wBDAAkGBwgHBgkIBwgKCgkLDRYPDQwMDRsUFRAWIB0iIiAdHx8kKDQsJCYxJx8fLT0tMTU3Ojo6Iys/RD84QzQ5Ojf/2wBDAQoKCg0MDRoPDxo3JR8lNzc3Nzc3Nzc3Nzc3Nzc3Nzc3Nzc3Nzc3Nzc3Nzc3Nzc3Nzc3Nzc3Nzc3Nzc3Nzc3Nzf/wAARCAB8AKwDASIAAhEBAxEB/8QAHAAAAgMBAQEBAAAAAAAAAAAABAYDBQcCAAEI/8QANBAAAgEDAwIFAgUDBAMAAAAAAQIDAAQRBRIhMUEGEyJRYTJxBxQjgZFCobEVUlPRM3LS/8QAGQEAAwEBAQAAAAAAAAAAAAAAAQIDBAAF/8QAIhEAAgMAAgIDAAMAAAAAAAAAAAECAxEhMQRBEhMiMjNh/9oADAMBAAIRAxEAPwDJpHIGK6hLMMV6QcA4FSW4J4Az9qApKqEEc/tU5UeWdwOewHSpbeHMgVhzRr26EdcfFMgFSrOhzmi45RxzXNxa7eR3ocN5LEMe1H0ciwuyPPBz2FXWmqlxZeW1UM36mxlPJAq30oOLcFXBYdcdKWXCOzWHWcrQgRPuIUnbV1BKpjAXkt1zVbDC0wyeo96P2qoHLt/6jis7uzstGpkU7ybzwDhSMUNJI3kHIwe49qsI/Lzxbt75r5eeU8JEkRUHvigvIQ/0Mr9LhR5rq4k5/T2iq2c+UnAxzVhNDLbQF7X1J3A60BDdpceiRAG6CuUnujuLawrLohxn5oYttarPUYgsJVF9QNU7tngnmrRlvRncMJrr12TnPKHNCxM35dRyccVPHMoV4ZSCHXANQMCqlR1XtTgR8Zj71wyuvqYkCjLXTnlbfcExoMHnvQuryIZNsX0dK44DvJQWG1v4ofrzuNcRKHkPuKKEWBXHEkkZ8s+9c2bc55GDXdvcxu2G71MLcLN6PpYUomB8VxGqqSMkd6l85HOQcYOQKFWxlyCOQas4bAJbknlz0B60yOJYIkuSIyM5HWhdQ0zaCMZKf3q8022aJA4ALH3oi5g80ZHWmAKekWMl/diBT6FPPwKddH0EyrsgUrApxk9650DTSJTBENskzepgOQorS9N0uGKGOJY8KBzlqwXWSk8iba1FLWK8GikKAsYwOhI4qf8A0dur/wACnZraMABVFRyW4I6AVncX7LKxITTpwUcA5+KHksSQQynAOOacpbVdv0ihGsweBxg0MaKKaEC90yaBjJarjg5HvS3fqsgDsnlyA9hjmtXuNPLIQfmk3XNJ2l96Apjgg4Iq1c84YssfQqJP5qFH+oD+1UN0uy4ZFzjtmrkwtaXDCQEr9INBazEEuIivGRgn3rRDO0ZbNBAqlCxHKjivRSCOeF2xs3DIPeuZJABgHkVzdFXt0RMYXkmrkAjV9WaV9lvhUFUnlSyjf/J7Vbx2MUcQkmftwq96HuH3ZWMbV9u9dpwDGqxnAPNThiRUPlEsQBzRXlKoALgHFdpwDc2kkS+bBlk6Eiu7W+IADE5HHNTxu9vJyCU7jHFc39mgImgH6ZGftXITS607UwnD4wfemK3vrWYLlxknB4rN4pHRvijIrluMMR+9P6DmmnwzQIn1jio5ruHB2sKzsXsrHIdh7c1It3N/yEk8cmu074mveFAstykwHDD0/FaTCAkYOO1Zn4FilQwSMTt8kEfua04epOehFeeu2anwkeB5r3PPFRecgfbnmiF5Xih8kAFmXiolQY5FTzAlgDwKiPehpVdEEqgjpVDrNp5sUuR0Har9/p9qrLxvQxzzSSGg8YgXmnxzo6OBgjO7uDSNroeN1DHlcitK1aRIldz0zg1nnihAxLD5NWoYlxROx4K96kjimJ9Qwrcc0IJ2Tp0PapJtTdwoIAwOMVrMxa2V+YLdreRA4U+nI6VXz3KorICcE0IbhmBOcZ60NMWcgCiAIe8P0p6fmow5IySc1F5TnkjH3qVYWK0ywAwmzjbh2x+9RMVggMJIIz1qtuNUMj5GBUJui/U0BMJWRCCFHOah8socnFdBq+g7qKGR5SO1E2yl5EA7kf5oQgqTxRlg4FxFk8bh/mg+h1zwbj4Xlj/NC3T6UiVePineaYQWxcgkAdqUfCWl2f5f8/HLIbgkb13cCnKVN0BwM8DHzWCPbLT4wVT4ktTcbJYpAAcbgp/65phsblpQVzkjkH3FLF3ojSa095cTrtJ4QDkLkHYB0xmmvTYY403gEZHGRjj7UJQS6GbecohvLkRnLnAHf3oAXkshGxdq/JrrVF81yFydoJAAzk0keKJ7+y1IQpMSrBTvZcADBzj3OaCg5coqnHOR8aZduDnOO4qnv5Qqsc8A1Dpc92LFRdrhwACc/Gahv3AiYuc45pHvsHvgUfEk+I5ATxnIFJOrz74oxuz6eaYPEdz5shTPTvSffuSQB24rVTHgS0EKIf8Auo2RM5JzXTOBxXBl4+kVoMxJhMcAV47uAqj71wJ+MhBXD3Tj6cUUcTCKVs5xtqUIFGDIM1XvOzDBbA9hXSOxXIo4wMO/KWs7gRuUY/0tXpdMljPGCOxoBZs/+Xg/7hREc77cJIWH3oE8Z4RsGwTzREMTZrhLnB9Q5+RU8VyrHv8AsKZBDF09Zog2cNUBs5IXypyR0oqO9RCNy5A60bFqFqV9UQJrgps0fwBIzukRkYD8uG4Pt1rUIBmJftWUfhhd28sl5IzqvlxjG4471q1vIpRQD2rBjjIu3vJ9a3QHewGaAk1ayJmVJkJiOHx/TVlKQUwx4PtVLeWVnkL5agZy2Mcn5pZN+h6lr5BhtuX9JyjeoH3r01ishBlwwX6cgHb9q606yitJCIcLHzhB0GasJMUqeLC0s3gqHRUUheR71R30TXU62sZ+rlj7CrvUpAq7hxil+7WJbVpZ7jyN4Lux7JSvljRQkeL9PtLZ5ZLO884xna64xye+aSrk+YBjrTdfaha6rK1jaoI7fYyRtjlj2NKoibcVYcg4NbKuOGQuAGiyTxz81CY3HwKOm/TfHarRdPSeyEqYJxzirGcXSpAPFQSA1ZzwBMHOeaiMKE5JopnFbtJb2oqOM7BzRAW3RgSSaKWe3CgBI8fJpk2BlMcFTjpXIAB4JH2r4V9VeIKn0mgKgmOR1PLbh7EUVG8TcMGT5FVyyEHkZ+1FROGA6r96OBDRGWyI2DffrXQ3Ivq3cfFCoVB65+x5omKaUDqW9gRmuS0ARbXUsG0xtgg5HOK/QvhPXY9Y0O0u4mwSgWQezDg1+dpMumWtyPnBp7/CnUbm1upo2jLWD43ynhUkzwP3qF0MWlILTWNWnvDbFrFlVz3bt+1Z/cL4siuHJurWZS2TlMYH81pFu0U8ZUsAe4NB3ek2bZdgNx7g1nbw2VSiljRUeHdYupkEeoW3lSjptbcDTBJP6QeOfmq38rHaglP5oSa52DLscVJsfE3wR+I9TisdOnupOkakgZ6nsKS9R8T2uu+EpYEPl3zxhJI9udq5yTmufH93JLpiRnKiSUIo9+5P+KTNRuVt7eOxtcKgUGVuhc9ufaqwrTSYs3jwjhkzewmEnasgC/bPWitSaOG5ldACpfgCoNOO0NLKAABwc96rLuVp5dpJAUnHzmrpfozyeo+3MiyENjHPSpbXVvykTRctmgSqEhSahcIM8gc96sRwlluy54U4NDSSsTjJr67cDio2b1dK5I7Dg53c5NEx4KD9MUOc5yeKlQ+keo04pETXzOcVIIwSenAycmnpPAdpb2dlLqF7Kj3cYZdqjaCRkCoysUOxoVyk8QiDoKIj2lak1XTZ9MujBOOvKuOjChUJ6VaLUlqBJOPDCwgCjNOfhjRVt4ori5TMs2cDrsX3pf8AClkupavDbyPhVy7A9CB2rXPCul/nZpfOIYIDtOMYrRVDE5sz2NzmoIXU8L6jrUjs0n5SzU4jCjLN8mng+DYrjwYNFsZlgnRhIJGGNzA5OcUyaTaRS2arjBUEE49qsorYRrhT/NQn+uzfFKC4FwafqNtBHgK7qgVtp64GO9Vd5fXUZIljmUjtsJ/xTvKgCl3YKo6kngVU6rdQ6fFLNJbzOkWNzgYHPtmoS8eL6LK6Ef5Cwlzc3A9MEx+6ED+9diwuZj+vsij9mbJpi0SaHWrFLyGDbC4baS+WBBxyB0qv17U/9Be0iurSESXLBE2ScDnHOenWkfixCvLq9Iqbvwjaaq0bXSs5i+gscAftVjZ+GdFtUwljC74wXdQSasLpNSSFCtsX9bK8cJHpAH1ZPXNc6LJcajYJOLdrUs5wJfVmP/cMd6pGrOhXfWuTP/xF8M6dBYi/tUNrKDtxF9LD5FL/AIK8GWes3EjXzy+VEAWVeC2fmtGvNO1bW9Rl0/VbJ4dNQPieMdWH0tz7+1WFrocGkSyzWiIkUiovljJAx15+faqfFKP+mX7FO1Z0J+qfhpok8TJYq9rKq+l95bJ7ZrNX8D+IXmdYNNndFcqHHAPzzW83BkLR7B63OMfFTAkLtB9INKbJUJ9H5/u/BXiCzBafTZtoGcx4bH3xS/OjxuUkVlYHlWGCP2r9QHqQM8+xxWb/AIlyaZcWFzttIXmgwn5kLz5hP0qe+B1rtJyoxajIutExr6BUTDaM10HOO1OZDSNK8CWCW0Ml/dudQwsz2qkAKOoU+9W3iGKLU4Sbh5ElVf00LYEZHQgUfr1jGunJqccksd2sYYOjdyKorgtLZ2UsjFpGKszHqSeteQ5SlLlnsVVRiuCh8ZwxjSbY5BKH6z1bik2MDIpi8bSvm2izhAWIHzS+nTPevToWQPP8n+xoYvCNvCZLqa4kMahVQY5ZiTnAH7Vq3g2/ENpIc4PC4cgHFLf4Y6XbS2FvdyAs5uzlTgqRjp0pi17QbGy1nRJLYSJ/qF48c6hvTj4Hat0WnDGecpuu5yGbTvEmm2txNHc3UKFuVXfkk9xVrDqkmoiY6WnoVSY7iVT5cjew55AoSXQtNg0m4txaxutvDJ5bugLA4POcdfmpPAiGLw7ZDzHfcP6znHwKjLPRR3ylIDh0zWZfEpTVSb3TPJyrNhI1f2Cg81deIry0sdJlku0hkTHphfo59hSP+IWtahp/iOE2dw0XlQblA6ZJOcjvS7eanfaifPvrl5njQKm7GFB5OAO9PCr5yWslZPBt0f8AETSrZUtL23Fmgcqrwx5QD5/7qLxN+ImjEoumRQ39zFINsksWYwO+0nnNZdekmWUHn1Z/vXIALDPNUdCUgQm2uTedO8RaRqFg81rqEQjiTdMZGwyZ65z/AJqs8P694dtYJ7C01MGO0bhriTAZWOfSx6gdKxdPS+ASBkjrQk0r+aVzkdMHmk+ofdNT/EDxQthqthLptyZp7Vt8iRyfourcBTg8tnvRNh42tddjitrW2kFwE3zg8LEfYH+qsojUOjA9NpPHFMH4ec3Nyx67VH96WdaUS/i/qzk0oylh5jn9Q8KPb5rtAQABnjrQ8fLKT70PrF1LY6PdXUBHmQxM6ZGRkVmZ7JX+JtbS0SW1jm8oqu65n/4E/wDo9MVjfiPWxqUiRQRGKzhz5UecknuzfJqy8S3Uz6FZl5CTdStJMT1cjpmlBj6sUImTyJtLDlmJOc8VMgyoNQd6JiHoFUMR/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CA"/>
          </a:p>
        </p:txBody>
      </p:sp>
      <p:pic>
        <p:nvPicPr>
          <p:cNvPr id="11469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3788" y="4005263"/>
            <a:ext cx="2971800" cy="2143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4900613" y="1463675"/>
            <a:ext cx="3886200" cy="4287838"/>
          </a:xfrm>
        </p:spPr>
        <p:txBody>
          <a:bodyPr/>
          <a:lstStyle/>
          <a:p>
            <a:pPr marL="0" indent="0" eaLnBrk="1" fontAlgn="auto" hangingPunct="1">
              <a:spcAft>
                <a:spcPts val="0"/>
              </a:spcAft>
              <a:buClr>
                <a:schemeClr val="accent5"/>
              </a:buClr>
              <a:buFont typeface="Arial" pitchFamily="34" charset="0"/>
              <a:buNone/>
              <a:defRPr/>
            </a:pPr>
            <a:endParaRPr lang="en-CA" dirty="0">
              <a:ea typeface="+mn-ea"/>
            </a:endParaRPr>
          </a:p>
        </p:txBody>
      </p:sp>
      <p:sp>
        <p:nvSpPr>
          <p:cNvPr id="3" name="Content Placeholder 2"/>
          <p:cNvSpPr>
            <a:spLocks noGrp="1"/>
          </p:cNvSpPr>
          <p:nvPr>
            <p:ph sz="quarter" idx="13"/>
          </p:nvPr>
        </p:nvSpPr>
        <p:spPr>
          <a:xfrm>
            <a:off x="352425" y="1463675"/>
            <a:ext cx="4435475" cy="5278438"/>
          </a:xfrm>
        </p:spPr>
        <p:txBody>
          <a:bodyPr wrap="square" numCol="1" anchor="t" anchorCtr="0" compatLnSpc="1">
            <a:prstTxWarp prst="textNoShape">
              <a:avLst/>
            </a:prstTxWarp>
          </a:bodyPr>
          <a:lstStyle/>
          <a:p>
            <a:pPr marL="0" indent="0" eaLnBrk="1" hangingPunct="1">
              <a:lnSpc>
                <a:spcPct val="90000"/>
              </a:lnSpc>
            </a:pPr>
            <a:r>
              <a:rPr lang="en-CA" sz="1500" dirty="0">
                <a:ea typeface="ＭＳ Ｐゴシック" charset="-128"/>
              </a:rPr>
              <a:t>Decreased muscle tone at birth</a:t>
            </a:r>
          </a:p>
          <a:p>
            <a:pPr marL="0" indent="0" eaLnBrk="1" hangingPunct="1">
              <a:lnSpc>
                <a:spcPct val="90000"/>
              </a:lnSpc>
            </a:pPr>
            <a:r>
              <a:rPr lang="en-CA" sz="1500" dirty="0">
                <a:ea typeface="ＭＳ Ｐゴシック" charset="-128"/>
              </a:rPr>
              <a:t>Excess skin at the nape of the neck</a:t>
            </a:r>
          </a:p>
          <a:p>
            <a:pPr marL="0" indent="0" eaLnBrk="1" hangingPunct="1">
              <a:lnSpc>
                <a:spcPct val="90000"/>
              </a:lnSpc>
            </a:pPr>
            <a:r>
              <a:rPr lang="en-CA" sz="1500" dirty="0">
                <a:ea typeface="ＭＳ Ｐゴシック" charset="-128"/>
              </a:rPr>
              <a:t>Flattened nose</a:t>
            </a:r>
          </a:p>
          <a:p>
            <a:pPr marL="0" indent="0" eaLnBrk="1" hangingPunct="1">
              <a:lnSpc>
                <a:spcPct val="90000"/>
              </a:lnSpc>
            </a:pPr>
            <a:r>
              <a:rPr lang="en-CA" sz="1500" dirty="0">
                <a:ea typeface="ＭＳ Ｐゴシック" charset="-128"/>
              </a:rPr>
              <a:t>Separated joints between the bones of the skull (sutures)</a:t>
            </a:r>
          </a:p>
          <a:p>
            <a:pPr marL="0" indent="0" eaLnBrk="1" hangingPunct="1">
              <a:lnSpc>
                <a:spcPct val="90000"/>
              </a:lnSpc>
            </a:pPr>
            <a:r>
              <a:rPr lang="en-CA" sz="1500" dirty="0">
                <a:ea typeface="ＭＳ Ｐゴシック" charset="-128"/>
              </a:rPr>
              <a:t>Single crease in the palm of the hand</a:t>
            </a:r>
          </a:p>
          <a:p>
            <a:pPr marL="0" indent="0" eaLnBrk="1" hangingPunct="1">
              <a:lnSpc>
                <a:spcPct val="90000"/>
              </a:lnSpc>
            </a:pPr>
            <a:r>
              <a:rPr lang="en-CA" sz="1500" dirty="0">
                <a:ea typeface="ＭＳ Ｐゴシック" charset="-128"/>
              </a:rPr>
              <a:t>Small ears</a:t>
            </a:r>
          </a:p>
          <a:p>
            <a:pPr marL="0" indent="0" eaLnBrk="1" hangingPunct="1">
              <a:lnSpc>
                <a:spcPct val="90000"/>
              </a:lnSpc>
            </a:pPr>
            <a:r>
              <a:rPr lang="en-CA" sz="1500" dirty="0">
                <a:ea typeface="ＭＳ Ｐゴシック" charset="-128"/>
              </a:rPr>
              <a:t>Small mouth</a:t>
            </a:r>
          </a:p>
          <a:p>
            <a:pPr marL="0" indent="0" eaLnBrk="1" hangingPunct="1">
              <a:lnSpc>
                <a:spcPct val="90000"/>
              </a:lnSpc>
            </a:pPr>
            <a:r>
              <a:rPr lang="en-CA" sz="1500" dirty="0">
                <a:ea typeface="ＭＳ Ｐゴシック" charset="-128"/>
              </a:rPr>
              <a:t>Upward slanting eyes</a:t>
            </a:r>
          </a:p>
          <a:p>
            <a:pPr marL="0" indent="0" eaLnBrk="1" hangingPunct="1">
              <a:lnSpc>
                <a:spcPct val="90000"/>
              </a:lnSpc>
            </a:pPr>
            <a:r>
              <a:rPr lang="en-CA" sz="1500" dirty="0">
                <a:ea typeface="ＭＳ Ｐゴシック" charset="-128"/>
              </a:rPr>
              <a:t>Wide, short hands with short fingers</a:t>
            </a:r>
          </a:p>
          <a:p>
            <a:pPr marL="0" indent="0" eaLnBrk="1" hangingPunct="1">
              <a:lnSpc>
                <a:spcPct val="90000"/>
              </a:lnSpc>
            </a:pPr>
            <a:r>
              <a:rPr lang="en-CA" sz="1500" dirty="0">
                <a:ea typeface="ＭＳ Ｐゴシック" charset="-128"/>
              </a:rPr>
              <a:t>White spots on the colored part of the eye </a:t>
            </a:r>
          </a:p>
          <a:p>
            <a:pPr marL="0" indent="0" eaLnBrk="1" hangingPunct="1">
              <a:lnSpc>
                <a:spcPct val="90000"/>
              </a:lnSpc>
            </a:pPr>
            <a:r>
              <a:rPr lang="en-CA" sz="1500" dirty="0">
                <a:ea typeface="ＭＳ Ｐゴシック" charset="-128"/>
              </a:rPr>
              <a:t>Impulsive behavior</a:t>
            </a:r>
          </a:p>
          <a:p>
            <a:pPr marL="0" indent="0" eaLnBrk="1" hangingPunct="1">
              <a:lnSpc>
                <a:spcPct val="90000"/>
              </a:lnSpc>
            </a:pPr>
            <a:r>
              <a:rPr lang="en-CA" sz="1500" dirty="0">
                <a:ea typeface="ＭＳ Ｐゴシック" charset="-128"/>
              </a:rPr>
              <a:t>Poor judgment</a:t>
            </a:r>
          </a:p>
          <a:p>
            <a:pPr marL="0" indent="0" eaLnBrk="1" hangingPunct="1">
              <a:lnSpc>
                <a:spcPct val="90000"/>
              </a:lnSpc>
            </a:pPr>
            <a:r>
              <a:rPr lang="en-CA" sz="1500" dirty="0">
                <a:ea typeface="ＭＳ Ｐゴシック" charset="-128"/>
              </a:rPr>
              <a:t>Short attention span</a:t>
            </a:r>
          </a:p>
          <a:p>
            <a:pPr marL="0" indent="0" eaLnBrk="1" hangingPunct="1">
              <a:lnSpc>
                <a:spcPct val="90000"/>
              </a:lnSpc>
            </a:pPr>
            <a:endParaRPr lang="en-CA" sz="1500" dirty="0">
              <a:ea typeface="ＭＳ Ｐゴシック" charset="-128"/>
            </a:endParaRPr>
          </a:p>
        </p:txBody>
      </p:sp>
      <p:sp>
        <p:nvSpPr>
          <p:cNvPr id="119811" name="Title 3"/>
          <p:cNvSpPr>
            <a:spLocks noGrp="1"/>
          </p:cNvSpPr>
          <p:nvPr>
            <p:ph type="title"/>
          </p:nvPr>
        </p:nvSpPr>
        <p:spPr/>
        <p:txBody>
          <a:bodyPr/>
          <a:lstStyle/>
          <a:p>
            <a:pPr eaLnBrk="1" hangingPunct="1"/>
            <a:r>
              <a:rPr lang="en-CA">
                <a:ea typeface="ＭＳ Ｐゴシック" charset="-128"/>
              </a:rPr>
              <a:t>Trisomy 21 – Down Syndrome</a:t>
            </a:r>
          </a:p>
        </p:txBody>
      </p:sp>
      <p:pic>
        <p:nvPicPr>
          <p:cNvPr id="119812" name="Picture 2" descr="http://t1.gstatic.com/images?q=tbn:ANd9GcSPEDT67eAld7LbGoIX-6nTP5mU-jIltKxq_x7iVmI8UH4szltlLg"/>
          <p:cNvPicPr>
            <a:picLocks noChangeAspect="1" noChangeArrowheads="1"/>
          </p:cNvPicPr>
          <p:nvPr/>
        </p:nvPicPr>
        <p:blipFill>
          <a:blip r:embed="rId2"/>
          <a:srcRect/>
          <a:stretch>
            <a:fillRect/>
          </a:stretch>
        </p:blipFill>
        <p:spPr bwMode="auto">
          <a:xfrm>
            <a:off x="7308850" y="1628775"/>
            <a:ext cx="1582738" cy="1295400"/>
          </a:xfrm>
          <a:prstGeom prst="rect">
            <a:avLst/>
          </a:prstGeom>
          <a:noFill/>
          <a:ln w="9525">
            <a:noFill/>
            <a:miter lim="800000"/>
            <a:headEnd/>
            <a:tailEnd/>
          </a:ln>
        </p:spPr>
      </p:pic>
      <p:pic>
        <p:nvPicPr>
          <p:cNvPr id="119813" name="Picture 4" descr="http://t3.gstatic.com/images?q=tbn:ANd9GcSt5BNjFbC-EI-fVYEhQFKmg6PFk-2IiCon2fvK0NWV4YiclzlC"/>
          <p:cNvPicPr>
            <a:picLocks noChangeAspect="1" noChangeArrowheads="1"/>
          </p:cNvPicPr>
          <p:nvPr/>
        </p:nvPicPr>
        <p:blipFill>
          <a:blip r:embed="rId3"/>
          <a:srcRect/>
          <a:stretch>
            <a:fillRect/>
          </a:stretch>
        </p:blipFill>
        <p:spPr bwMode="auto">
          <a:xfrm>
            <a:off x="4932363" y="2916238"/>
            <a:ext cx="2376487" cy="3538537"/>
          </a:xfrm>
          <a:prstGeom prst="rect">
            <a:avLst/>
          </a:prstGeom>
          <a:noFill/>
          <a:ln w="9525">
            <a:noFill/>
            <a:miter lim="800000"/>
            <a:headEnd/>
            <a:tailEnd/>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52425" y="1463675"/>
            <a:ext cx="7680325" cy="4724400"/>
          </a:xfrm>
        </p:spPr>
        <p:txBody>
          <a:bodyPr wrap="square" numCol="1" anchor="t" anchorCtr="0" compatLnSpc="1">
            <a:prstTxWarp prst="textNoShape">
              <a:avLst/>
            </a:prstTxWarp>
          </a:bodyPr>
          <a:lstStyle/>
          <a:p>
            <a:pPr marL="0" indent="0" eaLnBrk="1" hangingPunct="1">
              <a:lnSpc>
                <a:spcPct val="90000"/>
              </a:lnSpc>
            </a:pPr>
            <a:r>
              <a:rPr lang="en-US" sz="2800" b="1" dirty="0" err="1">
                <a:ea typeface="ＭＳ Ｐゴシック" charset="-128"/>
              </a:rPr>
              <a:t>Def</a:t>
            </a:r>
            <a:r>
              <a:rPr lang="ja-JP" altLang="en-US" sz="2800" b="1" dirty="0">
                <a:ea typeface="ＭＳ Ｐゴシック" charset="-128"/>
              </a:rPr>
              <a:t>’</a:t>
            </a:r>
            <a:r>
              <a:rPr lang="en-US" altLang="ja-JP" sz="2800" b="1" dirty="0">
                <a:ea typeface="ＭＳ Ｐゴシック" charset="-128"/>
              </a:rPr>
              <a:t>n: </a:t>
            </a:r>
            <a:r>
              <a:rPr lang="en-US" altLang="ja-JP" sz="2800" b="1" dirty="0">
                <a:solidFill>
                  <a:srgbClr val="FFC000"/>
                </a:solidFill>
                <a:ea typeface="ＭＳ Ｐゴシック" charset="-128"/>
              </a:rPr>
              <a:t>change in chromosome structure that</a:t>
            </a:r>
            <a:r>
              <a:rPr lang="en-CA" altLang="ja-JP" sz="2800" dirty="0">
                <a:solidFill>
                  <a:srgbClr val="FFC000"/>
                </a:solidFill>
                <a:ea typeface="ＭＳ Ｐゴシック" charset="-128"/>
              </a:rPr>
              <a:t> </a:t>
            </a:r>
            <a:r>
              <a:rPr lang="en-US" altLang="ja-JP" sz="2800" b="1" dirty="0">
                <a:solidFill>
                  <a:srgbClr val="FFC000"/>
                </a:solidFill>
                <a:ea typeface="ＭＳ Ｐゴシック" charset="-128"/>
              </a:rPr>
              <a:t>can be detected microscopically</a:t>
            </a:r>
          </a:p>
          <a:p>
            <a:pPr marL="0" indent="0" eaLnBrk="1" hangingPunct="1">
              <a:lnSpc>
                <a:spcPct val="90000"/>
              </a:lnSpc>
            </a:pPr>
            <a:endParaRPr lang="en-US" sz="2800" b="1" dirty="0">
              <a:ea typeface="ＭＳ Ｐゴシック" charset="-128"/>
            </a:endParaRPr>
          </a:p>
          <a:p>
            <a:pPr marL="0" indent="0" eaLnBrk="1" hangingPunct="1">
              <a:lnSpc>
                <a:spcPct val="90000"/>
              </a:lnSpc>
            </a:pPr>
            <a:r>
              <a:rPr lang="en-US" sz="2800" b="1" dirty="0">
                <a:ea typeface="ＭＳ Ｐゴシック" charset="-128"/>
              </a:rPr>
              <a:t> 1.  Segments of chromosomes can be affected 		</a:t>
            </a:r>
          </a:p>
          <a:p>
            <a:pPr lvl="2" eaLnBrk="1" hangingPunct="1">
              <a:lnSpc>
                <a:spcPct val="90000"/>
              </a:lnSpc>
            </a:pPr>
            <a:r>
              <a:rPr lang="en-US" sz="2600" b="1" dirty="0">
                <a:cs typeface="Tahoma" charset="0"/>
              </a:rPr>
              <a:t>(in </a:t>
            </a:r>
            <a:r>
              <a:rPr lang="en-US" sz="2600" b="1" dirty="0">
                <a:solidFill>
                  <a:srgbClr val="FFC000"/>
                </a:solidFill>
                <a:cs typeface="Tahoma" charset="0"/>
              </a:rPr>
              <a:t>crossing over</a:t>
            </a:r>
            <a:r>
              <a:rPr lang="en-US" sz="2600" b="1" dirty="0">
                <a:cs typeface="Tahoma" charset="0"/>
              </a:rPr>
              <a:t>, or break due to </a:t>
            </a:r>
            <a:r>
              <a:rPr lang="en-US" sz="2600" b="1" dirty="0">
                <a:solidFill>
                  <a:srgbClr val="FFC000"/>
                </a:solidFill>
                <a:cs typeface="Tahoma" charset="0"/>
              </a:rPr>
              <a:t>radiation, chemicals, viruses</a:t>
            </a:r>
            <a:r>
              <a:rPr lang="en-US" sz="2600" b="1" dirty="0">
                <a:cs typeface="Tahoma" charset="0"/>
              </a:rPr>
              <a:t>…) and change the gene sequence of that chromosome</a:t>
            </a:r>
          </a:p>
          <a:p>
            <a:pPr marL="0" indent="0" eaLnBrk="1" hangingPunct="1">
              <a:lnSpc>
                <a:spcPct val="90000"/>
              </a:lnSpc>
            </a:pPr>
            <a:r>
              <a:rPr lang="en-US" sz="2800" b="1" dirty="0">
                <a:ea typeface="ＭＳ Ｐゴシック" charset="-128"/>
              </a:rPr>
              <a:t>2.  Results: missing genes, extra copies of </a:t>
            </a:r>
            <a:r>
              <a:rPr lang="en-US" sz="2800" b="1" dirty="0" err="1">
                <a:ea typeface="ＭＳ Ｐゴシック" charset="-128"/>
              </a:rPr>
              <a:t>genes,or</a:t>
            </a:r>
            <a:r>
              <a:rPr lang="en-US" sz="2800" b="1" dirty="0">
                <a:ea typeface="ＭＳ Ｐゴシック" charset="-128"/>
              </a:rPr>
              <a:t> </a:t>
            </a:r>
            <a:r>
              <a:rPr lang="ja-JP" altLang="en-US" sz="2800" b="1" dirty="0">
                <a:ea typeface="ＭＳ Ｐゴシック" charset="-128"/>
              </a:rPr>
              <a:t>“</a:t>
            </a:r>
            <a:r>
              <a:rPr lang="en-US" altLang="ja-JP" sz="2800" b="1" dirty="0">
                <a:ea typeface="ＭＳ Ｐゴシック" charset="-128"/>
              </a:rPr>
              <a:t>garbling</a:t>
            </a:r>
            <a:r>
              <a:rPr lang="ja-JP" altLang="en-US" sz="2800" b="1" dirty="0">
                <a:ea typeface="ＭＳ Ｐゴシック" charset="-128"/>
              </a:rPr>
              <a:t>”</a:t>
            </a:r>
            <a:r>
              <a:rPr lang="en-US" altLang="ja-JP" sz="2800" b="1" dirty="0">
                <a:ea typeface="ＭＳ Ｐゴシック" charset="-128"/>
              </a:rPr>
              <a:t> of base-pair sequences</a:t>
            </a:r>
            <a:endParaRPr lang="en-CA" altLang="ja-JP" sz="2800" dirty="0">
              <a:ea typeface="ＭＳ Ｐゴシック" charset="-128"/>
            </a:endParaRPr>
          </a:p>
          <a:p>
            <a:pPr marL="0" indent="0" eaLnBrk="1" hangingPunct="1">
              <a:lnSpc>
                <a:spcPct val="90000"/>
              </a:lnSpc>
            </a:pPr>
            <a:endParaRPr lang="en-CA" dirty="0">
              <a:ea typeface="ＭＳ Ｐゴシック" charset="-128"/>
            </a:endParaRPr>
          </a:p>
          <a:p>
            <a:pPr marL="0" indent="0" eaLnBrk="1" hangingPunct="1">
              <a:lnSpc>
                <a:spcPct val="90000"/>
              </a:lnSpc>
            </a:pPr>
            <a:endParaRPr lang="en-CA" dirty="0">
              <a:ea typeface="ＭＳ Ｐゴシック" charset="-128"/>
            </a:endParaRPr>
          </a:p>
          <a:p>
            <a:pPr marL="0" indent="0" eaLnBrk="1" hangingPunct="1">
              <a:lnSpc>
                <a:spcPct val="90000"/>
              </a:lnSpc>
            </a:pPr>
            <a:endParaRPr lang="en-CA" dirty="0">
              <a:ea typeface="ＭＳ Ｐゴシック" charset="-128"/>
            </a:endParaRPr>
          </a:p>
        </p:txBody>
      </p:sp>
      <p:sp>
        <p:nvSpPr>
          <p:cNvPr id="4" name="Title 3"/>
          <p:cNvSpPr>
            <a:spLocks noGrp="1"/>
          </p:cNvSpPr>
          <p:nvPr>
            <p:ph type="title"/>
          </p:nvPr>
        </p:nvSpPr>
        <p:spPr>
          <a:xfrm>
            <a:off x="395536" y="260648"/>
            <a:ext cx="7680325" cy="1066800"/>
          </a:xfrm>
        </p:spPr>
        <p:txBody>
          <a:bodyPr rtlCol="0">
            <a:normAutofit fontScale="90000"/>
          </a:bodyPr>
          <a:lstStyle/>
          <a:p>
            <a:pPr eaLnBrk="1" fontAlgn="auto" hangingPunct="1">
              <a:spcAft>
                <a:spcPts val="0"/>
              </a:spcAft>
              <a:defRPr/>
            </a:pPr>
            <a:r>
              <a:rPr lang="en-US" b="1" dirty="0">
                <a:ea typeface="+mj-ea"/>
              </a:rPr>
              <a:t>B.  </a:t>
            </a:r>
            <a:r>
              <a:rPr lang="en-US" b="1" u="sng" dirty="0">
                <a:ea typeface="+mj-ea"/>
              </a:rPr>
              <a:t>Chromosomal Mutations</a:t>
            </a:r>
            <a:br>
              <a:rPr lang="en-CA" b="1" dirty="0">
                <a:ea typeface="+mj-ea"/>
              </a:rPr>
            </a:br>
            <a:endParaRPr lang="en-CA" dirty="0">
              <a:ea typeface="+mj-ea"/>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4144</TotalTime>
  <Words>5828</Words>
  <Application>Microsoft Macintosh PowerPoint</Application>
  <PresentationFormat>On-screen Show (4:3)</PresentationFormat>
  <Paragraphs>818</Paragraphs>
  <Slides>115</Slides>
  <Notes>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115</vt:i4>
      </vt:variant>
    </vt:vector>
  </HeadingPairs>
  <TitlesOfParts>
    <vt:vector size="127" baseType="lpstr">
      <vt:lpstr>ＭＳ Ｐゴシック</vt:lpstr>
      <vt:lpstr>Arial</vt:lpstr>
      <vt:lpstr>Calibri</vt:lpstr>
      <vt:lpstr>Corbel</vt:lpstr>
      <vt:lpstr>Courier New</vt:lpstr>
      <vt:lpstr>Garamond</vt:lpstr>
      <vt:lpstr>Tahoma</vt:lpstr>
      <vt:lpstr>Times New Roman</vt:lpstr>
      <vt:lpstr>Tunga</vt:lpstr>
      <vt:lpstr>Wingdings</vt:lpstr>
      <vt:lpstr>Mylar</vt:lpstr>
      <vt:lpstr>Picture</vt:lpstr>
      <vt:lpstr>DNA </vt:lpstr>
      <vt:lpstr>DNA Replication ANIMATION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Central Dogma of Molecular Biology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Initiation - :  the mRNA, with its START CODON (AUG) attaches to the "R" site of the ribosome.</vt:lpstr>
      <vt:lpstr>A small ribosomal subunit binds to mRNA.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release factor</vt:lpstr>
      <vt:lpstr>PowerPoint Presentation</vt:lpstr>
      <vt:lpstr>PowerPoint Presentation</vt:lpstr>
      <vt:lpstr>PowerPoint Presentation</vt:lpstr>
      <vt:lpstr>Working Example!</vt:lpstr>
      <vt:lpstr>Working Example!</vt:lpstr>
      <vt:lpstr>PowerPoint Presentation</vt:lpstr>
      <vt:lpstr>PowerPoint Presentation</vt:lpstr>
      <vt:lpstr>PowerPoint Presentation</vt:lpstr>
      <vt:lpstr>PowerPoint Presentation</vt:lpstr>
      <vt:lpstr>PowerPoint Presentation</vt:lpstr>
      <vt:lpstr>II.  Determining DNA sequences from Proteins</vt:lpstr>
      <vt:lpstr>Lysine, Asparagine, Methionine, Glutamic Acid, Alanine, Stop.</vt:lpstr>
      <vt:lpstr>PowerPoint Presentation</vt:lpstr>
      <vt:lpstr>E3-E4:  Mutations Amoeba sisters: Mutations Animation</vt:lpstr>
      <vt:lpstr>PowerPoint Presentation</vt:lpstr>
      <vt:lpstr>Non  disjunction in sex chromosomes</vt:lpstr>
      <vt:lpstr>PowerPoint Presentation</vt:lpstr>
      <vt:lpstr>Turner Syndrome (XO)</vt:lpstr>
      <vt:lpstr>Trisomy X</vt:lpstr>
      <vt:lpstr>XYY (Jacobs Syndrome)</vt:lpstr>
      <vt:lpstr>XXY – Klinefelter Syndrome</vt:lpstr>
      <vt:lpstr>PowerPoint Presentation</vt:lpstr>
      <vt:lpstr>PowerPoint Presentation</vt:lpstr>
      <vt:lpstr>Trisomy 13  - Patau Syndrome</vt:lpstr>
      <vt:lpstr>Trisomy 18 – Edwards Syndrome</vt:lpstr>
      <vt:lpstr>Trisomy 21 – Down Syndrome</vt:lpstr>
      <vt:lpstr>B.  Chromosomal Mutations </vt:lpstr>
      <vt:lpstr>PowerPoint Presentation</vt:lpstr>
      <vt:lpstr>PowerPoint Presentation</vt:lpstr>
      <vt:lpstr>C.  Gene Mutations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a G is inserted in between the double As</vt:lpstr>
      <vt:lpstr>The second T from the left is deleted</vt:lpstr>
      <vt:lpstr>The third T from the left is changed to a C</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 REPLICATION</dc:title>
  <dc:creator>Jonathan Juri Buchanan</dc:creator>
  <cp:lastModifiedBy>Microsoft Office User</cp:lastModifiedBy>
  <cp:revision>137</cp:revision>
  <dcterms:created xsi:type="dcterms:W3CDTF">2011-08-10T18:39:19Z</dcterms:created>
  <dcterms:modified xsi:type="dcterms:W3CDTF">2020-11-30T16:31:53Z</dcterms:modified>
</cp:coreProperties>
</file>