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32"/>
  </p:notesMasterIdLst>
  <p:sldIdLst>
    <p:sldId id="265" r:id="rId2"/>
    <p:sldId id="266" r:id="rId3"/>
    <p:sldId id="267" r:id="rId4"/>
    <p:sldId id="28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8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125AA-CB90-4C3E-AE79-5AAE7929F56F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997C9-8934-47D6-ACA5-8187B81A66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8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83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31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3266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86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29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40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60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18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9430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7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72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00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87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1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836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BB4B-4C92-4CEA-B339-C6583683E367}" type="datetimeFigureOut">
              <a:rPr lang="en-CA" smtClean="0"/>
              <a:t>2019-10-16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4AA786-1E1A-47E3-8392-BD2DA26CE1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3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rS2uROUjK4&amp;feature=relate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anasinc.com/webcontent/animations/content/vesiclebudd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VI.</a:t>
            </a:r>
            <a:r>
              <a:rPr lang="en-US" b="1" u="sng" dirty="0" err="1"/>
              <a:t>Cell</a:t>
            </a:r>
            <a:r>
              <a:rPr lang="en-US" b="1" u="sng" dirty="0"/>
              <a:t> Structures and Their Functions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200800" cy="4248472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lphaUcPeriod"/>
            </a:pPr>
            <a:r>
              <a:rPr lang="en-US" sz="5100" b="1" dirty="0"/>
              <a:t>Nucleus</a:t>
            </a:r>
          </a:p>
          <a:p>
            <a:pPr marL="914400" lvl="1" indent="-514350">
              <a:buAutoNum type="arabicPeriod"/>
            </a:pPr>
            <a:r>
              <a:rPr lang="en-US" sz="3800" b="1" dirty="0">
                <a:solidFill>
                  <a:srgbClr val="FF0000"/>
                </a:solidFill>
              </a:rPr>
              <a:t>Large, centrally </a:t>
            </a:r>
            <a:r>
              <a:rPr lang="en-US" sz="3800" b="1" dirty="0"/>
              <a:t>located</a:t>
            </a:r>
          </a:p>
          <a:p>
            <a:pPr marL="400050" lvl="1" indent="0">
              <a:buNone/>
            </a:pPr>
            <a:br>
              <a:rPr lang="en-US" sz="3800" b="1" dirty="0"/>
            </a:br>
            <a:r>
              <a:rPr lang="en-US" sz="3800" b="1" dirty="0"/>
              <a:t>2.	Surrounded by a</a:t>
            </a:r>
            <a:r>
              <a:rPr lang="en-US" sz="3800" b="1" dirty="0">
                <a:solidFill>
                  <a:srgbClr val="FF0000"/>
                </a:solidFill>
              </a:rPr>
              <a:t> double </a:t>
            </a:r>
            <a:r>
              <a:rPr lang="en-US" sz="3800" b="1" dirty="0"/>
              <a:t>layer membrane with </a:t>
            </a:r>
            <a:r>
              <a:rPr lang="en-US" sz="3800" b="1" dirty="0">
                <a:solidFill>
                  <a:srgbClr val="FF0000"/>
                </a:solidFill>
              </a:rPr>
              <a:t>pores</a:t>
            </a:r>
            <a:r>
              <a:rPr lang="en-US" sz="3800" b="1" dirty="0"/>
              <a:t> for selective intake and release of molecules - a </a:t>
            </a:r>
            <a:r>
              <a:rPr lang="en-US" sz="3800" b="1" dirty="0">
                <a:solidFill>
                  <a:srgbClr val="FF0000"/>
                </a:solidFill>
              </a:rPr>
              <a:t>nuclear envelope</a:t>
            </a:r>
          </a:p>
          <a:p>
            <a:pPr marL="400050" lvl="1" indent="0">
              <a:buNone/>
            </a:pPr>
            <a:endParaRPr lang="en-CA" sz="3800" dirty="0"/>
          </a:p>
          <a:p>
            <a:pPr marL="400050" lvl="1" indent="0">
              <a:buNone/>
            </a:pPr>
            <a:r>
              <a:rPr lang="en-US" sz="3800" b="1" dirty="0"/>
              <a:t>3.	Contains: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/>
              <a:t>	a.  </a:t>
            </a:r>
            <a:r>
              <a:rPr lang="en-US" sz="3800" b="1" dirty="0">
                <a:solidFill>
                  <a:srgbClr val="FF0000"/>
                </a:solidFill>
              </a:rPr>
              <a:t>Nucleoplasm</a:t>
            </a:r>
            <a:endParaRPr lang="en-CA" sz="38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800" b="1" dirty="0"/>
              <a:t>	b. </a:t>
            </a:r>
            <a:r>
              <a:rPr lang="en-US" sz="3800" b="1" dirty="0">
                <a:solidFill>
                  <a:srgbClr val="FF0000"/>
                </a:solidFill>
              </a:rPr>
              <a:t>Chromosomes</a:t>
            </a:r>
            <a:endParaRPr lang="en-CA" sz="38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800" b="1" dirty="0"/>
              <a:t>		i.  Contain DNA and organizer</a:t>
            </a:r>
            <a:r>
              <a:rPr lang="en-CA" sz="3800" dirty="0"/>
              <a:t> </a:t>
            </a:r>
            <a:r>
              <a:rPr lang="en-US" sz="3800" b="1" dirty="0"/>
              <a:t>proteins (</a:t>
            </a:r>
            <a:r>
              <a:rPr lang="en-US" sz="3800" b="1" dirty="0">
                <a:solidFill>
                  <a:srgbClr val="FF0000"/>
                </a:solidFill>
              </a:rPr>
              <a:t>histones</a:t>
            </a:r>
            <a:r>
              <a:rPr lang="en-US" sz="3800" b="1" dirty="0"/>
              <a:t>) 			densely  coiled together</a:t>
            </a:r>
            <a:endParaRPr lang="en-CA" sz="3800" dirty="0"/>
          </a:p>
          <a:p>
            <a:pPr marL="400050" lvl="1" indent="0">
              <a:buNone/>
            </a:pPr>
            <a:r>
              <a:rPr lang="en-US" sz="3800" b="1" dirty="0"/>
              <a:t>		ii.   Only </a:t>
            </a:r>
            <a:r>
              <a:rPr lang="en-US" sz="3800" b="1" dirty="0">
                <a:solidFill>
                  <a:srgbClr val="FF0000"/>
                </a:solidFill>
              </a:rPr>
              <a:t>visible</a:t>
            </a:r>
            <a:r>
              <a:rPr lang="en-US" sz="3800" b="1" dirty="0"/>
              <a:t> near the time of cell division, when 		condensed for “</a:t>
            </a:r>
            <a:r>
              <a:rPr lang="en-US" sz="3800" b="1" dirty="0">
                <a:solidFill>
                  <a:srgbClr val="FF0000"/>
                </a:solidFill>
              </a:rPr>
              <a:t>transport</a:t>
            </a:r>
            <a:r>
              <a:rPr lang="en-US" sz="3800" b="1" dirty="0"/>
              <a:t>’’; otherwise it is called 			</a:t>
            </a:r>
            <a:r>
              <a:rPr lang="en-US" sz="3800" b="1" dirty="0">
                <a:solidFill>
                  <a:srgbClr val="FF0000"/>
                </a:solidFill>
              </a:rPr>
              <a:t>chromatin</a:t>
            </a:r>
            <a:endParaRPr lang="en-CA" sz="38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3800" b="1" dirty="0"/>
              <a:t>		iii.  Contains all the </a:t>
            </a:r>
            <a:r>
              <a:rPr lang="en-US" sz="3800" b="1" dirty="0">
                <a:solidFill>
                  <a:srgbClr val="FF0000"/>
                </a:solidFill>
              </a:rPr>
              <a:t>genetic code </a:t>
            </a:r>
            <a:r>
              <a:rPr lang="en-US" sz="3800" b="1" dirty="0"/>
              <a:t>for the organism</a:t>
            </a:r>
            <a:endParaRPr lang="en-CA" sz="3800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1856408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7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F.	Vesicle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204864"/>
            <a:ext cx="4042792" cy="38450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A small </a:t>
            </a:r>
            <a:r>
              <a:rPr lang="en-US" dirty="0">
                <a:solidFill>
                  <a:srgbClr val="FF0000"/>
                </a:solidFill>
              </a:rPr>
              <a:t>vacuole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US" dirty="0"/>
              <a:t>2.  Often used to move certain compounds require separation from the cytoplasm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(e.g. “bleb” off the Golgi, or are formed by </a:t>
            </a:r>
            <a:r>
              <a:rPr lang="en-US" dirty="0" err="1"/>
              <a:t>infoldings</a:t>
            </a:r>
            <a:r>
              <a:rPr lang="en-US" dirty="0"/>
              <a:t> of cell membrane) </a:t>
            </a:r>
            <a:endParaRPr lang="en-CA" dirty="0"/>
          </a:p>
          <a:p>
            <a:endParaRPr lang="en-CA" dirty="0"/>
          </a:p>
        </p:txBody>
      </p:sp>
      <p:pic>
        <p:nvPicPr>
          <p:cNvPr id="10242" name="Picture 2" descr="http://www.sciencecontrol.com/wp-content/uploads/2011/04/Vesicle-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455"/>
            <a:ext cx="4624259" cy="292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57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G.  Golgi Body (Golgi Apparatus)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356992"/>
            <a:ext cx="7560840" cy="27226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Looks like a series of flattened </a:t>
            </a:r>
            <a:r>
              <a:rPr lang="en-CA" dirty="0"/>
              <a:t>  </a:t>
            </a:r>
            <a:r>
              <a:rPr lang="en-US" b="1" dirty="0">
                <a:solidFill>
                  <a:srgbClr val="FF0000"/>
                </a:solidFill>
              </a:rPr>
              <a:t>pancakes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2.  Materials which are produced </a:t>
            </a:r>
            <a:r>
              <a:rPr lang="en-CA" dirty="0"/>
              <a:t> </a:t>
            </a:r>
            <a:r>
              <a:rPr lang="en-US" b="1" dirty="0"/>
              <a:t>elsewhere in the cell (esp. </a:t>
            </a:r>
            <a:r>
              <a:rPr lang="en-US" b="1" dirty="0">
                <a:solidFill>
                  <a:srgbClr val="FF0000"/>
                </a:solidFill>
              </a:rPr>
              <a:t>E.R.)  	</a:t>
            </a:r>
            <a:r>
              <a:rPr lang="en-US" b="1" dirty="0"/>
              <a:t>are temporarily </a:t>
            </a:r>
            <a:r>
              <a:rPr lang="en-US" b="1" dirty="0">
                <a:solidFill>
                  <a:srgbClr val="FF0000"/>
                </a:solidFill>
              </a:rPr>
              <a:t>stored </a:t>
            </a:r>
            <a:r>
              <a:rPr lang="en-US" b="1" dirty="0"/>
              <a:t>here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  Materials are packaged into </a:t>
            </a:r>
            <a:r>
              <a:rPr lang="en-US" b="1" dirty="0">
                <a:solidFill>
                  <a:srgbClr val="FF0000"/>
                </a:solidFill>
              </a:rPr>
              <a:t>vesicles 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	which pinch off from the edges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These vesicles are </a:t>
            </a:r>
            <a:r>
              <a:rPr lang="en-US" b="1" dirty="0">
                <a:solidFill>
                  <a:srgbClr val="FF0000"/>
                </a:solidFill>
              </a:rPr>
              <a:t>distributed </a:t>
            </a:r>
            <a:r>
              <a:rPr lang="en-US" b="1" dirty="0"/>
              <a:t>within the cell or are </a:t>
            </a:r>
            <a:r>
              <a:rPr lang="en-US" b="1" dirty="0">
                <a:solidFill>
                  <a:srgbClr val="FF0000"/>
                </a:solidFill>
              </a:rPr>
              <a:t>shipped</a:t>
            </a:r>
            <a:r>
              <a:rPr lang="en-US" b="1" dirty="0"/>
              <a:t> to the cell membrane for excretion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25" y="1264555"/>
            <a:ext cx="203835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86681"/>
            <a:ext cx="21939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48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H.  Lysosomes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344816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 Membrane-covered vesicles of </a:t>
            </a:r>
            <a:r>
              <a:rPr lang="en-CA" dirty="0"/>
              <a:t> </a:t>
            </a:r>
            <a:r>
              <a:rPr lang="en-CA" dirty="0">
                <a:solidFill>
                  <a:srgbClr val="FF0000"/>
                </a:solidFill>
              </a:rPr>
              <a:t>h</a:t>
            </a:r>
            <a:r>
              <a:rPr lang="en-US" dirty="0" err="1">
                <a:solidFill>
                  <a:srgbClr val="FF0000"/>
                </a:solidFill>
              </a:rPr>
              <a:t>ydrolytic</a:t>
            </a:r>
            <a:r>
              <a:rPr lang="en-US" dirty="0">
                <a:solidFill>
                  <a:srgbClr val="FF0000"/>
                </a:solidFill>
              </a:rPr>
              <a:t> enzymes</a:t>
            </a:r>
            <a:r>
              <a:rPr lang="en-US" dirty="0"/>
              <a:t> which move throughout the cell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2.  Produced by the </a:t>
            </a:r>
            <a:r>
              <a:rPr lang="en-US" dirty="0">
                <a:solidFill>
                  <a:srgbClr val="FF0000"/>
                </a:solidFill>
              </a:rPr>
              <a:t>Golgi 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3. Functions: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a. 	Attach to food vacuoles and </a:t>
            </a:r>
            <a:r>
              <a:rPr lang="en-US" dirty="0">
                <a:solidFill>
                  <a:srgbClr val="FF0000"/>
                </a:solidFill>
              </a:rPr>
              <a:t>digest</a:t>
            </a:r>
            <a:r>
              <a:rPr lang="en-US" dirty="0"/>
              <a:t> contents</a:t>
            </a:r>
            <a:br>
              <a:rPr lang="en-US" dirty="0"/>
            </a:br>
            <a:r>
              <a:rPr lang="en-US" dirty="0"/>
              <a:t>b. 	</a:t>
            </a:r>
            <a:r>
              <a:rPr lang="en-US" dirty="0">
                <a:solidFill>
                  <a:srgbClr val="FF0000"/>
                </a:solidFill>
              </a:rPr>
              <a:t>Destroy</a:t>
            </a:r>
            <a:r>
              <a:rPr lang="en-US" dirty="0"/>
              <a:t> old or malfunctioning cell parts</a:t>
            </a:r>
            <a:endParaRPr lang="en-CA" dirty="0"/>
          </a:p>
          <a:p>
            <a:pPr marL="400050" lvl="1" indent="0">
              <a:buNone/>
            </a:pPr>
            <a:r>
              <a:rPr lang="en-US" dirty="0"/>
              <a:t>c. 	</a:t>
            </a:r>
            <a:r>
              <a:rPr lang="en-US" dirty="0">
                <a:solidFill>
                  <a:srgbClr val="FF0000"/>
                </a:solidFill>
              </a:rPr>
              <a:t>Destroy</a:t>
            </a:r>
            <a:r>
              <a:rPr lang="en-US" dirty="0"/>
              <a:t> the cell itself if the </a:t>
            </a:r>
            <a:r>
              <a:rPr lang="en-US" b="1" dirty="0"/>
              <a:t>cell becomes damaged or malfunctions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39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I.  Mitochondria</a:t>
            </a:r>
            <a:br>
              <a:rPr lang="en-CA" dirty="0"/>
            </a:br>
            <a:endParaRPr lang="en-C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80085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1268760"/>
            <a:ext cx="122413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cristae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2548" y="1888939"/>
            <a:ext cx="125970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matrix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573016"/>
            <a:ext cx="7872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/>
              <a:t>1.	</a:t>
            </a:r>
            <a:r>
              <a:rPr lang="en-US" sz="2800" b="1" dirty="0">
                <a:solidFill>
                  <a:srgbClr val="FF0000"/>
                </a:solidFill>
              </a:rPr>
              <a:t>Double</a:t>
            </a:r>
            <a:r>
              <a:rPr lang="en-US" sz="2800" b="1" dirty="0"/>
              <a:t> </a:t>
            </a:r>
            <a:r>
              <a:rPr lang="en-US" sz="2800" b="1" dirty="0" err="1"/>
              <a:t>membraned</a:t>
            </a:r>
            <a:r>
              <a:rPr lang="en-US" sz="2800" b="1" dirty="0"/>
              <a:t> structure where the inner membrane is highly </a:t>
            </a:r>
            <a:r>
              <a:rPr lang="en-US" sz="2800" b="1" dirty="0" err="1"/>
              <a:t>infolded</a:t>
            </a:r>
            <a:r>
              <a:rPr lang="en-US" sz="2800" b="1" dirty="0"/>
              <a:t> into</a:t>
            </a:r>
            <a:r>
              <a:rPr lang="en-US" sz="2800" b="1" dirty="0">
                <a:solidFill>
                  <a:srgbClr val="FF0000"/>
                </a:solidFill>
              </a:rPr>
              <a:t> cristae </a:t>
            </a:r>
            <a:r>
              <a:rPr lang="en-US" sz="2800" b="1" dirty="0"/>
              <a:t>to increase inner surface area</a:t>
            </a:r>
            <a:endParaRPr lang="en-CA" sz="2800" dirty="0"/>
          </a:p>
          <a:p>
            <a:pPr lvl="1"/>
            <a:r>
              <a:rPr lang="en-US" sz="2800" b="1" dirty="0"/>
              <a:t>a.	</a:t>
            </a:r>
            <a:r>
              <a:rPr lang="en-US" sz="2800" b="1" dirty="0">
                <a:solidFill>
                  <a:srgbClr val="FF0000"/>
                </a:solidFill>
              </a:rPr>
              <a:t>Cristae</a:t>
            </a:r>
            <a:r>
              <a:rPr lang="en-US" sz="2800" b="1" dirty="0"/>
              <a:t> : where enzymes are arranged in order to carry out certain reactions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8406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7643192" cy="5184576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dirty="0"/>
              <a:t>Found in both </a:t>
            </a:r>
            <a:r>
              <a:rPr lang="en-US" dirty="0">
                <a:solidFill>
                  <a:srgbClr val="FF0000"/>
                </a:solidFill>
              </a:rPr>
              <a:t>plant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animals</a:t>
            </a:r>
            <a:r>
              <a:rPr lang="en-US" dirty="0"/>
              <a:t> 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dirty="0"/>
              <a:t>Have own </a:t>
            </a:r>
            <a:r>
              <a:rPr lang="en-US" dirty="0">
                <a:solidFill>
                  <a:srgbClr val="FF0000"/>
                </a:solidFill>
              </a:rPr>
              <a:t>DNA</a:t>
            </a:r>
            <a:r>
              <a:rPr lang="en-US" dirty="0"/>
              <a:t> (</a:t>
            </a:r>
            <a:r>
              <a:rPr lang="en-US" dirty="0" err="1"/>
              <a:t>endosymbiont</a:t>
            </a:r>
            <a:r>
              <a:rPr lang="en-US" dirty="0"/>
              <a:t> hypothesis)</a:t>
            </a:r>
          </a:p>
          <a:p>
            <a:pPr marL="514350" indent="-514350">
              <a:buAutoNum type="arabicPeriod" startAt="3"/>
            </a:pPr>
            <a:endParaRPr lang="en-CA" dirty="0"/>
          </a:p>
          <a:p>
            <a:pPr marL="0" indent="0">
              <a:buNone/>
            </a:pPr>
            <a:r>
              <a:rPr lang="en-US" dirty="0"/>
              <a:t>4.  Function:  </a:t>
            </a:r>
            <a:endParaRPr lang="en-CA" dirty="0"/>
          </a:p>
          <a:p>
            <a:pPr marL="914400" lvl="1" indent="-514350">
              <a:buAutoNum type="alphaLcPeriod"/>
            </a:pPr>
            <a:r>
              <a:rPr lang="en-US" dirty="0"/>
              <a:t>Convert </a:t>
            </a:r>
            <a:r>
              <a:rPr lang="en-US" dirty="0">
                <a:solidFill>
                  <a:srgbClr val="FF0000"/>
                </a:solidFill>
              </a:rPr>
              <a:t>food</a:t>
            </a:r>
            <a:r>
              <a:rPr lang="en-US" dirty="0"/>
              <a:t> energy to a form of energy which can be used by the cell (this energy is in the form of </a:t>
            </a:r>
            <a:r>
              <a:rPr lang="en-US" dirty="0">
                <a:solidFill>
                  <a:srgbClr val="FF0000"/>
                </a:solidFill>
              </a:rPr>
              <a:t>ATP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adenosine triphosphate</a:t>
            </a:r>
            <a:r>
              <a:rPr lang="en-US" dirty="0"/>
              <a:t>)</a:t>
            </a:r>
          </a:p>
          <a:p>
            <a:pPr marL="914400" lvl="1" indent="-514350">
              <a:buAutoNum type="alphaLcPeriod"/>
            </a:pPr>
            <a:endParaRPr lang="en-CA" dirty="0"/>
          </a:p>
          <a:p>
            <a:pPr marL="400050" lvl="1" indent="0">
              <a:buNone/>
            </a:pPr>
            <a:r>
              <a:rPr lang="en-US" dirty="0"/>
              <a:t>b.	Process: cellular respiration</a:t>
            </a:r>
            <a:endParaRPr lang="en-CA" dirty="0"/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Glucose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+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 + </a:t>
            </a:r>
            <a:r>
              <a:rPr lang="en-CA" dirty="0"/>
              <a:t>  </a:t>
            </a:r>
            <a:r>
              <a:rPr lang="en-US" dirty="0">
                <a:solidFill>
                  <a:srgbClr val="FF0000"/>
                </a:solidFill>
              </a:rPr>
              <a:t>ATP energy</a:t>
            </a:r>
          </a:p>
          <a:p>
            <a:pPr marL="400050" lvl="1" indent="0">
              <a:buNone/>
            </a:pPr>
            <a:endParaRPr lang="en-CA" dirty="0"/>
          </a:p>
          <a:p>
            <a:pPr marL="400050" lvl="1" indent="0">
              <a:buNone/>
            </a:pPr>
            <a:r>
              <a:rPr lang="en-US" dirty="0"/>
              <a:t>c.	The more </a:t>
            </a:r>
            <a:r>
              <a:rPr lang="en-US" dirty="0">
                <a:solidFill>
                  <a:srgbClr val="FF0000"/>
                </a:solidFill>
              </a:rPr>
              <a:t>active</a:t>
            </a:r>
            <a:r>
              <a:rPr lang="en-US" dirty="0"/>
              <a:t> a cell is, the more mitochondria it will have </a:t>
            </a:r>
            <a:r>
              <a:rPr lang="en-CA" dirty="0"/>
              <a:t> </a:t>
            </a:r>
            <a:r>
              <a:rPr lang="en-US" dirty="0"/>
              <a:t>(e.g. muscle &amp; sperm cells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5805264"/>
            <a:ext cx="227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hlinkClick r:id="rId2"/>
              </a:rPr>
              <a:t>Clip: powering the cell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457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J.  Plastids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Found only in </a:t>
            </a:r>
            <a:r>
              <a:rPr lang="en-US" b="1" dirty="0">
                <a:solidFill>
                  <a:srgbClr val="FF0000"/>
                </a:solidFill>
              </a:rPr>
              <a:t>plant</a:t>
            </a:r>
            <a:r>
              <a:rPr lang="en-US" b="1" dirty="0"/>
              <a:t> cells</a:t>
            </a:r>
          </a:p>
          <a:p>
            <a:r>
              <a:rPr lang="en-US" b="1" dirty="0">
                <a:solidFill>
                  <a:srgbClr val="FF0000"/>
                </a:solidFill>
              </a:rPr>
              <a:t>3 </a:t>
            </a:r>
            <a:r>
              <a:rPr lang="en-US" b="1" dirty="0"/>
              <a:t>types of plastids: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a.  </a:t>
            </a:r>
            <a:r>
              <a:rPr lang="en-US" b="1" dirty="0">
                <a:solidFill>
                  <a:srgbClr val="FF0000"/>
                </a:solidFill>
              </a:rPr>
              <a:t>Chloroplasts</a:t>
            </a:r>
            <a:r>
              <a:rPr lang="en-US" b="1" dirty="0"/>
              <a:t> - most common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  	Structure: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	i. Have “coin-like” membrane </a:t>
            </a:r>
            <a:r>
              <a:rPr lang="en-CA" dirty="0"/>
              <a:t> </a:t>
            </a:r>
            <a:r>
              <a:rPr lang="en-US" b="1" dirty="0"/>
              <a:t>sacks (</a:t>
            </a:r>
            <a:r>
              <a:rPr lang="en-US" b="1" dirty="0">
                <a:solidFill>
                  <a:srgbClr val="FF0000"/>
                </a:solidFill>
              </a:rPr>
              <a:t>thylakoids</a:t>
            </a:r>
            <a:r>
              <a:rPr lang="en-US" b="1" dirty="0"/>
              <a:t>) 	arranged in “stacks” called </a:t>
            </a:r>
            <a:r>
              <a:rPr lang="en-US" b="1" dirty="0">
                <a:solidFill>
                  <a:srgbClr val="FF0000"/>
                </a:solidFill>
              </a:rPr>
              <a:t>grana</a:t>
            </a:r>
            <a:r>
              <a:rPr lang="en-US" b="1" dirty="0"/>
              <a:t> that are joined 	together by </a:t>
            </a:r>
            <a:r>
              <a:rPr lang="en-US" b="1" dirty="0">
                <a:solidFill>
                  <a:srgbClr val="FF0000"/>
                </a:solidFill>
              </a:rPr>
              <a:t>lamellae</a:t>
            </a:r>
            <a:r>
              <a:rPr lang="en-US" b="1" dirty="0"/>
              <a:t> (membranes between stacks)</a:t>
            </a:r>
          </a:p>
          <a:p>
            <a:pPr marL="400050" lvl="1" indent="0">
              <a:buNone/>
            </a:pPr>
            <a:endParaRPr lang="en-CA" dirty="0"/>
          </a:p>
          <a:p>
            <a:pPr marL="800100" lvl="2" indent="0">
              <a:buNone/>
            </a:pPr>
            <a:r>
              <a:rPr lang="en-US" sz="2800" b="1" dirty="0"/>
              <a:t>ii.  The inner portion of the chloroplast  is called the </a:t>
            </a:r>
            <a:r>
              <a:rPr lang="en-CA" sz="2800" dirty="0"/>
              <a:t> </a:t>
            </a:r>
            <a:r>
              <a:rPr lang="en-CA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err="1">
                <a:solidFill>
                  <a:srgbClr val="FF0000"/>
                </a:solidFill>
              </a:rPr>
              <a:t>troma</a:t>
            </a:r>
            <a:endParaRPr lang="en-CA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56" y="836712"/>
            <a:ext cx="40005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1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8072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b.	Contain </a:t>
            </a:r>
            <a:r>
              <a:rPr lang="en-US" b="1" dirty="0">
                <a:solidFill>
                  <a:srgbClr val="FF0000"/>
                </a:solidFill>
              </a:rPr>
              <a:t>chlorophyll</a:t>
            </a:r>
            <a:r>
              <a:rPr lang="en-US" b="1" dirty="0"/>
              <a:t> (in grana)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	Site of photosynthesis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	(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 +</a:t>
            </a:r>
            <a:r>
              <a:rPr lang="en-US" b="1" dirty="0">
                <a:solidFill>
                  <a:srgbClr val="FF0000"/>
                </a:solidFill>
              </a:rPr>
              <a:t>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sugar</a:t>
            </a:r>
            <a:r>
              <a:rPr lang="en-US" b="1" dirty="0"/>
              <a:t> +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483365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11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8208912" cy="35569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	b.  </a:t>
            </a:r>
            <a:r>
              <a:rPr lang="en-US" b="1" dirty="0" err="1"/>
              <a:t>Chromoplasts</a:t>
            </a:r>
            <a:endParaRPr lang="en-US" b="1" dirty="0"/>
          </a:p>
          <a:p>
            <a:pPr marL="0" indent="0">
              <a:buNone/>
            </a:pPr>
            <a:endParaRPr lang="en-CA" dirty="0"/>
          </a:p>
          <a:p>
            <a:pPr marL="1314450" lvl="2" indent="-514350">
              <a:buAutoNum type="romanLcPeriod"/>
            </a:pPr>
            <a:r>
              <a:rPr lang="en-US" b="1" dirty="0"/>
              <a:t>Stores </a:t>
            </a:r>
            <a:r>
              <a:rPr lang="en-US" b="1" dirty="0">
                <a:solidFill>
                  <a:srgbClr val="FF0000"/>
                </a:solidFill>
              </a:rPr>
              <a:t>pigments</a:t>
            </a:r>
            <a:r>
              <a:rPr lang="en-US" b="1" dirty="0"/>
              <a:t> other than </a:t>
            </a:r>
            <a:r>
              <a:rPr lang="en-US" b="1" dirty="0">
                <a:solidFill>
                  <a:srgbClr val="FF0000"/>
                </a:solidFill>
              </a:rPr>
              <a:t>chlorophyll</a:t>
            </a:r>
            <a:r>
              <a:rPr lang="en-US" b="1" dirty="0"/>
              <a:t> (e.g. carotene, </a:t>
            </a:r>
            <a:r>
              <a:rPr lang="en-US" b="1" dirty="0" err="1"/>
              <a:t>xanthophylls</a:t>
            </a:r>
            <a:r>
              <a:rPr lang="en-US" b="1" dirty="0"/>
              <a:t>) that make carrots, peaches, autumn leaves, etc. yellow &amp; orange)</a:t>
            </a:r>
          </a:p>
          <a:p>
            <a:pPr marL="800100" lvl="2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	c.  Leucoplast</a:t>
            </a:r>
            <a:endParaRPr lang="en-CA" dirty="0"/>
          </a:p>
          <a:p>
            <a:pPr marL="1314450" lvl="2" indent="-514350">
              <a:buAutoNum type="romanLcPeriod"/>
            </a:pPr>
            <a:r>
              <a:rPr lang="en-US" b="1" dirty="0"/>
              <a:t>Stores </a:t>
            </a:r>
            <a:r>
              <a:rPr lang="en-US" b="1" dirty="0">
                <a:solidFill>
                  <a:srgbClr val="FF0000"/>
                </a:solidFill>
              </a:rPr>
              <a:t>starch</a:t>
            </a:r>
            <a:r>
              <a:rPr lang="en-US" b="1" dirty="0"/>
              <a:t> (e.g. in potatoes)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 descr="http://t2.gstatic.com/images?q=tbn:ANd9GcRt_kWUSABeOgB_W950nkX2ksFU76ez4uP50Y9mdjH9SjB_qAgp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-171400"/>
            <a:ext cx="2952328" cy="28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4174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K.  Microfilaments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 </a:t>
            </a:r>
            <a:r>
              <a:rPr lang="en-US" b="1" dirty="0">
                <a:solidFill>
                  <a:srgbClr val="FF0000"/>
                </a:solidFill>
              </a:rPr>
              <a:t>Thin solid </a:t>
            </a:r>
            <a:r>
              <a:rPr lang="en-US" b="1" dirty="0"/>
              <a:t>fibers of protein – </a:t>
            </a:r>
            <a:r>
              <a:rPr lang="en-CA" dirty="0"/>
              <a:t> </a:t>
            </a:r>
            <a:r>
              <a:rPr lang="en-US" b="1" dirty="0"/>
              <a:t>similar to proteins in muscle fiber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 Provide skeletal framework for the 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cell (</a:t>
            </a:r>
            <a:r>
              <a:rPr lang="en-US" b="1" dirty="0">
                <a:solidFill>
                  <a:srgbClr val="FF0000"/>
                </a:solidFill>
              </a:rPr>
              <a:t>cytoskeleton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3882752" cy="280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15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L.   Microtubules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789040"/>
            <a:ext cx="7427168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 Larger than </a:t>
            </a:r>
            <a:r>
              <a:rPr lang="en-US" b="1" dirty="0">
                <a:solidFill>
                  <a:srgbClr val="FF0000"/>
                </a:solidFill>
              </a:rPr>
              <a:t>microfilaments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2.  Proteins called </a:t>
            </a:r>
            <a:r>
              <a:rPr lang="en-US" b="1" dirty="0">
                <a:solidFill>
                  <a:srgbClr val="FF0000"/>
                </a:solidFill>
              </a:rPr>
              <a:t>tubulin</a:t>
            </a:r>
            <a:r>
              <a:rPr lang="en-US" b="1" dirty="0"/>
              <a:t> are coiled in a cylindrical fashion (think Slinky) around a central </a:t>
            </a:r>
            <a:r>
              <a:rPr lang="en-US" b="1" dirty="0">
                <a:solidFill>
                  <a:srgbClr val="FF0000"/>
                </a:solidFill>
              </a:rPr>
              <a:t>lumen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3.  Found in </a:t>
            </a:r>
            <a:r>
              <a:rPr lang="en-US" b="1" dirty="0">
                <a:solidFill>
                  <a:srgbClr val="FF0000"/>
                </a:solidFill>
              </a:rPr>
              <a:t>cilia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flagella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centrioles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4.  Provide skeletal framework for the cell (</a:t>
            </a:r>
            <a:r>
              <a:rPr lang="en-US" b="1" dirty="0">
                <a:solidFill>
                  <a:srgbClr val="FF0000"/>
                </a:solidFill>
              </a:rPr>
              <a:t>cytoskeleton</a:t>
            </a:r>
            <a:r>
              <a:rPr lang="en-US" b="1" dirty="0"/>
              <a:t>)</a:t>
            </a:r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8541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2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Nucleus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5338936" cy="468052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b="1" dirty="0"/>
              <a:t>C.  </a:t>
            </a:r>
            <a:r>
              <a:rPr lang="en-US" b="1" dirty="0">
                <a:solidFill>
                  <a:srgbClr val="FF0000"/>
                </a:solidFill>
              </a:rPr>
              <a:t>Nucleolus</a:t>
            </a:r>
            <a:br>
              <a:rPr lang="en-US" b="1" dirty="0"/>
            </a:br>
            <a:endParaRPr lang="en-US" b="1" dirty="0"/>
          </a:p>
          <a:p>
            <a:pPr marL="800100" lvl="2" indent="0">
              <a:buNone/>
            </a:pPr>
            <a:r>
              <a:rPr lang="en-US" b="1" dirty="0"/>
              <a:t>i. </a:t>
            </a:r>
            <a:r>
              <a:rPr lang="en-US" b="1" dirty="0">
                <a:solidFill>
                  <a:srgbClr val="FF0000"/>
                </a:solidFill>
              </a:rPr>
              <a:t>Dark-staining</a:t>
            </a:r>
            <a:r>
              <a:rPr lang="en-US" b="1" dirty="0"/>
              <a:t> areas in the </a:t>
            </a:r>
            <a:endParaRPr lang="en-CA" dirty="0"/>
          </a:p>
          <a:p>
            <a:pPr marL="800100" lvl="2" indent="0">
              <a:buNone/>
            </a:pPr>
            <a:r>
              <a:rPr lang="en-US" b="1" dirty="0"/>
              <a:t>nucleus (usually spherical)</a:t>
            </a:r>
          </a:p>
          <a:p>
            <a:pPr marL="800100" lvl="2" indent="0">
              <a:buNone/>
            </a:pPr>
            <a:br>
              <a:rPr lang="en-US" b="1" dirty="0"/>
            </a:br>
            <a:r>
              <a:rPr lang="en-US" b="1" dirty="0"/>
              <a:t>ii. Contain genetic material for </a:t>
            </a:r>
            <a:endParaRPr lang="en-CA" dirty="0"/>
          </a:p>
          <a:p>
            <a:pPr marL="800100" lvl="2" indent="0">
              <a:buNone/>
            </a:pPr>
            <a:r>
              <a:rPr lang="en-US" b="1" dirty="0"/>
              <a:t>making a form of</a:t>
            </a:r>
            <a:r>
              <a:rPr lang="en-US" b="1" dirty="0">
                <a:solidFill>
                  <a:srgbClr val="FF0000"/>
                </a:solidFill>
              </a:rPr>
              <a:t> RNA </a:t>
            </a:r>
            <a:r>
              <a:rPr lang="en-US" b="1" dirty="0"/>
              <a:t>called </a:t>
            </a:r>
            <a:r>
              <a:rPr lang="en-US" b="1" dirty="0">
                <a:solidFill>
                  <a:srgbClr val="FF0000"/>
                </a:solidFill>
              </a:rPr>
              <a:t>ribosomal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RNA (</a:t>
            </a:r>
            <a:r>
              <a:rPr lang="en-US" b="1" dirty="0" err="1">
                <a:solidFill>
                  <a:srgbClr val="FF0000"/>
                </a:solidFill>
              </a:rPr>
              <a:t>rRNA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marL="800100" lvl="2" indent="0">
              <a:buNone/>
            </a:pPr>
            <a:endParaRPr lang="en-CA" dirty="0"/>
          </a:p>
          <a:p>
            <a:pPr marL="800100" lvl="2" indent="0">
              <a:buNone/>
            </a:pPr>
            <a:r>
              <a:rPr lang="en-US" b="1" dirty="0" err="1"/>
              <a:t>iii.rRNA</a:t>
            </a:r>
            <a:r>
              <a:rPr lang="en-US" b="1" dirty="0"/>
              <a:t> travels to the </a:t>
            </a:r>
            <a:r>
              <a:rPr lang="en-US" b="1" dirty="0">
                <a:solidFill>
                  <a:srgbClr val="FF0000"/>
                </a:solidFill>
              </a:rPr>
              <a:t>cytoplasm, </a:t>
            </a:r>
            <a:r>
              <a:rPr lang="en-US" b="1" dirty="0"/>
              <a:t>where it forms the sub-units of the </a:t>
            </a:r>
            <a:r>
              <a:rPr lang="en-US" b="1" dirty="0">
                <a:solidFill>
                  <a:srgbClr val="FF0000"/>
                </a:solidFill>
              </a:rPr>
              <a:t>ribosomes</a:t>
            </a:r>
            <a:r>
              <a:rPr lang="en-US" b="1" dirty="0"/>
              <a:t> </a:t>
            </a:r>
          </a:p>
          <a:p>
            <a:pPr marL="800100" lvl="2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4.	Function:  </a:t>
            </a:r>
            <a:r>
              <a:rPr lang="en-US" b="1" dirty="0">
                <a:solidFill>
                  <a:srgbClr val="FF0000"/>
                </a:solidFill>
              </a:rPr>
              <a:t>Transcription </a:t>
            </a:r>
            <a:r>
              <a:rPr lang="en-US" b="1" dirty="0"/>
              <a:t>(reading) and </a:t>
            </a:r>
            <a:r>
              <a:rPr lang="en-US" b="1" dirty="0">
                <a:solidFill>
                  <a:srgbClr val="FF0000"/>
                </a:solidFill>
              </a:rPr>
              <a:t>replication</a:t>
            </a:r>
            <a:r>
              <a:rPr lang="en-US" b="1" dirty="0"/>
              <a:t> (duplicating) of the genetic  code occurs here</a:t>
            </a:r>
            <a:endParaRPr lang="en-CA" dirty="0"/>
          </a:p>
          <a:p>
            <a:pPr marL="800100" lvl="2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0"/>
            <a:ext cx="2808312" cy="279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3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M.  Cilia and Flagella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565212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 </a:t>
            </a:r>
            <a:r>
              <a:rPr lang="en-US" b="1" dirty="0" err="1"/>
              <a:t>Hairlike</a:t>
            </a:r>
            <a:r>
              <a:rPr lang="en-US" b="1" dirty="0"/>
              <a:t> projections of the cell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	</a:t>
            </a:r>
            <a:r>
              <a:rPr lang="en-US" b="1" dirty="0">
                <a:solidFill>
                  <a:srgbClr val="FF0000"/>
                </a:solidFill>
              </a:rPr>
              <a:t>cilia </a:t>
            </a:r>
            <a:r>
              <a:rPr lang="en-US" b="1" dirty="0"/>
              <a:t>- short and many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flagella</a:t>
            </a:r>
            <a:r>
              <a:rPr lang="en-US" b="1" dirty="0">
                <a:solidFill>
                  <a:srgbClr val="FF0000"/>
                </a:solidFill>
              </a:rPr>
              <a:t> - long and few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b="1" dirty="0">
                <a:solidFill>
                  <a:srgbClr val="FF0000"/>
                </a:solidFill>
              </a:rPr>
              <a:t>Composed </a:t>
            </a:r>
            <a:r>
              <a:rPr lang="en-US" b="1" dirty="0"/>
              <a:t>of protein </a:t>
            </a:r>
            <a:r>
              <a:rPr lang="en-US" b="1" dirty="0" err="1"/>
              <a:t>fibres</a:t>
            </a:r>
            <a:r>
              <a:rPr lang="en-US" b="1" dirty="0"/>
              <a:t> that are able to contract and cause the cilia or flagella to beat or wave back and forth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 For cell </a:t>
            </a:r>
            <a:r>
              <a:rPr lang="en-US" b="1" dirty="0">
                <a:solidFill>
                  <a:srgbClr val="FF0000"/>
                </a:solidFill>
              </a:rPr>
              <a:t>locomotion</a:t>
            </a:r>
            <a:r>
              <a:rPr lang="en-US" b="1" dirty="0"/>
              <a:t>, or generating </a:t>
            </a:r>
            <a:r>
              <a:rPr lang="en-US" b="1" dirty="0">
                <a:solidFill>
                  <a:srgbClr val="FF0000"/>
                </a:solidFill>
              </a:rPr>
              <a:t>current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8436" name="Picture 4" descr="http://t0.gstatic.com/images?q=tbn:ANd9GcTPaFzN2MDczimv23U-Vurw0SNaHC5NueBnXJzGGQx8hBInuH3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25340" cy="20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14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b="1" dirty="0"/>
              <a:t>Inside (cross-section):</a:t>
            </a:r>
          </a:p>
          <a:p>
            <a:pPr marL="514350" indent="-514350">
              <a:buAutoNum type="arabicPeriod" startAt="4"/>
            </a:pPr>
            <a:endParaRPr lang="en-US" b="1" dirty="0"/>
          </a:p>
          <a:p>
            <a:pPr marL="514350" indent="-514350">
              <a:buAutoNum type="arabicPeriod" startAt="4"/>
            </a:pPr>
            <a:endParaRPr lang="en-CA" dirty="0"/>
          </a:p>
          <a:p>
            <a:pPr marL="514350" indent="-514350">
              <a:buAutoNum type="arabicPeriod" startAt="4"/>
            </a:pP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A "</a:t>
            </a:r>
            <a:r>
              <a:rPr lang="en-US" b="1" dirty="0">
                <a:solidFill>
                  <a:srgbClr val="FF0000"/>
                </a:solidFill>
              </a:rPr>
              <a:t>9 + 2</a:t>
            </a:r>
            <a:r>
              <a:rPr lang="en-US" b="1" dirty="0"/>
              <a:t>" arrangement of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microtubules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Except: in their basal body (anchor in cytoplasm) where the two central tubules are gone (a "</a:t>
            </a:r>
            <a:r>
              <a:rPr lang="en-US" b="1" dirty="0">
                <a:solidFill>
                  <a:srgbClr val="FF0000"/>
                </a:solidFill>
              </a:rPr>
              <a:t>9 + 0</a:t>
            </a:r>
            <a:r>
              <a:rPr lang="en-US" b="1" dirty="0"/>
              <a:t>" pattern)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76" y="1052736"/>
            <a:ext cx="32041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05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N.   Centrioles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13384"/>
            <a:ext cx="4906888" cy="55446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Are short cylinders with a “</a:t>
            </a:r>
            <a:r>
              <a:rPr lang="en-US" b="1" dirty="0">
                <a:solidFill>
                  <a:srgbClr val="FF0000"/>
                </a:solidFill>
              </a:rPr>
              <a:t>9+0</a:t>
            </a:r>
            <a:r>
              <a:rPr lang="en-US" b="1" dirty="0"/>
              <a:t>” pattern </a:t>
            </a:r>
          </a:p>
          <a:p>
            <a:pPr marL="514350" indent="-514350">
              <a:buAutoNum type="arabicPeriod" startAt="2"/>
            </a:pPr>
            <a:r>
              <a:rPr lang="en-US" b="1" dirty="0"/>
              <a:t>Produce the basal bodies of </a:t>
            </a:r>
            <a:r>
              <a:rPr lang="en-US" b="1" dirty="0">
                <a:solidFill>
                  <a:srgbClr val="FF0000"/>
                </a:solidFill>
              </a:rPr>
              <a:t>cilia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flagella</a:t>
            </a:r>
            <a:endParaRPr lang="en-CA" dirty="0">
              <a:solidFill>
                <a:srgbClr val="FF0000"/>
              </a:solidFill>
            </a:endParaRPr>
          </a:p>
          <a:p>
            <a:pPr marL="514350" indent="-514350">
              <a:buAutoNum type="arabicPeriod" startAt="3"/>
            </a:pPr>
            <a:r>
              <a:rPr lang="en-US" b="1" dirty="0"/>
              <a:t>Probably involved in some way with the formation of </a:t>
            </a:r>
            <a:r>
              <a:rPr lang="en-US" b="1" dirty="0">
                <a:solidFill>
                  <a:srgbClr val="FF0000"/>
                </a:solidFill>
              </a:rPr>
              <a:t>spindle </a:t>
            </a:r>
            <a:r>
              <a:rPr lang="en-US" b="1" dirty="0" err="1">
                <a:solidFill>
                  <a:srgbClr val="FF0000"/>
                </a:solidFill>
              </a:rPr>
              <a:t>fibres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in the </a:t>
            </a:r>
            <a:r>
              <a:rPr lang="en-US" b="1" dirty="0">
                <a:solidFill>
                  <a:srgbClr val="FF0000"/>
                </a:solidFill>
              </a:rPr>
              <a:t>mitotic</a:t>
            </a:r>
            <a:r>
              <a:rPr lang="en-US" b="1" dirty="0"/>
              <a:t> process</a:t>
            </a:r>
            <a:endParaRPr lang="en-CA" dirty="0"/>
          </a:p>
          <a:p>
            <a:pPr marL="514350" indent="-514350">
              <a:buAutoNum type="arabicPeriod" startAt="4"/>
            </a:pPr>
            <a:r>
              <a:rPr lang="en-US" b="1" dirty="0"/>
              <a:t>Usually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centrioles lie on either side of the nucleus (during times of nuclear division)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5.  Found in all </a:t>
            </a:r>
            <a:r>
              <a:rPr lang="en-US" b="1" dirty="0">
                <a:solidFill>
                  <a:srgbClr val="FF0000"/>
                </a:solidFill>
              </a:rPr>
              <a:t>animal </a:t>
            </a:r>
            <a:r>
              <a:rPr lang="en-US" b="1" dirty="0"/>
              <a:t>cells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9458" name="Picture 2" descr="http://t0.gstatic.com/images?q=tbn:ANd9GcT9yzg41r2WSLj7Oodk7KX02f8PVFPBMk4XeVH0vb2mJL2ukvu3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7209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1969"/>
            <a:ext cx="2889796" cy="29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347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br>
              <a:rPr lang="en-US" dirty="0"/>
            </a:br>
            <a:r>
              <a:rPr lang="en-US" b="1" dirty="0"/>
              <a:t>O.  Cell Membrane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	The cell membrane functions in </a:t>
            </a:r>
            <a:r>
              <a:rPr lang="en-US" b="1" dirty="0">
                <a:solidFill>
                  <a:srgbClr val="FF0000"/>
                </a:solidFill>
              </a:rPr>
              <a:t>transport</a:t>
            </a:r>
            <a:r>
              <a:rPr lang="en-US" b="1" dirty="0"/>
              <a:t> of materials in and out of cell, </a:t>
            </a:r>
            <a:r>
              <a:rPr lang="en-US" b="1" dirty="0">
                <a:solidFill>
                  <a:srgbClr val="FF0000"/>
                </a:solidFill>
              </a:rPr>
              <a:t>recognition, communication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homeostasis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44291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6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2.	The Fluid Mosaic Model: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4857728" cy="4736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a. Cells are surrounded by a thin membrane of</a:t>
            </a:r>
            <a:r>
              <a:rPr lang="en-US" b="1" dirty="0">
                <a:solidFill>
                  <a:srgbClr val="FF0000"/>
                </a:solidFill>
              </a:rPr>
              <a:t> lipid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protein</a:t>
            </a:r>
            <a:r>
              <a:rPr lang="en-US" b="1" dirty="0"/>
              <a:t>, about 100 angstroms (100 x 10-10 m) thick.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b.  The cell membrane is a remarkable structure that has properties of a </a:t>
            </a:r>
            <a:r>
              <a:rPr lang="en-US" b="1" dirty="0">
                <a:solidFill>
                  <a:srgbClr val="FF0000"/>
                </a:solidFill>
              </a:rPr>
              <a:t>solid</a:t>
            </a:r>
            <a:r>
              <a:rPr lang="en-US" b="1" dirty="0"/>
              <a:t> and a </a:t>
            </a:r>
            <a:r>
              <a:rPr lang="en-US" b="1" dirty="0">
                <a:solidFill>
                  <a:srgbClr val="FF0000"/>
                </a:solidFill>
              </a:rPr>
              <a:t>liquid</a:t>
            </a:r>
            <a:r>
              <a:rPr lang="en-US" b="1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c.  It forms a "fluid sea" in which </a:t>
            </a:r>
            <a:r>
              <a:rPr lang="en-US" b="1" dirty="0">
                <a:solidFill>
                  <a:srgbClr val="FF0000"/>
                </a:solidFill>
              </a:rPr>
              <a:t>proteins</a:t>
            </a:r>
            <a:r>
              <a:rPr lang="en-US" b="1" dirty="0"/>
              <a:t> and other molecules like other</a:t>
            </a:r>
            <a:r>
              <a:rPr lang="en-US" b="1" dirty="0">
                <a:solidFill>
                  <a:srgbClr val="FF0000"/>
                </a:solidFill>
              </a:rPr>
              <a:t> lipids </a:t>
            </a:r>
            <a:r>
              <a:rPr lang="en-US" b="1" dirty="0"/>
              <a:t>or </a:t>
            </a:r>
            <a:r>
              <a:rPr lang="en-US" b="1" dirty="0">
                <a:solidFill>
                  <a:srgbClr val="FF0000"/>
                </a:solidFill>
              </a:rPr>
              <a:t>carbohydrates</a:t>
            </a:r>
            <a:r>
              <a:rPr lang="en-US" b="1" dirty="0"/>
              <a:t> are suspended (like icebergs) or anchored at various points on its surface.</a:t>
            </a:r>
            <a:endParaRPr lang="en-CA" dirty="0"/>
          </a:p>
        </p:txBody>
      </p:sp>
      <p:pic>
        <p:nvPicPr>
          <p:cNvPr id="10244" name="Picture 4" descr="GB1-o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724" y="4221088"/>
            <a:ext cx="2808312" cy="21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1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417646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d.  The “sea” or “fluid” part is composed of side by side phospholipids arranged in a bilayer (called a </a:t>
            </a:r>
            <a:r>
              <a:rPr lang="en-US" b="1" dirty="0">
                <a:solidFill>
                  <a:srgbClr val="FF0000"/>
                </a:solidFill>
              </a:rPr>
              <a:t>lipid bilayer</a:t>
            </a:r>
            <a:r>
              <a:rPr lang="en-US" b="1" dirty="0"/>
              <a:t>).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e.  The solid part (the “mosaic”) is the variety of </a:t>
            </a:r>
            <a:r>
              <a:rPr lang="en-US" b="1" dirty="0">
                <a:solidFill>
                  <a:srgbClr val="FF0000"/>
                </a:solidFill>
              </a:rPr>
              <a:t>proteins</a:t>
            </a:r>
            <a:r>
              <a:rPr lang="en-US" b="1" dirty="0"/>
              <a:t> etc. embedded in the bilayer.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f.  Each phospholipid has a </a:t>
            </a:r>
            <a:r>
              <a:rPr lang="en-US" b="1" dirty="0">
                <a:solidFill>
                  <a:srgbClr val="FF0000"/>
                </a:solidFill>
              </a:rPr>
              <a:t>hydrophobic</a:t>
            </a:r>
            <a:r>
              <a:rPr lang="en-US" b="1" dirty="0"/>
              <a:t> tail and a </a:t>
            </a:r>
            <a:r>
              <a:rPr lang="en-US" b="1" dirty="0" err="1">
                <a:solidFill>
                  <a:srgbClr val="FF0000"/>
                </a:solidFill>
              </a:rPr>
              <a:t>hydrophylic</a:t>
            </a:r>
            <a:r>
              <a:rPr lang="en-US" b="1" dirty="0"/>
              <a:t> head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1722"/>
          <a:stretch>
            <a:fillRect/>
          </a:stretch>
        </p:blipFill>
        <p:spPr bwMode="auto">
          <a:xfrm>
            <a:off x="5076056" y="1484784"/>
            <a:ext cx="320040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61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b="1" dirty="0"/>
              <a:t>The membrane has consistency of light </a:t>
            </a:r>
            <a:r>
              <a:rPr lang="en-US" b="1" dirty="0">
                <a:solidFill>
                  <a:srgbClr val="FF0000"/>
                </a:solidFill>
              </a:rPr>
              <a:t>machine oil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4.  The membrane is </a:t>
            </a:r>
            <a:r>
              <a:rPr lang="en-US" b="1" cap="all" dirty="0">
                <a:solidFill>
                  <a:srgbClr val="FF0000"/>
                </a:solidFill>
              </a:rPr>
              <a:t>selectively permeable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</a:t>
            </a:r>
            <a:r>
              <a:rPr lang="en-US" b="1" i="1" dirty="0"/>
              <a:t>will let some substances in but not others of the same size</a:t>
            </a:r>
            <a:r>
              <a:rPr lang="en-US" b="1" dirty="0"/>
              <a:t>).</a:t>
            </a:r>
            <a:endParaRPr lang="en-CA" dirty="0"/>
          </a:p>
        </p:txBody>
      </p:sp>
      <p:pic>
        <p:nvPicPr>
          <p:cNvPr id="12292" name="Picture 4" descr="http://apbrwww5.apsu.edu/thompsonj/Anatomy%20&amp;%20Physiology/2010/2010%20Exam%20Reviews/Exam%201%20Review/osmotic_pres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38957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4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P.	Cell Wall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1844824"/>
            <a:ext cx="3849616" cy="433192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Only in </a:t>
            </a:r>
            <a:r>
              <a:rPr lang="en-US" b="1" dirty="0">
                <a:solidFill>
                  <a:srgbClr val="FF0000"/>
                </a:solidFill>
              </a:rPr>
              <a:t>plant </a:t>
            </a:r>
            <a:r>
              <a:rPr lang="en-US" b="1" dirty="0"/>
              <a:t>cells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/>
              <a:t>Made of </a:t>
            </a:r>
            <a:r>
              <a:rPr lang="en-US" b="1" dirty="0">
                <a:solidFill>
                  <a:srgbClr val="FF0000"/>
                </a:solidFill>
              </a:rPr>
              <a:t>cellulose </a:t>
            </a:r>
            <a:r>
              <a:rPr lang="en-US" b="1" dirty="0"/>
              <a:t>(sugars linked with a strong bond)</a:t>
            </a:r>
          </a:p>
          <a:p>
            <a:pPr marL="514350" indent="-514350">
              <a:buAutoNum type="arabicPeriod" startAt="2"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b="1" dirty="0"/>
              <a:t>Very rigid (but porous) and difficult for animals to digest (think “wood”)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4.  Small molecules have </a:t>
            </a:r>
            <a:r>
              <a:rPr lang="en-US" b="1" dirty="0">
                <a:solidFill>
                  <a:srgbClr val="FF0000"/>
                </a:solidFill>
              </a:rPr>
              <a:t>little</a:t>
            </a:r>
            <a:r>
              <a:rPr lang="en-US" b="1" dirty="0"/>
              <a:t> difficulty penetrating the cell wall, while larger molecules may not be able to pass through. (the cell wall is said to be </a:t>
            </a:r>
            <a:r>
              <a:rPr lang="en-US" b="1" i="1" dirty="0">
                <a:solidFill>
                  <a:srgbClr val="FF0000"/>
                </a:solidFill>
              </a:rPr>
              <a:t>semi-</a:t>
            </a:r>
            <a:r>
              <a:rPr lang="en-US" b="1" dirty="0">
                <a:solidFill>
                  <a:srgbClr val="FF0000"/>
                </a:solidFill>
              </a:rPr>
              <a:t>permeable</a:t>
            </a:r>
            <a:r>
              <a:rPr lang="en-US" b="1" dirty="0"/>
              <a:t>)</a:t>
            </a:r>
            <a:endParaRPr lang="en-CA" dirty="0"/>
          </a:p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356505" cy="27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www.desmids.nl/info/sheddingoftheprimarycellwall/images/Pleurotaeniumehrenbergi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0" y="3896197"/>
            <a:ext cx="3044487" cy="22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4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/>
              <a:t>VII.</a:t>
            </a:r>
            <a:r>
              <a:rPr lang="en-US" b="1" u="sng" dirty="0" err="1"/>
              <a:t>Plant</a:t>
            </a:r>
            <a:r>
              <a:rPr lang="en-US" b="1" u="sng" dirty="0"/>
              <a:t> Cell vs. Animal Cell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A. Plant cells have: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A cell </a:t>
            </a:r>
            <a:r>
              <a:rPr lang="en-US" b="1" dirty="0">
                <a:solidFill>
                  <a:srgbClr val="FF0000"/>
                </a:solidFill>
              </a:rPr>
              <a:t>wall</a:t>
            </a:r>
            <a:r>
              <a:rPr lang="en-US" b="1" dirty="0"/>
              <a:t>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</a:t>
            </a:r>
            <a:r>
              <a:rPr lang="en-US" b="1" dirty="0">
                <a:solidFill>
                  <a:srgbClr val="FF0000"/>
                </a:solidFill>
              </a:rPr>
              <a:t>Plastids </a:t>
            </a:r>
            <a:endParaRPr lang="en-CA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/>
              <a:t>3.	A </a:t>
            </a:r>
            <a:r>
              <a:rPr lang="en-US" b="1" dirty="0">
                <a:solidFill>
                  <a:srgbClr val="FF0000"/>
                </a:solidFill>
              </a:rPr>
              <a:t>large</a:t>
            </a:r>
            <a:r>
              <a:rPr lang="en-US" b="1" dirty="0"/>
              <a:t> central vacuole… animal cells do not!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B.  Animal cells have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  </a:t>
            </a:r>
            <a:r>
              <a:rPr lang="en-US" b="1" dirty="0">
                <a:solidFill>
                  <a:srgbClr val="FF0000"/>
                </a:solidFill>
              </a:rPr>
              <a:t>Centrioles</a:t>
            </a:r>
            <a:r>
              <a:rPr lang="en-US" b="1" dirty="0"/>
              <a:t>  … plant cells do not!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81" y="2708920"/>
            <a:ext cx="3805229" cy="264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001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/>
              <a:t>VIII.</a:t>
            </a:r>
            <a:r>
              <a:rPr lang="en-US" b="1" u="sng" dirty="0" err="1"/>
              <a:t>Prokaryotes</a:t>
            </a:r>
            <a:r>
              <a:rPr lang="en-US" b="1" u="sng" dirty="0"/>
              <a:t> vs. Eukaryotes</a:t>
            </a:r>
            <a:r>
              <a:rPr lang="en-US" b="1" dirty="0"/>
              <a:t>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4209656" cy="4475945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b="1" dirty="0"/>
              <a:t>Two classes of cells exist:  the </a:t>
            </a:r>
            <a:r>
              <a:rPr lang="en-US" b="1" u="sng" dirty="0">
                <a:solidFill>
                  <a:srgbClr val="FF0000"/>
                </a:solidFill>
              </a:rPr>
              <a:t>PROKARYOTES</a:t>
            </a:r>
            <a:r>
              <a:rPr lang="en-US" b="1" dirty="0"/>
              <a:t> and the </a:t>
            </a:r>
            <a:r>
              <a:rPr lang="en-US" b="1" u="sng" dirty="0">
                <a:solidFill>
                  <a:srgbClr val="FF0000"/>
                </a:solidFill>
              </a:rPr>
              <a:t>EUKARYOTES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B.  The Prokaryotes include the</a:t>
            </a:r>
            <a:r>
              <a:rPr lang="en-US" b="1" dirty="0">
                <a:solidFill>
                  <a:srgbClr val="FF0000"/>
                </a:solidFill>
              </a:rPr>
              <a:t> bacteria </a:t>
            </a:r>
            <a:r>
              <a:rPr lang="en-US" b="1" dirty="0"/>
              <a:t>and the blue-green algae (the </a:t>
            </a:r>
            <a:r>
              <a:rPr lang="en-US" b="1" dirty="0" err="1">
                <a:solidFill>
                  <a:srgbClr val="FF0000"/>
                </a:solidFill>
              </a:rPr>
              <a:t>Monera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kingdom).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  These are all single-celled organisms that lack both a true </a:t>
            </a:r>
            <a:r>
              <a:rPr lang="en-US" b="1" dirty="0">
                <a:solidFill>
                  <a:srgbClr val="FF0000"/>
                </a:solidFill>
              </a:rPr>
              <a:t>nucleus</a:t>
            </a:r>
            <a:r>
              <a:rPr lang="en-US" b="1" dirty="0"/>
              <a:t> and other </a:t>
            </a:r>
            <a:r>
              <a:rPr lang="en-US" b="1" dirty="0">
                <a:solidFill>
                  <a:srgbClr val="FF0000"/>
                </a:solidFill>
              </a:rPr>
              <a:t>membrane-bounded</a:t>
            </a:r>
            <a:r>
              <a:rPr lang="en-US" b="1" dirty="0"/>
              <a:t> cellular substructures.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  Prokaryotic DNA is usually </a:t>
            </a:r>
            <a:r>
              <a:rPr lang="en-US" b="1" dirty="0">
                <a:solidFill>
                  <a:srgbClr val="FF0000"/>
                </a:solidFill>
              </a:rPr>
              <a:t>circular</a:t>
            </a:r>
            <a:r>
              <a:rPr lang="en-US" b="1" dirty="0"/>
              <a:t>.</a:t>
            </a:r>
            <a:endParaRPr lang="en-CA" dirty="0"/>
          </a:p>
          <a:p>
            <a:pPr marL="514350" indent="-514350">
              <a:buAutoNum type="alphaUcPeriod"/>
            </a:pPr>
            <a:endParaRPr lang="en-CA" dirty="0"/>
          </a:p>
        </p:txBody>
      </p:sp>
      <p:pic>
        <p:nvPicPr>
          <p:cNvPr id="15362" name="Picture 2" descr="http://t2.gstatic.com/images?q=tbn:ANd9GcSU49nXSZ9qXWXW0GD5KX-HQOS13Yjt52YH7ESDAQ0dpnr2K9Lp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5916"/>
            <a:ext cx="3672408" cy="49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6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895323"/>
          </a:xfrm>
        </p:spPr>
        <p:txBody>
          <a:bodyPr/>
          <a:lstStyle/>
          <a:p>
            <a:pPr algn="l"/>
            <a:r>
              <a:rPr lang="en-CA" dirty="0"/>
              <a:t>Ribosomes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5698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 Small dense-staining </a:t>
            </a:r>
            <a:r>
              <a:rPr lang="en-US" dirty="0">
                <a:solidFill>
                  <a:srgbClr val="FF0000"/>
                </a:solidFill>
              </a:rPr>
              <a:t>granules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2.  Composed of </a:t>
            </a:r>
            <a:r>
              <a:rPr lang="en-US" dirty="0" err="1">
                <a:solidFill>
                  <a:srgbClr val="FF0000"/>
                </a:solidFill>
              </a:rPr>
              <a:t>rRNA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some </a:t>
            </a:r>
            <a:r>
              <a:rPr lang="en-US" dirty="0">
                <a:solidFill>
                  <a:srgbClr val="FF0000"/>
                </a:solidFill>
              </a:rPr>
              <a:t>proteins </a:t>
            </a:r>
            <a:r>
              <a:rPr lang="en-US" dirty="0"/>
              <a:t>that are joined prior to migration to the ER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3.  Found on surface of</a:t>
            </a:r>
            <a:r>
              <a:rPr lang="en-US" dirty="0">
                <a:solidFill>
                  <a:srgbClr val="FF0000"/>
                </a:solidFill>
              </a:rPr>
              <a:t> ER </a:t>
            </a:r>
            <a:r>
              <a:rPr lang="en-US" dirty="0"/>
              <a:t>(for producing proteins to be exported out of cell)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4.  Also found free-floating in cytoplasm in small groups called </a:t>
            </a:r>
            <a:r>
              <a:rPr lang="en-US" dirty="0">
                <a:solidFill>
                  <a:srgbClr val="FF0000"/>
                </a:solidFill>
              </a:rPr>
              <a:t>poly(</a:t>
            </a:r>
            <a:r>
              <a:rPr lang="en-US" dirty="0" err="1">
                <a:solidFill>
                  <a:srgbClr val="FF0000"/>
                </a:solidFill>
              </a:rPr>
              <a:t>ribo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 err="1">
                <a:solidFill>
                  <a:srgbClr val="FF0000"/>
                </a:solidFill>
              </a:rPr>
              <a:t>somes</a:t>
            </a:r>
            <a:br>
              <a:rPr lang="en-US" dirty="0"/>
            </a:br>
            <a:r>
              <a:rPr lang="en-US" dirty="0"/>
              <a:t>	a.  </a:t>
            </a:r>
            <a:r>
              <a:rPr lang="en-US" dirty="0" err="1"/>
              <a:t>polysomes</a:t>
            </a:r>
            <a:r>
              <a:rPr lang="en-US" dirty="0"/>
              <a:t> produce </a:t>
            </a:r>
            <a:r>
              <a:rPr lang="en-US" dirty="0">
                <a:solidFill>
                  <a:srgbClr val="FF0000"/>
                </a:solidFill>
              </a:rPr>
              <a:t>proteins</a:t>
            </a:r>
            <a:r>
              <a:rPr lang="en-US" dirty="0"/>
              <a:t> to 	be used i</a:t>
            </a:r>
            <a:r>
              <a:rPr lang="en-US" dirty="0">
                <a:solidFill>
                  <a:srgbClr val="FF0000"/>
                </a:solidFill>
              </a:rPr>
              <a:t>nside</a:t>
            </a:r>
            <a:r>
              <a:rPr lang="en-US" dirty="0"/>
              <a:t> the cell.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5.Function:  Involved in </a:t>
            </a:r>
            <a:r>
              <a:rPr lang="en-US" dirty="0">
                <a:solidFill>
                  <a:srgbClr val="FF0000"/>
                </a:solidFill>
              </a:rPr>
              <a:t>protein synthesis </a:t>
            </a:r>
            <a:r>
              <a:rPr lang="en-US" dirty="0"/>
              <a:t>(ensure correct amino acids and makes peptide bonds</a:t>
            </a:r>
            <a:endParaRPr lang="en-CA" dirty="0"/>
          </a:p>
        </p:txBody>
      </p:sp>
      <p:pic>
        <p:nvPicPr>
          <p:cNvPr id="8194" name="Picture 2" descr="http://t3.gstatic.com/images?q=tbn:ANd9GcQDYmqfCurqNlOBQc0-iwrlipSnM3q4JXcQvkQkmT5lBQEetd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51335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83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196752"/>
            <a:ext cx="396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C.  The Eukaryotes include </a:t>
            </a:r>
            <a:r>
              <a:rPr lang="en-US" b="1" dirty="0">
                <a:solidFill>
                  <a:srgbClr val="FF0000"/>
                </a:solidFill>
              </a:rPr>
              <a:t>plants, animals, protozoa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FF0000"/>
                </a:solidFill>
              </a:rPr>
              <a:t>fungi</a:t>
            </a:r>
            <a:r>
              <a:rPr lang="en-US" b="1" dirty="0"/>
              <a:t>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1.	These cells contain nuclei and other </a:t>
            </a:r>
            <a:r>
              <a:rPr lang="en-US" b="1" dirty="0">
                <a:solidFill>
                  <a:srgbClr val="FF0000"/>
                </a:solidFill>
              </a:rPr>
              <a:t>membrane-bound</a:t>
            </a:r>
            <a:r>
              <a:rPr lang="en-US" b="1" dirty="0"/>
              <a:t> organelles.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2.	The genetic material is organized into </a:t>
            </a:r>
            <a:r>
              <a:rPr lang="en-US" b="1" dirty="0">
                <a:solidFill>
                  <a:srgbClr val="FF0000"/>
                </a:solidFill>
              </a:rPr>
              <a:t>chromosomes</a:t>
            </a:r>
            <a:r>
              <a:rPr lang="en-US" b="1" dirty="0"/>
              <a:t>.</a:t>
            </a:r>
            <a:endParaRPr lang="en-CA" dirty="0"/>
          </a:p>
          <a:p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9297383"/>
              </p:ext>
            </p:extLst>
          </p:nvPr>
        </p:nvGraphicFramePr>
        <p:xfrm>
          <a:off x="4788024" y="1052736"/>
          <a:ext cx="3960440" cy="48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gridSpan="2"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Eukaryotic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Structure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Prokaryotic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Animal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Plant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Cell</a:t>
                      </a:r>
                      <a:endParaRPr lang="en-CA" sz="900" dirty="0">
                        <a:effectLst/>
                      </a:endParaRPr>
                    </a:p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Membrane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Cell Wall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Nucleus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Mitochondria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Chloroplasts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ER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Ribosomes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YES,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small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YES, 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large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YES,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large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Vacuoles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YES,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small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Lysosomes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YES, 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usually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NO,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usually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Cytoskeleton</a:t>
                      </a:r>
                      <a:endParaRPr lang="en-CA" sz="9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YES</a:t>
                      </a:r>
                      <a:endParaRPr lang="en-CA" sz="900" b="1" dirty="0">
                        <a:solidFill>
                          <a:srgbClr val="FF000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Centrioles</a:t>
                      </a:r>
                      <a:endParaRPr lang="en-CA" sz="9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effectLst/>
                        </a:rPr>
                        <a:t>YES</a:t>
                      </a:r>
                      <a:endParaRPr lang="en-CA" sz="900" b="1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70C0"/>
                          </a:solidFill>
                          <a:effectLst/>
                        </a:rPr>
                        <a:t>NO</a:t>
                      </a:r>
                      <a:endParaRPr lang="en-CA" sz="900" b="1" dirty="0">
                        <a:solidFill>
                          <a:srgbClr val="0070C0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3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Endoplasmic Reticulum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4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C.	Rough ER (Endoplasmic Reticulum)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Series of </a:t>
            </a:r>
            <a:r>
              <a:rPr lang="en-US" b="1" dirty="0">
                <a:solidFill>
                  <a:srgbClr val="FF0000"/>
                </a:solidFill>
              </a:rPr>
              <a:t>tubular canals </a:t>
            </a:r>
          </a:p>
          <a:p>
            <a:pPr marL="0" indent="0">
              <a:buNone/>
            </a:pPr>
            <a:r>
              <a:rPr lang="en-US" b="1" dirty="0"/>
              <a:t>connected in places with</a:t>
            </a:r>
          </a:p>
          <a:p>
            <a:pPr marL="0" indent="0">
              <a:buNone/>
            </a:pPr>
            <a:r>
              <a:rPr lang="en-US" b="1" dirty="0"/>
              <a:t> nuclear membrane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2.  Covered with ribosomes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  </a:t>
            </a:r>
            <a:r>
              <a:rPr lang="en-US" b="1" dirty="0">
                <a:solidFill>
                  <a:srgbClr val="FF0000"/>
                </a:solidFill>
              </a:rPr>
              <a:t>Ribosomes</a:t>
            </a:r>
            <a:r>
              <a:rPr lang="en-US" b="1" dirty="0"/>
              <a:t> produce proteins to be exported </a:t>
            </a:r>
            <a:r>
              <a:rPr lang="en-US" b="1" dirty="0">
                <a:solidFill>
                  <a:srgbClr val="FF0000"/>
                </a:solidFill>
              </a:rPr>
              <a:t>out</a:t>
            </a:r>
            <a:r>
              <a:rPr lang="en-US" b="1" dirty="0"/>
              <a:t> of cell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Proteins move inside to the </a:t>
            </a:r>
            <a:r>
              <a:rPr lang="en-US" b="1" dirty="0">
                <a:solidFill>
                  <a:srgbClr val="FF0000"/>
                </a:solidFill>
              </a:rPr>
              <a:t>lumen</a:t>
            </a:r>
            <a:r>
              <a:rPr lang="en-US" b="1" dirty="0"/>
              <a:t> of the E.R. , then on to the </a:t>
            </a:r>
            <a:r>
              <a:rPr lang="en-US" b="1" dirty="0">
                <a:solidFill>
                  <a:srgbClr val="FF0000"/>
                </a:solidFill>
              </a:rPr>
              <a:t>Golgi apparatus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3.  Function:  </a:t>
            </a:r>
            <a:r>
              <a:rPr lang="en-US" b="1" dirty="0">
                <a:solidFill>
                  <a:srgbClr val="FF0000"/>
                </a:solidFill>
              </a:rPr>
              <a:t>Produces/modifies</a:t>
            </a:r>
            <a:r>
              <a:rPr lang="en-US" b="1" dirty="0"/>
              <a:t> proteins to be exported by the cell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79451"/>
              </p:ext>
            </p:extLst>
          </p:nvPr>
        </p:nvGraphicFramePr>
        <p:xfrm>
          <a:off x="5508104" y="1556792"/>
          <a:ext cx="2654386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Picture" r:id="rId3" imgW="2734056" imgH="2075688" progId="Word.Picture.8">
                  <p:embed/>
                </p:oleObj>
              </mc:Choice>
              <mc:Fallback>
                <p:oleObj name="Picture" r:id="rId3" imgW="2734056" imgH="207568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556792"/>
                        <a:ext cx="2654386" cy="2016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01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D.	Smooth ER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2816"/>
            <a:ext cx="4330824" cy="39170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 Similar in structure to rough ER</a:t>
            </a:r>
            <a:r>
              <a:rPr lang="en-CA" dirty="0"/>
              <a:t>  </a:t>
            </a:r>
            <a:r>
              <a:rPr lang="en-US" b="1" dirty="0"/>
              <a:t>except </a:t>
            </a:r>
            <a:r>
              <a:rPr lang="en-US" b="1" dirty="0">
                <a:solidFill>
                  <a:srgbClr val="FF0000"/>
                </a:solidFill>
              </a:rPr>
              <a:t>no ribosomes</a:t>
            </a:r>
            <a:r>
              <a:rPr lang="en-US" b="1" dirty="0"/>
              <a:t> on surface</a:t>
            </a:r>
            <a:br>
              <a:rPr lang="en-US" b="1" dirty="0"/>
            </a:br>
            <a:r>
              <a:rPr lang="en-US" b="1" dirty="0"/>
              <a:t>2.  Associated with</a:t>
            </a:r>
            <a:r>
              <a:rPr lang="en-US" b="1" dirty="0">
                <a:solidFill>
                  <a:srgbClr val="FF0000"/>
                </a:solidFill>
              </a:rPr>
              <a:t> lipid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steroid</a:t>
            </a:r>
            <a:r>
              <a:rPr lang="en-US" b="1" dirty="0"/>
              <a:t> production [abundant in organs that produce steroid hormones (ovaries, testes, adrenal cortex)]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10" y="1484784"/>
            <a:ext cx="38158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83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E.	Vacuoles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Non-living, and much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larger</a:t>
            </a:r>
            <a:r>
              <a:rPr lang="en-US" b="1" dirty="0"/>
              <a:t> in </a:t>
            </a:r>
            <a:r>
              <a:rPr lang="en-US" b="1" dirty="0">
                <a:solidFill>
                  <a:srgbClr val="FF0000"/>
                </a:solidFill>
              </a:rPr>
              <a:t>plant</a:t>
            </a:r>
            <a:r>
              <a:rPr lang="en-US" b="1" dirty="0"/>
              <a:t> cells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b="1" dirty="0"/>
              <a:t>Membrane-covered sack usually filled with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r>
              <a:rPr lang="en-US" b="1" dirty="0"/>
              <a:t> and</a:t>
            </a:r>
            <a:r>
              <a:rPr lang="en-US" b="1" dirty="0">
                <a:solidFill>
                  <a:srgbClr val="FF0000"/>
                </a:solidFill>
              </a:rPr>
              <a:t> waste </a:t>
            </a:r>
            <a:r>
              <a:rPr lang="en-US" b="1" dirty="0"/>
              <a:t>chemicals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3.  Small vacuoles are called </a:t>
            </a:r>
            <a:r>
              <a:rPr lang="en-US" b="1" dirty="0">
                <a:solidFill>
                  <a:srgbClr val="FF0000"/>
                </a:solidFill>
              </a:rPr>
              <a:t>vesicles</a:t>
            </a:r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48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33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620688"/>
            <a:ext cx="512291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  Function in plant cells: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a.	Have</a:t>
            </a:r>
            <a:r>
              <a:rPr lang="en-US" b="1" dirty="0">
                <a:solidFill>
                  <a:srgbClr val="FF0000"/>
                </a:solidFill>
              </a:rPr>
              <a:t> one </a:t>
            </a:r>
            <a:r>
              <a:rPr lang="en-US" b="1" dirty="0"/>
              <a:t>large central vacuole that may occupy </a:t>
            </a:r>
            <a:r>
              <a:rPr lang="en-US" b="1" dirty="0">
                <a:solidFill>
                  <a:srgbClr val="FF0000"/>
                </a:solidFill>
              </a:rPr>
              <a:t>90% </a:t>
            </a:r>
            <a:r>
              <a:rPr lang="en-US" b="1" dirty="0"/>
              <a:t>of the cell volume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	Give </a:t>
            </a:r>
            <a:r>
              <a:rPr lang="en-US" b="1" dirty="0">
                <a:solidFill>
                  <a:srgbClr val="FF0000"/>
                </a:solidFill>
              </a:rPr>
              <a:t>rigidity</a:t>
            </a:r>
            <a:r>
              <a:rPr lang="en-US" b="1" dirty="0"/>
              <a:t> to the cell (“</a:t>
            </a:r>
            <a:r>
              <a:rPr lang="en-US" b="1" dirty="0">
                <a:solidFill>
                  <a:srgbClr val="FF0000"/>
                </a:solidFill>
              </a:rPr>
              <a:t>pressurized</a:t>
            </a:r>
            <a:r>
              <a:rPr lang="en-US" b="1" dirty="0"/>
              <a:t>”)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c.	Makes the cytoplasm into a thin layer against the cell membrane to allow for better </a:t>
            </a:r>
            <a:r>
              <a:rPr lang="en-US" b="1" dirty="0">
                <a:solidFill>
                  <a:srgbClr val="FF0000"/>
                </a:solidFill>
              </a:rPr>
              <a:t>gas exchange</a:t>
            </a:r>
            <a:r>
              <a:rPr lang="en-US" b="1" dirty="0"/>
              <a:t>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d.	Storage of </a:t>
            </a:r>
            <a:r>
              <a:rPr lang="en-US" b="1" dirty="0">
                <a:solidFill>
                  <a:srgbClr val="FF0000"/>
                </a:solidFill>
              </a:rPr>
              <a:t>waste</a:t>
            </a:r>
            <a:r>
              <a:rPr lang="en-US" b="1" dirty="0"/>
              <a:t> products of metabolism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290" name="Picture 2" descr="http://t0.gstatic.com/images?q=tbn:ANd9GcQ7jHT0cmMhmlNHETjqrjOfPpG0hL_Pu_2kIJhO2pM_mLh5Eo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2662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72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211144" cy="460851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5.	Function in animal cells:</a:t>
            </a:r>
            <a:endParaRPr lang="en-CA" sz="3600" dirty="0"/>
          </a:p>
          <a:p>
            <a:pPr marL="400050" lvl="1" indent="0">
              <a:buNone/>
            </a:pPr>
            <a:r>
              <a:rPr lang="en-US" b="1" dirty="0"/>
              <a:t>a. 	</a:t>
            </a:r>
            <a:r>
              <a:rPr lang="en-US" b="1" dirty="0">
                <a:solidFill>
                  <a:srgbClr val="FF0000"/>
                </a:solidFill>
              </a:rPr>
              <a:t>Digestion </a:t>
            </a:r>
            <a:r>
              <a:rPr lang="en-US" b="1" dirty="0"/>
              <a:t>of food 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      (e.g.  food vacuoles in </a:t>
            </a:r>
            <a:r>
              <a:rPr lang="en-US" b="1" i="1" dirty="0"/>
              <a:t>Amoeba</a:t>
            </a:r>
            <a:r>
              <a:rPr lang="en-US" b="1" dirty="0"/>
              <a:t>)</a:t>
            </a:r>
            <a:endParaRPr lang="en-CA" dirty="0"/>
          </a:p>
          <a:p>
            <a:pPr marL="400050" lvl="1" indent="0">
              <a:buNone/>
            </a:pPr>
            <a:r>
              <a:rPr lang="en-US" b="1" dirty="0"/>
              <a:t>b. 	Elimination of excess </a:t>
            </a:r>
            <a:r>
              <a:rPr lang="en-US" b="1" dirty="0">
                <a:solidFill>
                  <a:srgbClr val="FF0000"/>
                </a:solidFill>
              </a:rPr>
              <a:t>water</a:t>
            </a:r>
            <a:endParaRPr lang="en-CA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b="1" dirty="0"/>
              <a:t>	(e.g. contractile vacuole in </a:t>
            </a:r>
            <a:endParaRPr lang="en-CA" dirty="0"/>
          </a:p>
          <a:p>
            <a:pPr marL="400050" lvl="1" indent="0">
              <a:buNone/>
            </a:pPr>
            <a:r>
              <a:rPr lang="en-US" b="1" i="1" dirty="0"/>
              <a:t>      Paramecium</a:t>
            </a:r>
            <a:r>
              <a:rPr lang="en-US" b="1" dirty="0"/>
              <a:t>)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3123"/>
            <a:ext cx="4084713" cy="36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4933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{69D2850A-3A7D-4D48-90D4-5C7C8658A195}tf10001069</Template>
  <TotalTime>3250</TotalTime>
  <Words>880</Words>
  <Application>Microsoft Macintosh PowerPoint</Application>
  <PresentationFormat>On-screen Show (4:3)</PresentationFormat>
  <Paragraphs>235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Century Gothic</vt:lpstr>
      <vt:lpstr>Garamond</vt:lpstr>
      <vt:lpstr>Symbol</vt:lpstr>
      <vt:lpstr>Times New Roman</vt:lpstr>
      <vt:lpstr>Wingdings</vt:lpstr>
      <vt:lpstr>Wingdings 3</vt:lpstr>
      <vt:lpstr>Wisp</vt:lpstr>
      <vt:lpstr>Picture</vt:lpstr>
      <vt:lpstr>VI.Cell Structures and Their Functions </vt:lpstr>
      <vt:lpstr>Nucleus Cont’d</vt:lpstr>
      <vt:lpstr>Ribosomes</vt:lpstr>
      <vt:lpstr>Endoplasmic Reticulum</vt:lpstr>
      <vt:lpstr>C. Rough ER (Endoplasmic Reticulum)  </vt:lpstr>
      <vt:lpstr>D. Smooth ER </vt:lpstr>
      <vt:lpstr>E. Vacuoles </vt:lpstr>
      <vt:lpstr>PowerPoint Presentation</vt:lpstr>
      <vt:lpstr>PowerPoint Presentation</vt:lpstr>
      <vt:lpstr>F. Vesicle </vt:lpstr>
      <vt:lpstr>G.  Golgi Body (Golgi Apparatus)  </vt:lpstr>
      <vt:lpstr>H.  Lysosomes </vt:lpstr>
      <vt:lpstr>I.  Mitochondria </vt:lpstr>
      <vt:lpstr>PowerPoint Presentation</vt:lpstr>
      <vt:lpstr>J.  Plastids </vt:lpstr>
      <vt:lpstr>PowerPoint Presentation</vt:lpstr>
      <vt:lpstr>PowerPoint Presentation</vt:lpstr>
      <vt:lpstr>K.  Microfilaments </vt:lpstr>
      <vt:lpstr>L.   Microtubules</vt:lpstr>
      <vt:lpstr>M.  Cilia and Flagella  </vt:lpstr>
      <vt:lpstr>PowerPoint Presentation</vt:lpstr>
      <vt:lpstr>N.   Centrioles </vt:lpstr>
      <vt:lpstr> O.  Cell Membrane</vt:lpstr>
      <vt:lpstr>2. The Fluid Mosaic Model: </vt:lpstr>
      <vt:lpstr>PowerPoint Presentation</vt:lpstr>
      <vt:lpstr>PowerPoint Presentation</vt:lpstr>
      <vt:lpstr>P. Cell Wall</vt:lpstr>
      <vt:lpstr>VII.Plant Cell vs. Animal Cell </vt:lpstr>
      <vt:lpstr>VIII.Prokaryotes vs. Eukaryotes 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 and Function</dc:title>
  <dc:creator>Jonathan Juri Buchanan</dc:creator>
  <cp:lastModifiedBy>Microsoft Office User</cp:lastModifiedBy>
  <cp:revision>74</cp:revision>
  <cp:lastPrinted>2019-10-16T18:35:32Z</cp:lastPrinted>
  <dcterms:created xsi:type="dcterms:W3CDTF">2011-07-26T21:01:58Z</dcterms:created>
  <dcterms:modified xsi:type="dcterms:W3CDTF">2019-10-16T18:48:18Z</dcterms:modified>
</cp:coreProperties>
</file>