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79" r:id="rId4"/>
    <p:sldId id="282" r:id="rId5"/>
    <p:sldId id="283" r:id="rId6"/>
  </p:sldIdLst>
  <p:sldSz cx="9144000" cy="6858000" type="screen4x3"/>
  <p:notesSz cx="6997700" cy="9283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18"/>
  </p:normalViewPr>
  <p:slideViewPr>
    <p:cSldViewPr>
      <p:cViewPr varScale="1">
        <p:scale>
          <a:sx n="120" d="100"/>
          <a:sy n="120" d="100"/>
        </p:scale>
        <p:origin x="200" y="4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412EA7C2-B558-5B46-A4FD-44B34D0CA83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82986FBA-EEF1-D749-9D7F-1DECAFA7123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4C70C9F8-F7C1-9449-B9B8-7DD4609B197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C76A39E1-7C9A-1A4E-8603-B2B71E9CE90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EEA4BB6B-63A7-384A-BC68-598ADA5F053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7EA4C0B-E4B2-6840-8517-C4154F81B7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14674D-7B9A-3A4D-9B2B-9C58945286A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9DB18-C070-2444-8403-0CD010E8B8C2}" type="datetime1">
              <a:rPr lang="en-US" altLang="en-US"/>
              <a:pPr/>
              <a:t>4/3/19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E714270-D4BD-3E4C-887F-AF3E3202DEA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9E12324-07A7-314D-B809-A1CC791775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C8ECE-3322-194F-B773-C1066A0F78C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59783C-C905-FC40-8578-A2F49A6210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033D01-BD1E-6743-AC01-42F43924E5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id="{FDD09CFF-5522-AF4E-9BF2-FC5199CA82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id="{52F67364-F5F6-F148-B916-4FCEEAD3E7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Chemical rxns = pure substances called reactants into pure substances called products (different properties)</a:t>
            </a:r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E7C9BBF0-84BC-5643-8BE3-39EC99775C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A70942DA-7DCA-5041-91A2-2BB782062FE3}" type="slidenum">
              <a:rPr lang="en-US" altLang="en-US" sz="1200"/>
              <a:pPr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E8DD4221-9EBE-C348-A643-B148C431B76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46F6C39E-FC31-FA41-AE15-ED7C31CCB1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No atoms are created or destroyed, just rearranged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Total number of atoms at start of rxn = total number of atoms after rxn</a:t>
            </a: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26391921-687D-2F48-87F2-7F293F1662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D45698AC-E0B9-6044-9DBC-91793184CBD2}" type="slidenum">
              <a:rPr lang="en-US" altLang="en-US" sz="1200"/>
              <a:pPr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BD20B8-E5DC-0C46-9558-2698BDFC86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385AE5-232E-7F4E-BECA-5B2CC0D41E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B6115A-4CA0-974B-B42A-6A3DE14970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EE722B-188A-B74A-A8D9-013E277A95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08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8B53A3-2E78-3E48-8A9E-5BA46B994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4871B1-C188-B047-8F13-C295CABF68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F3B022-9C6C-D34C-9982-8FB3A41412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B4C926-CB39-ED41-BED8-3BEA13A1F5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94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608661-7CFE-4B46-8162-0825282B2F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4E88A5-64E7-7F4D-83D7-7C186E9B45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AFF5F3-47BE-EF47-9051-EAD6E1CCA5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97DF36-9EF6-2443-BE3F-35A2C70C8A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906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3EC916-8876-4846-A65D-D37B312343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8BD2BA-EBE3-1746-8054-AF54E204B1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AE17C5-5394-4846-85C9-D67BBFD1A4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A09926-F25D-7940-9E4E-B4B2700CE7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05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A92D0E-1A10-A940-86EB-983DFF741C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E53E3B-436D-E74D-9803-30B632ECD9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B23BE1-D89C-B94E-8335-F75920F400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8C51C-999B-6A4C-BCC5-448171A7B5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57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F08323-87E7-414E-8708-A80103E43A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10858C-A244-004B-B77E-0DF7CF0B9B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0A83ED-7EC3-6D4D-8652-F47072458D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EE4A08-310D-9945-84E4-E6AF27D8F0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56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37276EB-245C-FB41-B179-7C170AE1F7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91E529A-DF0D-2446-AB88-5D415CB77E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B61305A-988B-6242-9B36-4A51096732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CBF251-2092-554F-8B0A-CBE16C2C8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246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4AB287E-CB7C-6442-9228-BCFF5510E4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0773104-7B82-7143-A76C-0B85884822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06231A6-22E8-3544-8DBE-3AF0A60636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0B6CF-EB98-B641-8551-D64FACFD6A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671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DC0648C-E017-B446-B65B-40A3EDED96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9669738-1037-9C46-B0B5-60CC404E56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B417704-7A31-7847-973D-C76F525248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B6B21E-1917-6246-86DE-70E853F892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506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ABC4F6-0051-AF41-A62B-3DECA03510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A76E13-9105-5843-91A6-099FC12594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12FFE5-0AB3-E54D-8827-8FDFA62ABA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B2BE68-720B-8D44-94ED-9786E14F66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208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16C741-1493-2240-B4F3-E5ADB890D6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52CD88-E7CF-5641-B18A-BAE816E632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CDECDF-A4C5-4941-88F4-E2CE99AE6E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4EE471-B7E1-8F40-9937-DA81504E63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92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0BD454D-7E92-E947-BC7E-2F68FE57B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B7F4D07-82DD-AF41-BCEA-7E2A1FECD1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C2B91BC-E5AF-8B4E-BD37-19145170CFE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903F5C0-B889-0948-A29F-08B767D0D8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7031B72-5F62-7A4B-932C-D5846697D0E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45939A8A-854B-0746-8B2C-40FA0E623A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84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84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84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84" charset="0"/>
          <a:ea typeface="ＭＳ Ｐゴシック" pitchFamily="-110" charset="-128"/>
          <a:cs typeface="ＭＳ Ｐゴシック" pitchFamily="-110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8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8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8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8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8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8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8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8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84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84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84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8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d.ted.com/lessons/the-law-of-conservation-of-mass-todd-ramse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audio7.bin"/><Relationship Id="rId3" Type="http://schemas.openxmlformats.org/officeDocument/2006/relationships/audio" Target="../media/audio2.bin"/><Relationship Id="rId7" Type="http://schemas.openxmlformats.org/officeDocument/2006/relationships/audio" Target="../media/audio6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bin"/><Relationship Id="rId5" Type="http://schemas.openxmlformats.org/officeDocument/2006/relationships/audio" Target="../media/audio4.bin"/><Relationship Id="rId4" Type="http://schemas.openxmlformats.org/officeDocument/2006/relationships/audio" Target="../media/audio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2" descr="benchscientist">
            <a:extLst>
              <a:ext uri="{FF2B5EF4-FFF2-40B4-BE49-F238E27FC236}">
                <a16:creationId xmlns:a16="http://schemas.microsoft.com/office/drawing/2014/main" id="{1B8DCE79-F5A1-B340-964D-7EA4054BF8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9400"/>
            <a:ext cx="914082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4">
            <a:extLst>
              <a:ext uri="{FF2B5EF4-FFF2-40B4-BE49-F238E27FC236}">
                <a16:creationId xmlns:a16="http://schemas.microsoft.com/office/drawing/2014/main" id="{E8E7EC2A-AC46-2147-A7BB-6FD10DDAE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6491288"/>
            <a:ext cx="1066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/>
              <a:t>SC10 3-1</a:t>
            </a:r>
          </a:p>
        </p:txBody>
      </p:sp>
      <p:sp>
        <p:nvSpPr>
          <p:cNvPr id="15364" name="WordArt 10">
            <a:extLst>
              <a:ext uri="{FF2B5EF4-FFF2-40B4-BE49-F238E27FC236}">
                <a16:creationId xmlns:a16="http://schemas.microsoft.com/office/drawing/2014/main" id="{12B641AE-4C71-6F47-AD18-898BD3401CB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95400" y="0"/>
            <a:ext cx="5867400" cy="1676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4997"/>
                    </a:srgbClr>
                  </a:outerShdw>
                </a:effectLst>
                <a:latin typeface="Impact" panose="020B0806030902050204" pitchFamily="34" charset="0"/>
              </a:rPr>
              <a:t>Balancing</a:t>
            </a:r>
          </a:p>
        </p:txBody>
      </p:sp>
      <p:sp>
        <p:nvSpPr>
          <p:cNvPr id="15365" name="WordArt 2">
            <a:extLst>
              <a:ext uri="{FF2B5EF4-FFF2-40B4-BE49-F238E27FC236}">
                <a16:creationId xmlns:a16="http://schemas.microsoft.com/office/drawing/2014/main" id="{6624C210-A24C-AE4E-B5DD-C45F1492B61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4800" y="1143000"/>
            <a:ext cx="8458200" cy="2743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4997"/>
                    </a:srgbClr>
                  </a:outerShdw>
                </a:effectLst>
                <a:latin typeface="Impact" panose="020B0806030902050204" pitchFamily="34" charset="0"/>
              </a:rPr>
              <a:t>Chemical Reactions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>
            <a:extLst>
              <a:ext uri="{FF2B5EF4-FFF2-40B4-BE49-F238E27FC236}">
                <a16:creationId xmlns:a16="http://schemas.microsoft.com/office/drawing/2014/main" id="{26D72356-DBAD-EE43-BE47-605B77EA785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66800" y="304800"/>
            <a:ext cx="56197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4997"/>
                    </a:srgbClr>
                  </a:outerShdw>
                </a:effectLst>
                <a:latin typeface="Arial Black" panose="020B0604020202020204" pitchFamily="34" charset="0"/>
                <a:cs typeface="Arial Black" panose="020B0604020202020204" pitchFamily="34" charset="0"/>
              </a:rPr>
              <a:t>Chemical Equations</a:t>
            </a:r>
          </a:p>
        </p:txBody>
      </p:sp>
      <p:sp>
        <p:nvSpPr>
          <p:cNvPr id="4118" name="Text Box 22">
            <a:extLst>
              <a:ext uri="{FF2B5EF4-FFF2-40B4-BE49-F238E27FC236}">
                <a16:creationId xmlns:a16="http://schemas.microsoft.com/office/drawing/2014/main" id="{3BE6E333-445E-EE4B-96F0-F236856F1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752600"/>
            <a:ext cx="381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u="sng">
                <a:solidFill>
                  <a:schemeClr val="tx2"/>
                </a:solidFill>
              </a:rPr>
              <a:t>Word Equation:</a:t>
            </a:r>
          </a:p>
        </p:txBody>
      </p:sp>
      <p:sp>
        <p:nvSpPr>
          <p:cNvPr id="4119" name="Text Box 23">
            <a:extLst>
              <a:ext uri="{FF2B5EF4-FFF2-40B4-BE49-F238E27FC236}">
                <a16:creationId xmlns:a16="http://schemas.microsoft.com/office/drawing/2014/main" id="{240528B5-889C-4D4E-8804-08B687EA3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362200"/>
            <a:ext cx="464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/>
              <a:t>Zinc + Sulphur </a:t>
            </a:r>
            <a:r>
              <a:rPr lang="en-US" altLang="en-US" sz="2400">
                <a:sym typeface="Wingdings" pitchFamily="2" charset="2"/>
              </a:rPr>
              <a:t> Zinc sulphide</a:t>
            </a:r>
            <a:endParaRPr lang="en-US" altLang="en-US" sz="2400"/>
          </a:p>
        </p:txBody>
      </p:sp>
      <p:sp>
        <p:nvSpPr>
          <p:cNvPr id="4120" name="Text Box 24">
            <a:extLst>
              <a:ext uri="{FF2B5EF4-FFF2-40B4-BE49-F238E27FC236}">
                <a16:creationId xmlns:a16="http://schemas.microsoft.com/office/drawing/2014/main" id="{5F4D2ABD-8989-D746-8F5D-AA0361B4E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3528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>
                <a:solidFill>
                  <a:srgbClr val="FF0000"/>
                </a:solidFill>
              </a:rPr>
              <a:t>Products</a:t>
            </a:r>
            <a:r>
              <a:rPr lang="en-US" altLang="en-US" sz="2400"/>
              <a:t>: What is produced by the reaction</a:t>
            </a:r>
          </a:p>
        </p:txBody>
      </p:sp>
      <p:sp>
        <p:nvSpPr>
          <p:cNvPr id="4123" name="Text Box 27">
            <a:extLst>
              <a:ext uri="{FF2B5EF4-FFF2-40B4-BE49-F238E27FC236}">
                <a16:creationId xmlns:a16="http://schemas.microsoft.com/office/drawing/2014/main" id="{ECD17CFF-B772-7E4B-BD4D-AA506FC65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1430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>
              <a:buFont typeface="Wingdings" pitchFamily="2" charset="2"/>
              <a:buChar char="Ø"/>
            </a:pPr>
            <a:r>
              <a:rPr lang="en-US" altLang="en-US" sz="2400"/>
              <a:t>Chemical equations describe chemical reactions</a:t>
            </a:r>
          </a:p>
        </p:txBody>
      </p:sp>
      <p:sp>
        <p:nvSpPr>
          <p:cNvPr id="4126" name="Text Box 30">
            <a:extLst>
              <a:ext uri="{FF2B5EF4-FFF2-40B4-BE49-F238E27FC236}">
                <a16:creationId xmlns:a16="http://schemas.microsoft.com/office/drawing/2014/main" id="{0634CF56-A52D-B541-853C-8C3F8610A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518025"/>
            <a:ext cx="4648200" cy="1196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>
                <a:solidFill>
                  <a:schemeClr val="accent2"/>
                </a:solidFill>
              </a:rPr>
              <a:t>Subscripts indicate state:</a:t>
            </a:r>
          </a:p>
          <a:p>
            <a:pPr algn="l"/>
            <a:r>
              <a:rPr lang="en-US" altLang="en-US" sz="2400">
                <a:solidFill>
                  <a:schemeClr val="accent2"/>
                </a:solidFill>
              </a:rPr>
              <a:t>s = solid,   l = liquid,   g = gas</a:t>
            </a:r>
          </a:p>
          <a:p>
            <a:pPr algn="l"/>
            <a:r>
              <a:rPr lang="en-US" altLang="en-US" sz="2400">
                <a:solidFill>
                  <a:schemeClr val="accent2"/>
                </a:solidFill>
              </a:rPr>
              <a:t>aq = aqueous (dissolved in water)</a:t>
            </a:r>
          </a:p>
        </p:txBody>
      </p:sp>
      <p:sp>
        <p:nvSpPr>
          <p:cNvPr id="4138" name="Text Box 42">
            <a:extLst>
              <a:ext uri="{FF2B5EF4-FFF2-40B4-BE49-F238E27FC236}">
                <a16:creationId xmlns:a16="http://schemas.microsoft.com/office/drawing/2014/main" id="{30812F29-571E-2B4A-AA24-D9A525C9E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362200"/>
            <a:ext cx="464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>
                <a:solidFill>
                  <a:schemeClr val="accent2"/>
                </a:solidFill>
              </a:rPr>
              <a:t>Zinc + Sulphur</a:t>
            </a:r>
            <a:r>
              <a:rPr lang="en-US" altLang="en-US" sz="2400"/>
              <a:t> </a:t>
            </a:r>
            <a:r>
              <a:rPr lang="en-US" altLang="en-US" sz="2400">
                <a:sym typeface="Wingdings" pitchFamily="2" charset="2"/>
              </a:rPr>
              <a:t> Zinc sulphide</a:t>
            </a:r>
            <a:endParaRPr lang="en-US" altLang="en-US" sz="2400"/>
          </a:p>
        </p:txBody>
      </p:sp>
      <p:sp>
        <p:nvSpPr>
          <p:cNvPr id="4139" name="Text Box 43">
            <a:extLst>
              <a:ext uri="{FF2B5EF4-FFF2-40B4-BE49-F238E27FC236}">
                <a16:creationId xmlns:a16="http://schemas.microsoft.com/office/drawing/2014/main" id="{D20CBD4E-8AD5-1F4C-97E2-BF1B4DEFD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362200"/>
            <a:ext cx="464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/>
              <a:t>Zinc + Sulphur </a:t>
            </a:r>
            <a:r>
              <a:rPr lang="en-US" altLang="en-US" sz="2400">
                <a:sym typeface="Wingdings" pitchFamily="2" charset="2"/>
              </a:rPr>
              <a:t> </a:t>
            </a:r>
            <a:r>
              <a:rPr lang="en-US" altLang="en-US" sz="2400">
                <a:solidFill>
                  <a:srgbClr val="FF0000"/>
                </a:solidFill>
                <a:sym typeface="Wingdings" pitchFamily="2" charset="2"/>
              </a:rPr>
              <a:t>Zinc sulphide</a:t>
            </a:r>
            <a:endParaRPr lang="en-US" altLang="en-US" sz="2400">
              <a:solidFill>
                <a:srgbClr val="FF0000"/>
              </a:solidFill>
            </a:endParaRPr>
          </a:p>
        </p:txBody>
      </p:sp>
      <p:sp>
        <p:nvSpPr>
          <p:cNvPr id="4140" name="Text Box 44">
            <a:extLst>
              <a:ext uri="{FF2B5EF4-FFF2-40B4-BE49-F238E27FC236}">
                <a16:creationId xmlns:a16="http://schemas.microsoft.com/office/drawing/2014/main" id="{CCA36771-74BB-A94D-8295-FBBF72660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495800"/>
            <a:ext cx="464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/>
              <a:t>Zn</a:t>
            </a:r>
            <a:r>
              <a:rPr lang="en-US" altLang="en-US" baseline="-25000"/>
              <a:t>(s)</a:t>
            </a:r>
            <a:r>
              <a:rPr lang="en-US" altLang="en-US"/>
              <a:t> + S</a:t>
            </a:r>
            <a:r>
              <a:rPr lang="en-US" altLang="en-US" baseline="-25000"/>
              <a:t>(s)</a:t>
            </a:r>
            <a:r>
              <a:rPr lang="en-US" altLang="en-US"/>
              <a:t> </a:t>
            </a:r>
            <a:r>
              <a:rPr lang="en-US" altLang="en-US">
                <a:sym typeface="Wingdings" pitchFamily="2" charset="2"/>
              </a:rPr>
              <a:t> ZnS</a:t>
            </a:r>
            <a:r>
              <a:rPr lang="en-US" altLang="en-US" baseline="-25000">
                <a:sym typeface="Wingdings" pitchFamily="2" charset="2"/>
              </a:rPr>
              <a:t>(s)</a:t>
            </a:r>
            <a:endParaRPr lang="en-US" altLang="en-US"/>
          </a:p>
        </p:txBody>
      </p:sp>
      <p:sp>
        <p:nvSpPr>
          <p:cNvPr id="4141" name="Text Box 45">
            <a:extLst>
              <a:ext uri="{FF2B5EF4-FFF2-40B4-BE49-F238E27FC236}">
                <a16:creationId xmlns:a16="http://schemas.microsoft.com/office/drawing/2014/main" id="{0DB8E17E-690D-FC4B-9B17-439A82289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895600"/>
            <a:ext cx="632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>
                <a:solidFill>
                  <a:schemeClr val="accent2"/>
                </a:solidFill>
              </a:rPr>
              <a:t>Reactants</a:t>
            </a:r>
            <a:r>
              <a:rPr lang="en-US" altLang="en-US" sz="2400"/>
              <a:t>: What you start with in the reaction</a:t>
            </a:r>
            <a:endParaRPr lang="en-US" altLang="en-US" sz="2400">
              <a:solidFill>
                <a:schemeClr val="accent2"/>
              </a:solidFill>
            </a:endParaRPr>
          </a:p>
        </p:txBody>
      </p:sp>
      <p:sp>
        <p:nvSpPr>
          <p:cNvPr id="4142" name="Text Box 46">
            <a:extLst>
              <a:ext uri="{FF2B5EF4-FFF2-40B4-BE49-F238E27FC236}">
                <a16:creationId xmlns:a16="http://schemas.microsoft.com/office/drawing/2014/main" id="{E2606117-B439-8847-8512-02CC4E18A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86200"/>
            <a:ext cx="449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u="sng">
                <a:solidFill>
                  <a:schemeClr val="tx2"/>
                </a:solidFill>
              </a:rPr>
              <a:t>Chemical Equation:</a:t>
            </a:r>
          </a:p>
        </p:txBody>
      </p:sp>
      <p:sp>
        <p:nvSpPr>
          <p:cNvPr id="4143" name="Text Box 47">
            <a:extLst>
              <a:ext uri="{FF2B5EF4-FFF2-40B4-BE49-F238E27FC236}">
                <a16:creationId xmlns:a16="http://schemas.microsoft.com/office/drawing/2014/main" id="{C681C853-8C50-074C-B104-DCFD919A7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05400"/>
            <a:ext cx="464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/>
              <a:t>2Mg</a:t>
            </a:r>
            <a:r>
              <a:rPr lang="en-US" altLang="en-US" baseline="-25000"/>
              <a:t>(s)</a:t>
            </a:r>
            <a:r>
              <a:rPr lang="en-US" altLang="en-US"/>
              <a:t> + O</a:t>
            </a:r>
            <a:r>
              <a:rPr lang="en-US" altLang="en-US" baseline="-25000"/>
              <a:t>2(g)</a:t>
            </a:r>
            <a:r>
              <a:rPr lang="en-US" altLang="en-US"/>
              <a:t> </a:t>
            </a:r>
            <a:r>
              <a:rPr lang="en-US" altLang="en-US">
                <a:sym typeface="Wingdings" pitchFamily="2" charset="2"/>
              </a:rPr>
              <a:t> 2MgO</a:t>
            </a:r>
            <a:r>
              <a:rPr lang="en-US" altLang="en-US" baseline="-25000">
                <a:sym typeface="Wingdings" pitchFamily="2" charset="2"/>
              </a:rPr>
              <a:t>(s)</a:t>
            </a:r>
            <a:endParaRPr lang="en-US" altLang="en-US"/>
          </a:p>
        </p:txBody>
      </p:sp>
      <p:sp>
        <p:nvSpPr>
          <p:cNvPr id="4144" name="Text Box 48">
            <a:extLst>
              <a:ext uri="{FF2B5EF4-FFF2-40B4-BE49-F238E27FC236}">
                <a16:creationId xmlns:a16="http://schemas.microsoft.com/office/drawing/2014/main" id="{75C43B33-8B26-2946-A0D2-93312A1E4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8674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>
              <a:buFont typeface="Wingdings" pitchFamily="2" charset="2"/>
              <a:buChar char="Ø"/>
            </a:pPr>
            <a:r>
              <a:rPr lang="en-US" altLang="en-US" sz="2400">
                <a:solidFill>
                  <a:schemeClr val="accent2"/>
                </a:solidFill>
              </a:rPr>
              <a:t>Tells us amounts, state, and ratios of atoms in the reactants and products</a:t>
            </a:r>
          </a:p>
        </p:txBody>
      </p:sp>
      <p:sp>
        <p:nvSpPr>
          <p:cNvPr id="4145" name="Text Box 49">
            <a:extLst>
              <a:ext uri="{FF2B5EF4-FFF2-40B4-BE49-F238E27FC236}">
                <a16:creationId xmlns:a16="http://schemas.microsoft.com/office/drawing/2014/main" id="{7EE3937D-DC2F-C34D-B971-020859DEB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362200"/>
            <a:ext cx="464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/>
              <a:t>Zinc + Sulphur </a:t>
            </a:r>
            <a:r>
              <a:rPr lang="en-US" altLang="en-US" sz="2400">
                <a:sym typeface="Wingdings" pitchFamily="2" charset="2"/>
              </a:rPr>
              <a:t> Zinc sulphide</a:t>
            </a:r>
            <a:endParaRPr lang="en-US" alt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>
            <a:extLst>
              <a:ext uri="{FF2B5EF4-FFF2-40B4-BE49-F238E27FC236}">
                <a16:creationId xmlns:a16="http://schemas.microsoft.com/office/drawing/2014/main" id="{291CEC5B-F07C-7F4E-A824-38A7D775301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190500"/>
            <a:ext cx="7620000" cy="87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4997"/>
                    </a:srgbClr>
                  </a:outerShdw>
                </a:effectLst>
                <a:latin typeface="Arial Black" panose="020B0604020202020204" pitchFamily="34" charset="0"/>
                <a:cs typeface="Arial Black" panose="020B0604020202020204" pitchFamily="34" charset="0"/>
              </a:rPr>
              <a:t>Balancing Equations</a:t>
            </a:r>
          </a:p>
        </p:txBody>
      </p:sp>
      <p:sp>
        <p:nvSpPr>
          <p:cNvPr id="18434" name="Text Box 3">
            <a:extLst>
              <a:ext uri="{FF2B5EF4-FFF2-40B4-BE49-F238E27FC236}">
                <a16:creationId xmlns:a16="http://schemas.microsoft.com/office/drawing/2014/main" id="{690B8192-0451-504E-A30A-1528AE854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0950" y="6491288"/>
            <a:ext cx="1066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/>
              <a:t>SC10 3-3</a:t>
            </a: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B45F59A7-B635-6F44-BF34-AF46B094B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4130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>
              <a:buFontTx/>
              <a:buAutoNum type="arabicPeriod"/>
            </a:pPr>
            <a:r>
              <a:rPr lang="en-US" altLang="en-US" sz="2400"/>
              <a:t>Write correct formulas for the reactants and products</a:t>
            </a:r>
          </a:p>
        </p:txBody>
      </p:sp>
      <p:sp>
        <p:nvSpPr>
          <p:cNvPr id="29701" name="Text Box 5">
            <a:extLst>
              <a:ext uri="{FF2B5EF4-FFF2-40B4-BE49-F238E27FC236}">
                <a16:creationId xmlns:a16="http://schemas.microsoft.com/office/drawing/2014/main" id="{1CA3FEE5-E446-6F49-9A33-DDEC4263F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19400"/>
            <a:ext cx="47244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>
              <a:buFontTx/>
              <a:buAutoNum type="arabicPeriod" startAt="2"/>
            </a:pPr>
            <a:r>
              <a:rPr lang="en-US" altLang="en-US" sz="2400"/>
              <a:t>Check each type of atom to see if it is equal on both sides of the equation.  Add coefficients to balance the atoms.</a:t>
            </a:r>
          </a:p>
        </p:txBody>
      </p:sp>
      <p:sp>
        <p:nvSpPr>
          <p:cNvPr id="29702" name="Text Box 6">
            <a:extLst>
              <a:ext uri="{FF2B5EF4-FFF2-40B4-BE49-F238E27FC236}">
                <a16:creationId xmlns:a16="http://schemas.microsoft.com/office/drawing/2014/main" id="{06B9A931-F750-2440-AB85-F2C27D407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343400"/>
            <a:ext cx="48768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>
              <a:buFontTx/>
              <a:buAutoNum type="arabicPeriod" startAt="3"/>
            </a:pPr>
            <a:r>
              <a:rPr lang="en-US" altLang="en-US" sz="2400"/>
              <a:t>Recheck each atom and add additional coefficients if necessary. </a:t>
            </a:r>
            <a:r>
              <a:rPr lang="en-US" altLang="en-US" sz="2400">
                <a:solidFill>
                  <a:srgbClr val="FF0000"/>
                </a:solidFill>
              </a:rPr>
              <a:t>(repeat this step until no more coefficients are required)</a:t>
            </a:r>
          </a:p>
        </p:txBody>
      </p:sp>
      <p:sp>
        <p:nvSpPr>
          <p:cNvPr id="29705" name="Text Box 9">
            <a:extLst>
              <a:ext uri="{FF2B5EF4-FFF2-40B4-BE49-F238E27FC236}">
                <a16:creationId xmlns:a16="http://schemas.microsoft.com/office/drawing/2014/main" id="{C1A9768E-126D-4B42-BA1A-C945568B5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701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>
              <a:buFont typeface="Wingdings" pitchFamily="2" charset="2"/>
              <a:buChar char="Ø"/>
            </a:pPr>
            <a:r>
              <a:rPr lang="en-US" altLang="en-US" sz="2400" dirty="0"/>
              <a:t>Remember the </a:t>
            </a:r>
            <a:r>
              <a:rPr lang="ja-JP" altLang="en-US" sz="2400"/>
              <a:t>“</a:t>
            </a:r>
            <a:r>
              <a:rPr lang="en-US" altLang="ja-JP" sz="2400" dirty="0">
                <a:hlinkClick r:id="rId3"/>
              </a:rPr>
              <a:t>Law of Conservation of Mass</a:t>
            </a:r>
            <a:r>
              <a:rPr lang="ja-JP" altLang="en-US" sz="2400"/>
              <a:t>”</a:t>
            </a:r>
            <a:endParaRPr lang="en-US" altLang="en-US" sz="2400" dirty="0"/>
          </a:p>
        </p:txBody>
      </p:sp>
      <p:sp>
        <p:nvSpPr>
          <p:cNvPr id="29715" name="Text Box 19">
            <a:extLst>
              <a:ext uri="{FF2B5EF4-FFF2-40B4-BE49-F238E27FC236}">
                <a16:creationId xmlns:a16="http://schemas.microsoft.com/office/drawing/2014/main" id="{B8F77FBA-A7FB-F341-8C8A-7A9E03F1A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981200"/>
            <a:ext cx="403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/>
              <a:t>  H</a:t>
            </a:r>
            <a:r>
              <a:rPr lang="en-US" altLang="en-US" baseline="-25000"/>
              <a:t>2(g)</a:t>
            </a:r>
            <a:r>
              <a:rPr lang="en-US" altLang="en-US"/>
              <a:t> + O</a:t>
            </a:r>
            <a:r>
              <a:rPr lang="en-US" altLang="en-US" baseline="-25000"/>
              <a:t>2(g)</a:t>
            </a:r>
            <a:r>
              <a:rPr lang="en-US" altLang="en-US"/>
              <a:t>   </a:t>
            </a:r>
            <a:r>
              <a:rPr lang="en-US" altLang="en-US">
                <a:sym typeface="Wingdings" pitchFamily="2" charset="2"/>
              </a:rPr>
              <a:t>   H</a:t>
            </a:r>
            <a:r>
              <a:rPr lang="en-US" altLang="en-US" baseline="-25000">
                <a:sym typeface="Wingdings" pitchFamily="2" charset="2"/>
              </a:rPr>
              <a:t>2</a:t>
            </a:r>
            <a:r>
              <a:rPr lang="en-US" altLang="en-US">
                <a:sym typeface="Wingdings" pitchFamily="2" charset="2"/>
              </a:rPr>
              <a:t>O</a:t>
            </a:r>
            <a:r>
              <a:rPr lang="en-US" altLang="en-US" baseline="-25000">
                <a:sym typeface="Wingdings" pitchFamily="2" charset="2"/>
              </a:rPr>
              <a:t>(l)</a:t>
            </a:r>
            <a:endParaRPr lang="en-US" altLang="en-US"/>
          </a:p>
        </p:txBody>
      </p:sp>
      <p:sp>
        <p:nvSpPr>
          <p:cNvPr id="29716" name="Text Box 20">
            <a:extLst>
              <a:ext uri="{FF2B5EF4-FFF2-40B4-BE49-F238E27FC236}">
                <a16:creationId xmlns:a16="http://schemas.microsoft.com/office/drawing/2014/main" id="{5566B538-DA8D-3041-B37F-D06CC47A8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124200"/>
            <a:ext cx="403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/>
              <a:t>  H</a:t>
            </a:r>
            <a:r>
              <a:rPr lang="en-US" altLang="en-US" baseline="-25000"/>
              <a:t>2(g)</a:t>
            </a:r>
            <a:r>
              <a:rPr lang="en-US" altLang="en-US"/>
              <a:t> + O</a:t>
            </a:r>
            <a:r>
              <a:rPr lang="en-US" altLang="en-US" baseline="-25000"/>
              <a:t>2(g)</a:t>
            </a:r>
            <a:r>
              <a:rPr lang="en-US" altLang="en-US"/>
              <a:t>   </a:t>
            </a:r>
            <a:r>
              <a:rPr lang="en-US" altLang="en-US">
                <a:sym typeface="Wingdings" pitchFamily="2" charset="2"/>
              </a:rPr>
              <a:t>   H</a:t>
            </a:r>
            <a:r>
              <a:rPr lang="en-US" altLang="en-US" baseline="-25000">
                <a:sym typeface="Wingdings" pitchFamily="2" charset="2"/>
              </a:rPr>
              <a:t>2</a:t>
            </a:r>
            <a:r>
              <a:rPr lang="en-US" altLang="en-US">
                <a:sym typeface="Wingdings" pitchFamily="2" charset="2"/>
              </a:rPr>
              <a:t>O</a:t>
            </a:r>
            <a:r>
              <a:rPr lang="en-US" altLang="en-US" baseline="-25000">
                <a:sym typeface="Wingdings" pitchFamily="2" charset="2"/>
              </a:rPr>
              <a:t>(l)</a:t>
            </a:r>
            <a:endParaRPr lang="en-US" altLang="en-US"/>
          </a:p>
        </p:txBody>
      </p:sp>
      <p:sp>
        <p:nvSpPr>
          <p:cNvPr id="29717" name="Text Box 21">
            <a:extLst>
              <a:ext uri="{FF2B5EF4-FFF2-40B4-BE49-F238E27FC236}">
                <a16:creationId xmlns:a16="http://schemas.microsoft.com/office/drawing/2014/main" id="{3C27575D-3837-B342-8B93-BB23F43AF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124200"/>
            <a:ext cx="403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/>
              <a:t>  H</a:t>
            </a:r>
            <a:r>
              <a:rPr lang="en-US" altLang="en-US" baseline="-25000"/>
              <a:t>2(g)</a:t>
            </a:r>
            <a:r>
              <a:rPr lang="en-US" altLang="en-US"/>
              <a:t> + O</a:t>
            </a:r>
            <a:r>
              <a:rPr lang="en-US" altLang="en-US" baseline="-25000"/>
              <a:t>2(g)</a:t>
            </a:r>
            <a:r>
              <a:rPr lang="en-US" altLang="en-US"/>
              <a:t>   </a:t>
            </a:r>
            <a:r>
              <a:rPr lang="en-US" altLang="en-US">
                <a:sym typeface="Wingdings" pitchFamily="2" charset="2"/>
              </a:rPr>
              <a:t> </a:t>
            </a:r>
            <a:r>
              <a:rPr lang="en-US" altLang="en-US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altLang="en-US">
                <a:sym typeface="Wingdings" pitchFamily="2" charset="2"/>
              </a:rPr>
              <a:t>H</a:t>
            </a:r>
            <a:r>
              <a:rPr lang="en-US" altLang="en-US" baseline="-25000">
                <a:sym typeface="Wingdings" pitchFamily="2" charset="2"/>
              </a:rPr>
              <a:t>2</a:t>
            </a:r>
            <a:r>
              <a:rPr lang="en-US" altLang="en-US">
                <a:sym typeface="Wingdings" pitchFamily="2" charset="2"/>
              </a:rPr>
              <a:t>O</a:t>
            </a:r>
            <a:r>
              <a:rPr lang="en-US" altLang="en-US" baseline="-25000">
                <a:sym typeface="Wingdings" pitchFamily="2" charset="2"/>
              </a:rPr>
              <a:t>(l)</a:t>
            </a:r>
            <a:endParaRPr lang="en-US" altLang="en-US"/>
          </a:p>
        </p:txBody>
      </p:sp>
      <p:sp>
        <p:nvSpPr>
          <p:cNvPr id="29718" name="Text Box 22">
            <a:extLst>
              <a:ext uri="{FF2B5EF4-FFF2-40B4-BE49-F238E27FC236}">
                <a16:creationId xmlns:a16="http://schemas.microsoft.com/office/drawing/2014/main" id="{61DF03E0-2AA6-DB4E-AEBF-1251AA6B8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124200"/>
            <a:ext cx="403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</a:rPr>
              <a:t>2</a:t>
            </a:r>
            <a:r>
              <a:rPr lang="en-US" altLang="en-US"/>
              <a:t>H</a:t>
            </a:r>
            <a:r>
              <a:rPr lang="en-US" altLang="en-US" baseline="-25000"/>
              <a:t>2(g)</a:t>
            </a:r>
            <a:r>
              <a:rPr lang="en-US" altLang="en-US"/>
              <a:t> + O</a:t>
            </a:r>
            <a:r>
              <a:rPr lang="en-US" altLang="en-US" baseline="-25000"/>
              <a:t>2(g)</a:t>
            </a:r>
            <a:r>
              <a:rPr lang="en-US" altLang="en-US"/>
              <a:t>   </a:t>
            </a:r>
            <a:r>
              <a:rPr lang="en-US" altLang="en-US">
                <a:sym typeface="Wingdings" pitchFamily="2" charset="2"/>
              </a:rPr>
              <a:t> </a:t>
            </a:r>
            <a:r>
              <a:rPr lang="en-US" altLang="en-US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altLang="en-US">
                <a:sym typeface="Wingdings" pitchFamily="2" charset="2"/>
              </a:rPr>
              <a:t>H</a:t>
            </a:r>
            <a:r>
              <a:rPr lang="en-US" altLang="en-US" baseline="-25000">
                <a:sym typeface="Wingdings" pitchFamily="2" charset="2"/>
              </a:rPr>
              <a:t>2</a:t>
            </a:r>
            <a:r>
              <a:rPr lang="en-US" altLang="en-US">
                <a:sym typeface="Wingdings" pitchFamily="2" charset="2"/>
              </a:rPr>
              <a:t>O</a:t>
            </a:r>
            <a:r>
              <a:rPr lang="en-US" altLang="en-US" baseline="-25000">
                <a:sym typeface="Wingdings" pitchFamily="2" charset="2"/>
              </a:rPr>
              <a:t>(l)</a:t>
            </a:r>
            <a:endParaRPr lang="en-US" altLang="en-US"/>
          </a:p>
        </p:txBody>
      </p:sp>
      <p:sp>
        <p:nvSpPr>
          <p:cNvPr id="29719" name="Text Box 23">
            <a:extLst>
              <a:ext uri="{FF2B5EF4-FFF2-40B4-BE49-F238E27FC236}">
                <a16:creationId xmlns:a16="http://schemas.microsoft.com/office/drawing/2014/main" id="{9B319A4B-6CCD-634D-9D7B-5C4AF10AA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638800"/>
            <a:ext cx="403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/>
              <a:t>2H</a:t>
            </a:r>
            <a:r>
              <a:rPr lang="en-US" altLang="en-US" baseline="-25000"/>
              <a:t>2(g)</a:t>
            </a:r>
            <a:r>
              <a:rPr lang="en-US" altLang="en-US"/>
              <a:t> + O</a:t>
            </a:r>
            <a:r>
              <a:rPr lang="en-US" altLang="en-US" baseline="-25000"/>
              <a:t>2(g)</a:t>
            </a:r>
            <a:r>
              <a:rPr lang="en-US" altLang="en-US"/>
              <a:t>   </a:t>
            </a:r>
            <a:r>
              <a:rPr lang="en-US" altLang="en-US">
                <a:sym typeface="Wingdings" pitchFamily="2" charset="2"/>
              </a:rPr>
              <a:t> 2H</a:t>
            </a:r>
            <a:r>
              <a:rPr lang="en-US" altLang="en-US" baseline="-25000">
                <a:sym typeface="Wingdings" pitchFamily="2" charset="2"/>
              </a:rPr>
              <a:t>2</a:t>
            </a:r>
            <a:r>
              <a:rPr lang="en-US" altLang="en-US">
                <a:sym typeface="Wingdings" pitchFamily="2" charset="2"/>
              </a:rPr>
              <a:t>O</a:t>
            </a:r>
            <a:r>
              <a:rPr lang="en-US" altLang="en-US" baseline="-25000">
                <a:sym typeface="Wingdings" pitchFamily="2" charset="2"/>
              </a:rPr>
              <a:t>(l)</a:t>
            </a:r>
            <a:endParaRPr lang="en-US" altLang="en-US"/>
          </a:p>
        </p:txBody>
      </p:sp>
      <p:sp>
        <p:nvSpPr>
          <p:cNvPr id="29720" name="Text Box 24">
            <a:extLst>
              <a:ext uri="{FF2B5EF4-FFF2-40B4-BE49-F238E27FC236}">
                <a16:creationId xmlns:a16="http://schemas.microsoft.com/office/drawing/2014/main" id="{E690ADB3-BB9B-624E-BB1C-0F61E3B9B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81400"/>
            <a:ext cx="403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/>
              <a:t> 2 H       2 O       2 H, 1 O</a:t>
            </a:r>
          </a:p>
        </p:txBody>
      </p:sp>
      <p:sp>
        <p:nvSpPr>
          <p:cNvPr id="29722" name="Text Box 26">
            <a:extLst>
              <a:ext uri="{FF2B5EF4-FFF2-40B4-BE49-F238E27FC236}">
                <a16:creationId xmlns:a16="http://schemas.microsoft.com/office/drawing/2014/main" id="{3888339C-98C8-C54D-8287-CE80666C0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962400"/>
            <a:ext cx="403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/>
              <a:t> 2 H       2 O       </a:t>
            </a:r>
            <a:r>
              <a:rPr lang="en-US" altLang="en-US">
                <a:solidFill>
                  <a:srgbClr val="FF0000"/>
                </a:solidFill>
              </a:rPr>
              <a:t>4</a:t>
            </a:r>
            <a:r>
              <a:rPr lang="en-US" altLang="en-US"/>
              <a:t> H, </a:t>
            </a:r>
            <a:r>
              <a:rPr lang="en-US" altLang="en-US">
                <a:solidFill>
                  <a:srgbClr val="FF0000"/>
                </a:solidFill>
              </a:rPr>
              <a:t>2</a:t>
            </a:r>
            <a:r>
              <a:rPr lang="en-US" altLang="en-US"/>
              <a:t> O</a:t>
            </a:r>
          </a:p>
        </p:txBody>
      </p:sp>
      <p:sp>
        <p:nvSpPr>
          <p:cNvPr id="29723" name="Text Box 27">
            <a:extLst>
              <a:ext uri="{FF2B5EF4-FFF2-40B4-BE49-F238E27FC236}">
                <a16:creationId xmlns:a16="http://schemas.microsoft.com/office/drawing/2014/main" id="{40407084-7088-4247-87CF-709EB76E6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343400"/>
            <a:ext cx="403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/>
              <a:t> </a:t>
            </a:r>
            <a:r>
              <a:rPr lang="en-US" altLang="en-US">
                <a:solidFill>
                  <a:srgbClr val="FF0000"/>
                </a:solidFill>
              </a:rPr>
              <a:t>4</a:t>
            </a:r>
            <a:r>
              <a:rPr lang="en-US" altLang="en-US"/>
              <a:t> H       2 O       </a:t>
            </a:r>
            <a:r>
              <a:rPr lang="en-US" altLang="en-US">
                <a:solidFill>
                  <a:srgbClr val="FF0000"/>
                </a:solidFill>
              </a:rPr>
              <a:t>4</a:t>
            </a:r>
            <a:r>
              <a:rPr lang="en-US" altLang="en-US"/>
              <a:t> H, </a:t>
            </a:r>
            <a:r>
              <a:rPr lang="en-US" altLang="en-US">
                <a:solidFill>
                  <a:srgbClr val="FF0000"/>
                </a:solidFill>
              </a:rPr>
              <a:t>2</a:t>
            </a:r>
            <a:r>
              <a:rPr lang="en-US" altLang="en-US"/>
              <a:t> O</a:t>
            </a:r>
          </a:p>
        </p:txBody>
      </p:sp>
      <p:sp>
        <p:nvSpPr>
          <p:cNvPr id="29724" name="AutoShape 28">
            <a:extLst>
              <a:ext uri="{FF2B5EF4-FFF2-40B4-BE49-F238E27FC236}">
                <a16:creationId xmlns:a16="http://schemas.microsoft.com/office/drawing/2014/main" id="{563B5EF8-0E9F-B147-9A30-08BE0D833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876800"/>
            <a:ext cx="533400" cy="762000"/>
          </a:xfrm>
          <a:prstGeom prst="downArrow">
            <a:avLst>
              <a:gd name="adj1" fmla="val 50000"/>
              <a:gd name="adj2" fmla="val 357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utoUpdateAnimBg="0"/>
      <p:bldP spid="29701" grpId="0" autoUpdateAnimBg="0"/>
      <p:bldP spid="29702" grpId="0" autoUpdateAnimBg="0"/>
      <p:bldP spid="29705" grpId="0" autoUpdateAnimBg="0"/>
      <p:bldP spid="29715" grpId="0" autoUpdateAnimBg="0"/>
      <p:bldP spid="29716" grpId="0" autoUpdateAnimBg="0"/>
      <p:bldP spid="29717" grpId="0" autoUpdateAnimBg="0"/>
      <p:bldP spid="29718" grpId="0" autoUpdateAnimBg="0"/>
      <p:bldP spid="29719" grpId="0" autoUpdateAnimBg="0"/>
      <p:bldP spid="29720" grpId="0" autoUpdateAnimBg="0"/>
      <p:bldP spid="29722" grpId="0" autoUpdateAnimBg="0"/>
      <p:bldP spid="29723" grpId="0" autoUpdateAnimBg="0"/>
      <p:bldP spid="297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>
            <a:extLst>
              <a:ext uri="{FF2B5EF4-FFF2-40B4-BE49-F238E27FC236}">
                <a16:creationId xmlns:a16="http://schemas.microsoft.com/office/drawing/2014/main" id="{39A4E058-51A3-0F4E-874F-651607C9BA8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228600"/>
            <a:ext cx="1828800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kern="10" spc="640"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4997"/>
                    </a:srgbClr>
                  </a:outerShdw>
                </a:effectLst>
                <a:latin typeface="Arial Black" panose="020B0604020202020204" pitchFamily="34" charset="0"/>
                <a:cs typeface="Arial Black" panose="020B0604020202020204" pitchFamily="34" charset="0"/>
              </a:rPr>
              <a:t>Try this:</a:t>
            </a: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641FD8C8-7B90-1340-B697-91DDD666A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609600"/>
            <a:ext cx="579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Zn  +   HNO</a:t>
            </a:r>
            <a:r>
              <a:rPr lang="en-US" altLang="en-US" baseline="-25000">
                <a:latin typeface="Times New Roman" panose="02020603050405020304" pitchFamily="18" charset="0"/>
              </a:rPr>
              <a:t>3</a:t>
            </a:r>
            <a:r>
              <a:rPr lang="en-US" altLang="en-US">
                <a:latin typeface="Times New Roman" panose="02020603050405020304" pitchFamily="18" charset="0"/>
              </a:rPr>
              <a:t>   </a:t>
            </a:r>
            <a:r>
              <a:rPr lang="en-US" altLang="en-US">
                <a:latin typeface="Times New Roman" panose="02020603050405020304" pitchFamily="18" charset="0"/>
                <a:sym typeface="Wingdings" pitchFamily="2" charset="2"/>
              </a:rPr>
              <a:t>  Zn(NO</a:t>
            </a:r>
            <a:r>
              <a:rPr lang="en-US" altLang="en-US" baseline="-25000">
                <a:latin typeface="Times New Roman" panose="02020603050405020304" pitchFamily="18" charset="0"/>
                <a:sym typeface="Wingdings" pitchFamily="2" charset="2"/>
              </a:rPr>
              <a:t>3</a:t>
            </a:r>
            <a:r>
              <a:rPr lang="en-US" altLang="en-US">
                <a:latin typeface="Times New Roman" panose="02020603050405020304" pitchFamily="18" charset="0"/>
                <a:sym typeface="Wingdings" pitchFamily="2" charset="2"/>
              </a:rPr>
              <a:t>)</a:t>
            </a:r>
            <a:r>
              <a:rPr lang="en-US" altLang="en-US" baseline="-25000">
                <a:latin typeface="Times New Roman" panose="02020603050405020304" pitchFamily="18" charset="0"/>
                <a:sym typeface="Wingdings" pitchFamily="2" charset="2"/>
              </a:rPr>
              <a:t> 2</a:t>
            </a:r>
            <a:r>
              <a:rPr lang="en-US" altLang="en-US">
                <a:latin typeface="Times New Roman" panose="02020603050405020304" pitchFamily="18" charset="0"/>
                <a:sym typeface="Wingdings" pitchFamily="2" charset="2"/>
              </a:rPr>
              <a:t>  +    H</a:t>
            </a:r>
            <a:r>
              <a:rPr lang="en-US" altLang="en-US" baseline="-25000">
                <a:latin typeface="Times New Roman" panose="02020603050405020304" pitchFamily="18" charset="0"/>
                <a:sym typeface="Wingdings" pitchFamily="2" charset="2"/>
              </a:rPr>
              <a:t>2</a:t>
            </a: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A8BDE6FD-3CC6-CC4B-B185-E93ADEB9C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080808"/>
                </a:solidFill>
                <a:latin typeface="Times New Roman" panose="02020603050405020304" pitchFamily="18" charset="0"/>
              </a:rPr>
              <a:t>Total atoms of each element:</a:t>
            </a:r>
          </a:p>
        </p:txBody>
      </p:sp>
      <p:sp>
        <p:nvSpPr>
          <p:cNvPr id="35845" name="Text Box 5">
            <a:extLst>
              <a:ext uri="{FF2B5EF4-FFF2-40B4-BE49-F238E27FC236}">
                <a16:creationId xmlns:a16="http://schemas.microsoft.com/office/drawing/2014/main" id="{B58891EF-ABA6-8540-BED6-8C98D1C42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371600"/>
            <a:ext cx="556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 </a:t>
            </a:r>
            <a:r>
              <a:rPr lang="en-US" altLang="en-US" sz="2000">
                <a:latin typeface="Times New Roman" panose="02020603050405020304" pitchFamily="18" charset="0"/>
              </a:rPr>
              <a:t>Zn    H     N     O         	         Zn     H     N     O</a:t>
            </a:r>
          </a:p>
        </p:txBody>
      </p:sp>
      <p:sp>
        <p:nvSpPr>
          <p:cNvPr id="35846" name="Text Box 6">
            <a:extLst>
              <a:ext uri="{FF2B5EF4-FFF2-40B4-BE49-F238E27FC236}">
                <a16:creationId xmlns:a16="http://schemas.microsoft.com/office/drawing/2014/main" id="{DAA87F5F-8190-7A4B-AC25-BD53E7D73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752600"/>
            <a:ext cx="533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800" b="0">
                <a:latin typeface="Arial" panose="020B0604020202020204" pitchFamily="34" charset="0"/>
              </a:rPr>
              <a:t>  </a:t>
            </a: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1      1      1      3                         1       2      2      6</a:t>
            </a:r>
          </a:p>
        </p:txBody>
      </p:sp>
      <p:sp>
        <p:nvSpPr>
          <p:cNvPr id="35847" name="Text Box 7">
            <a:extLst>
              <a:ext uri="{FF2B5EF4-FFF2-40B4-BE49-F238E27FC236}">
                <a16:creationId xmlns:a16="http://schemas.microsoft.com/office/drawing/2014/main" id="{69150CA8-EEBB-F541-B36D-1AC0A4B14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098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0000FF"/>
                </a:solidFill>
                <a:latin typeface="Times New Roman" panose="02020603050405020304" pitchFamily="18" charset="0"/>
              </a:rPr>
              <a:t>Are they balanced?</a:t>
            </a:r>
            <a:r>
              <a:rPr lang="en-US" altLang="en-US" sz="1800" b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5848" name="Text Box 8">
            <a:extLst>
              <a:ext uri="{FF2B5EF4-FFF2-40B4-BE49-F238E27FC236}">
                <a16:creationId xmlns:a16="http://schemas.microsoft.com/office/drawing/2014/main" id="{26FEC3D1-EF2E-CC4A-95D3-61330CD0F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2098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  <a:sym typeface="Wingdings" pitchFamily="2" charset="2"/>
              </a:rPr>
              <a:t></a:t>
            </a:r>
            <a:endParaRPr lang="en-US" altLang="en-US" sz="1800" b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sp>
        <p:nvSpPr>
          <p:cNvPr id="35849" name="Rectangle 9">
            <a:extLst>
              <a:ext uri="{FF2B5EF4-FFF2-40B4-BE49-F238E27FC236}">
                <a16:creationId xmlns:a16="http://schemas.microsoft.com/office/drawing/2014/main" id="{C87BE905-831A-464B-A917-DDA1E72BB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667000"/>
            <a:ext cx="2533650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</a:rPr>
              <a:t>Add a coefficient to</a:t>
            </a:r>
          </a:p>
          <a:p>
            <a:pPr algn="l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>
                <a:latin typeface="Times New Roman" panose="02020603050405020304" pitchFamily="18" charset="0"/>
              </a:rPr>
              <a:t>HNO</a:t>
            </a:r>
            <a:r>
              <a:rPr lang="en-US" altLang="en-US" sz="1800" baseline="-25000">
                <a:latin typeface="Times New Roman" panose="02020603050405020304" pitchFamily="18" charset="0"/>
              </a:rPr>
              <a:t>3 </a:t>
            </a:r>
            <a:r>
              <a:rPr lang="en-US" altLang="en-US" sz="1800">
                <a:latin typeface="Times New Roman" panose="02020603050405020304" pitchFamily="18" charset="0"/>
              </a:rPr>
              <a:t>and check again:</a:t>
            </a:r>
            <a:r>
              <a:rPr lang="en-US" altLang="en-US" sz="1800" b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5850" name="Rectangle 10">
            <a:extLst>
              <a:ext uri="{FF2B5EF4-FFF2-40B4-BE49-F238E27FC236}">
                <a16:creationId xmlns:a16="http://schemas.microsoft.com/office/drawing/2014/main" id="{15EA5D83-6258-174A-AF86-A1982E262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819400"/>
            <a:ext cx="5200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 1      2       2       6                       1       2      2      6</a:t>
            </a:r>
          </a:p>
        </p:txBody>
      </p:sp>
      <p:sp>
        <p:nvSpPr>
          <p:cNvPr id="35851" name="Rectangle 11">
            <a:extLst>
              <a:ext uri="{FF2B5EF4-FFF2-40B4-BE49-F238E27FC236}">
                <a16:creationId xmlns:a16="http://schemas.microsoft.com/office/drawing/2014/main" id="{44748747-1411-F447-8B87-C482C9165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429000"/>
            <a:ext cx="213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0000FF"/>
                </a:solidFill>
                <a:latin typeface="Times New Roman" panose="02020603050405020304" pitchFamily="18" charset="0"/>
              </a:rPr>
              <a:t>Are they balanced?</a:t>
            </a:r>
            <a:r>
              <a:rPr lang="en-US" altLang="en-US" sz="1800" b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5852" name="Rectangle 12">
            <a:extLst>
              <a:ext uri="{FF2B5EF4-FFF2-40B4-BE49-F238E27FC236}">
                <a16:creationId xmlns:a16="http://schemas.microsoft.com/office/drawing/2014/main" id="{92E36756-FAE2-D24A-89DD-75C5ED9F6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419600"/>
            <a:ext cx="5632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Zn  + </a:t>
            </a:r>
            <a:r>
              <a:rPr lang="en-US" altLang="en-US">
                <a:solidFill>
                  <a:srgbClr val="080808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>
                <a:latin typeface="Times New Roman" panose="02020603050405020304" pitchFamily="18" charset="0"/>
              </a:rPr>
              <a:t>HNO</a:t>
            </a:r>
            <a:r>
              <a:rPr lang="en-US" altLang="en-US" baseline="-25000">
                <a:latin typeface="Times New Roman" panose="02020603050405020304" pitchFamily="18" charset="0"/>
              </a:rPr>
              <a:t>3</a:t>
            </a:r>
            <a:r>
              <a:rPr lang="en-US" altLang="en-US">
                <a:latin typeface="Times New Roman" panose="02020603050405020304" pitchFamily="18" charset="0"/>
              </a:rPr>
              <a:t>   </a:t>
            </a:r>
            <a:r>
              <a:rPr lang="en-US" altLang="en-US">
                <a:latin typeface="Times New Roman" panose="02020603050405020304" pitchFamily="18" charset="0"/>
                <a:sym typeface="Wingdings" pitchFamily="2" charset="2"/>
              </a:rPr>
              <a:t>  Zn(NO</a:t>
            </a:r>
            <a:r>
              <a:rPr lang="en-US" altLang="en-US" baseline="-25000">
                <a:latin typeface="Times New Roman" panose="02020603050405020304" pitchFamily="18" charset="0"/>
                <a:sym typeface="Wingdings" pitchFamily="2" charset="2"/>
              </a:rPr>
              <a:t>3</a:t>
            </a:r>
            <a:r>
              <a:rPr lang="en-US" altLang="en-US">
                <a:latin typeface="Times New Roman" panose="02020603050405020304" pitchFamily="18" charset="0"/>
                <a:sym typeface="Wingdings" pitchFamily="2" charset="2"/>
              </a:rPr>
              <a:t>)</a:t>
            </a:r>
            <a:r>
              <a:rPr lang="en-US" altLang="en-US" baseline="-25000">
                <a:latin typeface="Times New Roman" panose="02020603050405020304" pitchFamily="18" charset="0"/>
                <a:sym typeface="Wingdings" pitchFamily="2" charset="2"/>
              </a:rPr>
              <a:t> 2</a:t>
            </a:r>
            <a:r>
              <a:rPr lang="en-US" altLang="en-US">
                <a:latin typeface="Times New Roman" panose="02020603050405020304" pitchFamily="18" charset="0"/>
                <a:sym typeface="Wingdings" pitchFamily="2" charset="2"/>
              </a:rPr>
              <a:t>  +    H</a:t>
            </a:r>
            <a:r>
              <a:rPr lang="en-US" altLang="en-US" baseline="-25000">
                <a:latin typeface="Times New Roman" panose="02020603050405020304" pitchFamily="18" charset="0"/>
                <a:sym typeface="Wingdings" pitchFamily="2" charset="2"/>
              </a:rPr>
              <a:t>2</a:t>
            </a:r>
          </a:p>
        </p:txBody>
      </p:sp>
      <p:sp>
        <p:nvSpPr>
          <p:cNvPr id="35853" name="Text Box 13">
            <a:extLst>
              <a:ext uri="{FF2B5EF4-FFF2-40B4-BE49-F238E27FC236}">
                <a16:creationId xmlns:a16="http://schemas.microsoft.com/office/drawing/2014/main" id="{0950E5B3-4960-064E-A393-2CA644391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67200"/>
            <a:ext cx="1295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Is that your final answer?</a:t>
            </a:r>
          </a:p>
        </p:txBody>
      </p:sp>
      <p:sp>
        <p:nvSpPr>
          <p:cNvPr id="35854" name="Rectangle 14">
            <a:extLst>
              <a:ext uri="{FF2B5EF4-FFF2-40B4-BE49-F238E27FC236}">
                <a16:creationId xmlns:a16="http://schemas.microsoft.com/office/drawing/2014/main" id="{2659A058-239D-7E48-921B-E7D35C34D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609600"/>
            <a:ext cx="5632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Times New Roman" panose="02020603050405020304" pitchFamily="18" charset="0"/>
              </a:rPr>
              <a:t>Zn  +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>
                <a:solidFill>
                  <a:srgbClr val="080808"/>
                </a:solidFill>
                <a:latin typeface="Times New Roman" panose="02020603050405020304" pitchFamily="18" charset="0"/>
              </a:rPr>
              <a:t>HNO</a:t>
            </a:r>
            <a:r>
              <a:rPr lang="en-US" altLang="en-US" baseline="-25000">
                <a:solidFill>
                  <a:srgbClr val="080808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>
                <a:latin typeface="Times New Roman" panose="02020603050405020304" pitchFamily="18" charset="0"/>
              </a:rPr>
              <a:t>   </a:t>
            </a:r>
            <a:r>
              <a:rPr lang="en-US" altLang="en-US">
                <a:latin typeface="Times New Roman" panose="02020603050405020304" pitchFamily="18" charset="0"/>
                <a:sym typeface="Wingdings" pitchFamily="2" charset="2"/>
              </a:rPr>
              <a:t>  Zn(NO</a:t>
            </a:r>
            <a:r>
              <a:rPr lang="en-US" altLang="en-US" baseline="-25000">
                <a:latin typeface="Times New Roman" panose="02020603050405020304" pitchFamily="18" charset="0"/>
                <a:sym typeface="Wingdings" pitchFamily="2" charset="2"/>
              </a:rPr>
              <a:t>3</a:t>
            </a:r>
            <a:r>
              <a:rPr lang="en-US" altLang="en-US">
                <a:latin typeface="Times New Roman" panose="02020603050405020304" pitchFamily="18" charset="0"/>
                <a:sym typeface="Wingdings" pitchFamily="2" charset="2"/>
              </a:rPr>
              <a:t>)</a:t>
            </a:r>
            <a:r>
              <a:rPr lang="en-US" altLang="en-US" baseline="-25000">
                <a:latin typeface="Times New Roman" panose="02020603050405020304" pitchFamily="18" charset="0"/>
                <a:sym typeface="Wingdings" pitchFamily="2" charset="2"/>
              </a:rPr>
              <a:t> 2</a:t>
            </a:r>
            <a:r>
              <a:rPr lang="en-US" altLang="en-US">
                <a:latin typeface="Times New Roman" panose="02020603050405020304" pitchFamily="18" charset="0"/>
                <a:sym typeface="Wingdings" pitchFamily="2" charset="2"/>
              </a:rPr>
              <a:t>  +    H</a:t>
            </a:r>
            <a:r>
              <a:rPr lang="en-US" altLang="en-US" baseline="-25000">
                <a:latin typeface="Times New Roman" panose="02020603050405020304" pitchFamily="18" charset="0"/>
                <a:sym typeface="Wingdings" pitchFamily="2" charset="2"/>
              </a:rPr>
              <a:t>2</a:t>
            </a:r>
          </a:p>
        </p:txBody>
      </p:sp>
      <p:sp>
        <p:nvSpPr>
          <p:cNvPr id="35855" name="Text Box 15">
            <a:extLst>
              <a:ext uri="{FF2B5EF4-FFF2-40B4-BE49-F238E27FC236}">
                <a16:creationId xmlns:a16="http://schemas.microsoft.com/office/drawing/2014/main" id="{FB142357-4A3D-2547-9390-571E39B78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2098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  <a:cs typeface="Arial" panose="020B0604020202020204" pitchFamily="34" charset="0"/>
                <a:sym typeface="Wingdings" pitchFamily="2" charset="2"/>
              </a:rPr>
              <a:t>×</a:t>
            </a:r>
          </a:p>
        </p:txBody>
      </p:sp>
      <p:sp>
        <p:nvSpPr>
          <p:cNvPr id="35856" name="Text Box 16">
            <a:extLst>
              <a:ext uri="{FF2B5EF4-FFF2-40B4-BE49-F238E27FC236}">
                <a16:creationId xmlns:a16="http://schemas.microsoft.com/office/drawing/2014/main" id="{C5093492-760D-EB40-AC70-D71F9D64D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2098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  <a:cs typeface="Arial" panose="020B0604020202020204" pitchFamily="34" charset="0"/>
                <a:sym typeface="Wingdings" pitchFamily="2" charset="2"/>
              </a:rPr>
              <a:t>×</a:t>
            </a:r>
          </a:p>
        </p:txBody>
      </p:sp>
      <p:sp>
        <p:nvSpPr>
          <p:cNvPr id="35857" name="Text Box 17">
            <a:extLst>
              <a:ext uri="{FF2B5EF4-FFF2-40B4-BE49-F238E27FC236}">
                <a16:creationId xmlns:a16="http://schemas.microsoft.com/office/drawing/2014/main" id="{178C5F08-1EC8-3C44-8510-E7FDE1A83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2098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  <a:cs typeface="Arial" panose="020B0604020202020204" pitchFamily="34" charset="0"/>
                <a:sym typeface="Wingdings" pitchFamily="2" charset="2"/>
              </a:rPr>
              <a:t>×</a:t>
            </a:r>
          </a:p>
        </p:txBody>
      </p:sp>
      <p:sp>
        <p:nvSpPr>
          <p:cNvPr id="35858" name="Text Box 18">
            <a:extLst>
              <a:ext uri="{FF2B5EF4-FFF2-40B4-BE49-F238E27FC236}">
                <a16:creationId xmlns:a16="http://schemas.microsoft.com/office/drawing/2014/main" id="{2998B195-C46D-F746-B724-BB6D5D4C4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2098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  <a:sym typeface="Wingdings" pitchFamily="2" charset="2"/>
              </a:rPr>
              <a:t></a:t>
            </a:r>
            <a:endParaRPr lang="en-US" altLang="en-US" sz="1800" b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sp>
        <p:nvSpPr>
          <p:cNvPr id="35859" name="Text Box 19">
            <a:extLst>
              <a:ext uri="{FF2B5EF4-FFF2-40B4-BE49-F238E27FC236}">
                <a16:creationId xmlns:a16="http://schemas.microsoft.com/office/drawing/2014/main" id="{ED2A3FAF-C8D8-1F4F-BE06-91A465981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2098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  <a:cs typeface="Arial" panose="020B0604020202020204" pitchFamily="34" charset="0"/>
                <a:sym typeface="Wingdings" pitchFamily="2" charset="2"/>
              </a:rPr>
              <a:t>×</a:t>
            </a:r>
          </a:p>
        </p:txBody>
      </p:sp>
      <p:sp>
        <p:nvSpPr>
          <p:cNvPr id="35860" name="Text Box 20">
            <a:extLst>
              <a:ext uri="{FF2B5EF4-FFF2-40B4-BE49-F238E27FC236}">
                <a16:creationId xmlns:a16="http://schemas.microsoft.com/office/drawing/2014/main" id="{AA7BE80C-6E83-5947-BE6E-89C2AD38A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2098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  <a:cs typeface="Arial" panose="020B0604020202020204" pitchFamily="34" charset="0"/>
                <a:sym typeface="Wingdings" pitchFamily="2" charset="2"/>
              </a:rPr>
              <a:t>×</a:t>
            </a:r>
          </a:p>
        </p:txBody>
      </p:sp>
      <p:sp>
        <p:nvSpPr>
          <p:cNvPr id="35861" name="Text Box 21">
            <a:extLst>
              <a:ext uri="{FF2B5EF4-FFF2-40B4-BE49-F238E27FC236}">
                <a16:creationId xmlns:a16="http://schemas.microsoft.com/office/drawing/2014/main" id="{8748B8C8-AABA-124C-836B-298053BB1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22098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  <a:cs typeface="Arial" panose="020B0604020202020204" pitchFamily="34" charset="0"/>
                <a:sym typeface="Wingdings" pitchFamily="2" charset="2"/>
              </a:rPr>
              <a:t>×</a:t>
            </a:r>
          </a:p>
        </p:txBody>
      </p:sp>
      <p:sp>
        <p:nvSpPr>
          <p:cNvPr id="35862" name="Text Box 22">
            <a:extLst>
              <a:ext uri="{FF2B5EF4-FFF2-40B4-BE49-F238E27FC236}">
                <a16:creationId xmlns:a16="http://schemas.microsoft.com/office/drawing/2014/main" id="{073FFA37-A3D9-8548-98BF-A82EABEC3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4290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  <a:sym typeface="Wingdings" pitchFamily="2" charset="2"/>
              </a:rPr>
              <a:t></a:t>
            </a:r>
            <a:endParaRPr lang="en-US" altLang="en-US" sz="1800" b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sp>
        <p:nvSpPr>
          <p:cNvPr id="35863" name="Text Box 23">
            <a:extLst>
              <a:ext uri="{FF2B5EF4-FFF2-40B4-BE49-F238E27FC236}">
                <a16:creationId xmlns:a16="http://schemas.microsoft.com/office/drawing/2014/main" id="{10E0887E-F28E-1D4C-9382-86BFE718F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4290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  <a:sym typeface="Wingdings" pitchFamily="2" charset="2"/>
              </a:rPr>
              <a:t></a:t>
            </a:r>
            <a:endParaRPr lang="en-US" altLang="en-US" sz="1800" b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sp>
        <p:nvSpPr>
          <p:cNvPr id="35864" name="Text Box 24">
            <a:extLst>
              <a:ext uri="{FF2B5EF4-FFF2-40B4-BE49-F238E27FC236}">
                <a16:creationId xmlns:a16="http://schemas.microsoft.com/office/drawing/2014/main" id="{A6EAB889-3F7B-0143-8090-4B2BB7A77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4290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  <a:sym typeface="Wingdings" pitchFamily="2" charset="2"/>
              </a:rPr>
              <a:t></a:t>
            </a:r>
            <a:endParaRPr lang="en-US" altLang="en-US" sz="1800" b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sp>
        <p:nvSpPr>
          <p:cNvPr id="35865" name="Text Box 25">
            <a:extLst>
              <a:ext uri="{FF2B5EF4-FFF2-40B4-BE49-F238E27FC236}">
                <a16:creationId xmlns:a16="http://schemas.microsoft.com/office/drawing/2014/main" id="{F724859C-3F32-E441-8EDE-4DCD60E01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4290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  <a:sym typeface="Wingdings" pitchFamily="2" charset="2"/>
              </a:rPr>
              <a:t></a:t>
            </a:r>
            <a:endParaRPr lang="en-US" altLang="en-US" sz="1800" b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sp>
        <p:nvSpPr>
          <p:cNvPr id="35866" name="Text Box 26">
            <a:extLst>
              <a:ext uri="{FF2B5EF4-FFF2-40B4-BE49-F238E27FC236}">
                <a16:creationId xmlns:a16="http://schemas.microsoft.com/office/drawing/2014/main" id="{962C1CBB-117B-074E-A7C0-83DC4150E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4290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  <a:sym typeface="Wingdings" pitchFamily="2" charset="2"/>
              </a:rPr>
              <a:t></a:t>
            </a:r>
            <a:endParaRPr lang="en-US" altLang="en-US" sz="1800" b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sp>
        <p:nvSpPr>
          <p:cNvPr id="35867" name="Text Box 27">
            <a:extLst>
              <a:ext uri="{FF2B5EF4-FFF2-40B4-BE49-F238E27FC236}">
                <a16:creationId xmlns:a16="http://schemas.microsoft.com/office/drawing/2014/main" id="{1773C6A5-4EA2-6241-9A4A-BFCEF5197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4290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  <a:sym typeface="Wingdings" pitchFamily="2" charset="2"/>
              </a:rPr>
              <a:t></a:t>
            </a:r>
            <a:endParaRPr lang="en-US" altLang="en-US" sz="1800" b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sp>
        <p:nvSpPr>
          <p:cNvPr id="35868" name="Text Box 28">
            <a:extLst>
              <a:ext uri="{FF2B5EF4-FFF2-40B4-BE49-F238E27FC236}">
                <a16:creationId xmlns:a16="http://schemas.microsoft.com/office/drawing/2014/main" id="{3118A951-23E9-8840-8B0F-5968B74C8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4290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  <a:sym typeface="Wingdings" pitchFamily="2" charset="2"/>
              </a:rPr>
              <a:t></a:t>
            </a:r>
            <a:endParaRPr lang="en-US" altLang="en-US" sz="1800" b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sp>
        <p:nvSpPr>
          <p:cNvPr id="35869" name="Text Box 29">
            <a:extLst>
              <a:ext uri="{FF2B5EF4-FFF2-40B4-BE49-F238E27FC236}">
                <a16:creationId xmlns:a16="http://schemas.microsoft.com/office/drawing/2014/main" id="{202638BD-951E-3546-ADEB-1EA4DEC3C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4290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  <a:sym typeface="Wingdings" pitchFamily="2" charset="2"/>
              </a:rPr>
              <a:t></a:t>
            </a:r>
            <a:endParaRPr lang="en-US" altLang="en-US" sz="1800" b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grpSp>
        <p:nvGrpSpPr>
          <p:cNvPr id="2" name="Group 30">
            <a:extLst>
              <a:ext uri="{FF2B5EF4-FFF2-40B4-BE49-F238E27FC236}">
                <a16:creationId xmlns:a16="http://schemas.microsoft.com/office/drawing/2014/main" id="{D5AAC391-4CDC-5C40-B323-81C69A9DB152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0"/>
            <a:ext cx="1600200" cy="1676400"/>
            <a:chOff x="1920" y="3264"/>
            <a:chExt cx="1008" cy="960"/>
          </a:xfrm>
        </p:grpSpPr>
        <p:sp>
          <p:nvSpPr>
            <p:cNvPr id="20510" name="AutoShape 31">
              <a:extLst>
                <a:ext uri="{FF2B5EF4-FFF2-40B4-BE49-F238E27FC236}">
                  <a16:creationId xmlns:a16="http://schemas.microsoft.com/office/drawing/2014/main" id="{7032E5BD-F724-054E-82D8-050C5575D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3648"/>
              <a:ext cx="336" cy="192"/>
            </a:xfrm>
            <a:prstGeom prst="rightArrow">
              <a:avLst>
                <a:gd name="adj1" fmla="val 50000"/>
                <a:gd name="adj2" fmla="val 4375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11" name="AutoShape 32">
              <a:extLst>
                <a:ext uri="{FF2B5EF4-FFF2-40B4-BE49-F238E27FC236}">
                  <a16:creationId xmlns:a16="http://schemas.microsoft.com/office/drawing/2014/main" id="{365D33B7-600E-5547-A507-4B61240A51A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592" y="3648"/>
              <a:ext cx="336" cy="192"/>
            </a:xfrm>
            <a:prstGeom prst="rightArrow">
              <a:avLst>
                <a:gd name="adj1" fmla="val 50000"/>
                <a:gd name="adj2" fmla="val 4375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12" name="AutoShape 33">
              <a:extLst>
                <a:ext uri="{FF2B5EF4-FFF2-40B4-BE49-F238E27FC236}">
                  <a16:creationId xmlns:a16="http://schemas.microsoft.com/office/drawing/2014/main" id="{69902C02-F690-6C4B-9440-744678D26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936"/>
              <a:ext cx="240" cy="288"/>
            </a:xfrm>
            <a:prstGeom prst="upArrow">
              <a:avLst>
                <a:gd name="adj1" fmla="val 50000"/>
                <a:gd name="adj2" fmla="val 3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13" name="AutoShape 34">
              <a:extLst>
                <a:ext uri="{FF2B5EF4-FFF2-40B4-BE49-F238E27FC236}">
                  <a16:creationId xmlns:a16="http://schemas.microsoft.com/office/drawing/2014/main" id="{D310D2B9-9D46-6243-9255-55A3E9F014E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304" y="3264"/>
              <a:ext cx="240" cy="336"/>
            </a:xfrm>
            <a:prstGeom prst="upArrow">
              <a:avLst>
                <a:gd name="adj1" fmla="val 50000"/>
                <a:gd name="adj2" fmla="val 35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75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75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75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75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5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75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75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75"/>
                            </p:stCondLst>
                            <p:childTnLst>
                              <p:par>
                                <p:cTn id="6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75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75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75"/>
                            </p:stCondLst>
                            <p:childTnLst>
                              <p:par>
                                <p:cTn id="7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75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75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75"/>
                            </p:stCondLst>
                            <p:childTnLst>
                              <p:par>
                                <p:cTn id="10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75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75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75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75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75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75"/>
                            </p:stCondLst>
                            <p:childTnLst>
                              <p:par>
                                <p:cTn id="1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75"/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75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75"/>
                            </p:stCondLst>
                            <p:childTnLst>
                              <p:par>
                                <p:cTn id="1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75"/>
                                        <p:tgtEl>
                                          <p:spTgt spid="358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utoUpdateAnimBg="0"/>
      <p:bldP spid="35844" grpId="0" autoUpdateAnimBg="0"/>
      <p:bldP spid="35845" grpId="0" autoUpdateAnimBg="0"/>
      <p:bldP spid="35846" grpId="0" autoUpdateAnimBg="0"/>
      <p:bldP spid="35847" grpId="0" autoUpdateAnimBg="0"/>
      <p:bldP spid="35848" grpId="0" autoUpdateAnimBg="0"/>
      <p:bldP spid="35849" grpId="0" autoUpdateAnimBg="0"/>
      <p:bldP spid="35850" grpId="0" autoUpdateAnimBg="0"/>
      <p:bldP spid="35851" grpId="0" autoUpdateAnimBg="0"/>
      <p:bldP spid="35852" grpId="0" autoUpdateAnimBg="0"/>
      <p:bldP spid="35853" grpId="0" autoUpdateAnimBg="0"/>
      <p:bldP spid="35854" grpId="0" autoUpdateAnimBg="0"/>
      <p:bldP spid="35855" grpId="0" autoUpdateAnimBg="0"/>
      <p:bldP spid="35856" grpId="0" autoUpdateAnimBg="0"/>
      <p:bldP spid="35857" grpId="0" autoUpdateAnimBg="0"/>
      <p:bldP spid="35858" grpId="0" autoUpdateAnimBg="0"/>
      <p:bldP spid="35859" grpId="0" autoUpdateAnimBg="0"/>
      <p:bldP spid="35860" grpId="0" autoUpdateAnimBg="0"/>
      <p:bldP spid="35861" grpId="0" autoUpdateAnimBg="0"/>
      <p:bldP spid="35862" grpId="0" autoUpdateAnimBg="0"/>
      <p:bldP spid="35863" grpId="0" autoUpdateAnimBg="0"/>
      <p:bldP spid="35864" grpId="0" autoUpdateAnimBg="0"/>
      <p:bldP spid="35865" grpId="0" autoUpdateAnimBg="0"/>
      <p:bldP spid="35866" grpId="0" autoUpdateAnimBg="0"/>
      <p:bldP spid="35867" grpId="0" autoUpdateAnimBg="0"/>
      <p:bldP spid="35868" grpId="0" autoUpdateAnimBg="0"/>
      <p:bldP spid="3586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WordArt 2">
            <a:extLst>
              <a:ext uri="{FF2B5EF4-FFF2-40B4-BE49-F238E27FC236}">
                <a16:creationId xmlns:a16="http://schemas.microsoft.com/office/drawing/2014/main" id="{16152925-77A8-094D-B351-F58D7BE063A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309563"/>
            <a:ext cx="8258175" cy="220503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sz="4000" kern="10" spc="-4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>
                      <a:alpha val="74997"/>
                    </a:srgbClr>
                  </a:outerShdw>
                </a:effectLst>
                <a:latin typeface="Impact" panose="020B0806030902050204" pitchFamily="34" charset="0"/>
              </a:rPr>
              <a:t>Assignment</a:t>
            </a:r>
          </a:p>
        </p:txBody>
      </p:sp>
      <p:sp>
        <p:nvSpPr>
          <p:cNvPr id="21506" name="Text Box 3">
            <a:extLst>
              <a:ext uri="{FF2B5EF4-FFF2-40B4-BE49-F238E27FC236}">
                <a16:creationId xmlns:a16="http://schemas.microsoft.com/office/drawing/2014/main" id="{34EAE261-C70B-804D-A7BC-6D6A503FC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048000"/>
            <a:ext cx="6172200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Balancing Equations Worksheets</a:t>
            </a:r>
          </a:p>
          <a:p>
            <a:pPr algn="l" eaLnBrk="1" hangingPunct="1"/>
            <a:endParaRPr lang="en-US" altLang="en-US" sz="2400">
              <a:latin typeface="Times New Roman" panose="02020603050405020304" pitchFamily="18" charset="0"/>
            </a:endParaRPr>
          </a:p>
          <a:p>
            <a:pPr algn="l" eaLnBrk="1" hangingPunct="1"/>
            <a:endParaRPr lang="en-US" altLang="en-US" sz="4400" b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l" eaLnBrk="1" hangingPunct="1"/>
            <a:endParaRPr lang="en-US" altLang="en-US" sz="1800" b="0">
              <a:latin typeface="Arial" panose="020B0604020202020204" pitchFamily="34" charset="0"/>
            </a:endParaRPr>
          </a:p>
        </p:txBody>
      </p:sp>
      <p:sp>
        <p:nvSpPr>
          <p:cNvPr id="21507" name="Rectangle 4">
            <a:extLst>
              <a:ext uri="{FF2B5EF4-FFF2-40B4-BE49-F238E27FC236}">
                <a16:creationId xmlns:a16="http://schemas.microsoft.com/office/drawing/2014/main" id="{184662FA-BA1F-EE4C-87C8-F9676E6D3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endParaRPr lang="en-CA" altLang="en-US" sz="4400" b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1508" name="Rectangle 5">
            <a:extLst>
              <a:ext uri="{FF2B5EF4-FFF2-40B4-BE49-F238E27FC236}">
                <a16:creationId xmlns:a16="http://schemas.microsoft.com/office/drawing/2014/main" id="{B6AAAD0A-B5FD-A047-A3D5-ADBF97D9C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endParaRPr lang="en-CA" altLang="en-US" sz="4400" b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1509" name="Rectangle 6">
            <a:extLst>
              <a:ext uri="{FF2B5EF4-FFF2-40B4-BE49-F238E27FC236}">
                <a16:creationId xmlns:a16="http://schemas.microsoft.com/office/drawing/2014/main" id="{896CC8CC-A24B-FD4F-985D-ECB503429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971800"/>
            <a:ext cx="1546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accent2"/>
                </a:solidFill>
              </a:rPr>
              <a:t>In Class:</a:t>
            </a:r>
          </a:p>
        </p:txBody>
      </p:sp>
      <p:sp>
        <p:nvSpPr>
          <p:cNvPr id="21510" name="Rectangle 7">
            <a:extLst>
              <a:ext uri="{FF2B5EF4-FFF2-40B4-BE49-F238E27FC236}">
                <a16:creationId xmlns:a16="http://schemas.microsoft.com/office/drawing/2014/main" id="{482A8C62-AFDD-3A44-9EB6-FD50A1130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038600"/>
            <a:ext cx="2000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solidFill>
                  <a:srgbClr val="FF0000"/>
                </a:solidFill>
              </a:rPr>
              <a:t>Homework:</a:t>
            </a:r>
          </a:p>
        </p:txBody>
      </p:sp>
      <p:sp>
        <p:nvSpPr>
          <p:cNvPr id="21511" name="Text Box 8">
            <a:extLst>
              <a:ext uri="{FF2B5EF4-FFF2-40B4-BE49-F238E27FC236}">
                <a16:creationId xmlns:a16="http://schemas.microsoft.com/office/drawing/2014/main" id="{6D642EE8-9B69-DA47-9371-4E25A4FC2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114800"/>
            <a:ext cx="56388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Balancing Equations Worksheets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Workbook Pages 77-78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8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8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 Kennedy:Microsoft Office 98:Templates:Blank Presentation</Template>
  <TotalTime>1198</TotalTime>
  <Words>456</Words>
  <Application>Microsoft Macintosh PowerPoint</Application>
  <PresentationFormat>On-screen Show (4:3)</PresentationFormat>
  <Paragraphs>74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Times</vt:lpstr>
      <vt:lpstr>ＭＳ Ｐゴシック</vt:lpstr>
      <vt:lpstr>Arial</vt:lpstr>
      <vt:lpstr>Calibri</vt:lpstr>
      <vt:lpstr>Wingdings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Archbishop O'Leary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 Kennedy</dc:creator>
  <cp:lastModifiedBy>Microsoft Office User</cp:lastModifiedBy>
  <cp:revision>80</cp:revision>
  <dcterms:created xsi:type="dcterms:W3CDTF">2014-01-05T19:58:32Z</dcterms:created>
  <dcterms:modified xsi:type="dcterms:W3CDTF">2019-04-03T21:08:54Z</dcterms:modified>
</cp:coreProperties>
</file>