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E1D7-BD4A-4AD7-A50C-87CFC9567AD5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093E-EFCE-4BA9-B8C7-D1AA0E056F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15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093E-EFCE-4BA9-B8C7-D1AA0E056F14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9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9E364-295B-491D-ADD5-D1B6B52314B0}" type="datetimeFigureOut">
              <a:rPr lang="en-CA" smtClean="0"/>
              <a:t>12-03-18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38D7CF-29CB-499B-ABAB-C09811138B3A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cs.whfreeman.com/thelifewire/content/chp48/4802002.html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alth.howstuffworks.com/human-body/systems/respiratory/adam-200020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495855/student_view0/chapter25/animation__gas_exchange_during_respiration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Respiration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An Introduction</a:t>
            </a:r>
            <a:endParaRPr lang="en-CA" dirty="0"/>
          </a:p>
        </p:txBody>
      </p:sp>
      <p:pic>
        <p:nvPicPr>
          <p:cNvPr id="1026" name="Picture 2" descr="http://www.visualphotos.com/photo/1x3747581/human_lungs_lungs_artwork_of_a_healthy_pair_of_p8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" y="404664"/>
            <a:ext cx="47333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847928"/>
          </a:xfrm>
        </p:spPr>
        <p:txBody>
          <a:bodyPr/>
          <a:lstStyle/>
          <a:p>
            <a:pPr marL="880110" lvl="1" indent="-514350">
              <a:buAutoNum type="alphaLcPeriod" startAt="5"/>
            </a:pPr>
            <a:r>
              <a:rPr lang="en-US" sz="2800" b="1" dirty="0" smtClean="0"/>
              <a:t>This </a:t>
            </a:r>
            <a:r>
              <a:rPr lang="en-US" sz="2800" b="1" dirty="0"/>
              <a:t>vibrations produce </a:t>
            </a:r>
            <a:r>
              <a:rPr lang="en-US" sz="2800" b="1" dirty="0" smtClean="0"/>
              <a:t>sound</a:t>
            </a:r>
          </a:p>
          <a:p>
            <a:pPr marL="365760" lvl="1" indent="0">
              <a:buNone/>
            </a:pPr>
            <a:endParaRPr lang="en-CA" sz="1400" dirty="0"/>
          </a:p>
          <a:p>
            <a:pPr marL="880110" lvl="1" indent="-514350">
              <a:buAutoNum type="alphaLcPeriod" startAt="6"/>
            </a:pPr>
            <a:r>
              <a:rPr lang="en-US" sz="2800" b="1" dirty="0" smtClean="0"/>
              <a:t>The </a:t>
            </a:r>
            <a:r>
              <a:rPr lang="en-US" sz="2800" b="1" dirty="0"/>
              <a:t>pitch of the voice depends on the length, thickness, and degree of elasticity of the vocal cords and the tension at which they are </a:t>
            </a:r>
            <a:r>
              <a:rPr lang="en-US" sz="2800" b="1" dirty="0" smtClean="0"/>
              <a:t>held</a:t>
            </a:r>
          </a:p>
          <a:p>
            <a:pPr marL="365760" lvl="1" indent="0">
              <a:buNone/>
            </a:pPr>
            <a:endParaRPr lang="en-CA" sz="1400" dirty="0"/>
          </a:p>
          <a:p>
            <a:pPr marL="880110" lvl="1" indent="-514350">
              <a:buAutoNum type="alphaLcPeriod" startAt="7"/>
            </a:pPr>
            <a:r>
              <a:rPr lang="en-US" sz="2800" b="1" dirty="0" smtClean="0"/>
              <a:t>Muscles </a:t>
            </a:r>
            <a:r>
              <a:rPr lang="en-US" sz="2800" b="1" dirty="0"/>
              <a:t>adjust the tension of the chords to produce different </a:t>
            </a:r>
            <a:r>
              <a:rPr lang="en-US" sz="2800" b="1" dirty="0" smtClean="0"/>
              <a:t>sounds</a:t>
            </a:r>
          </a:p>
          <a:p>
            <a:pPr marL="365760" lvl="1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68787"/>
              </p:ext>
            </p:extLst>
          </p:nvPr>
        </p:nvGraphicFramePr>
        <p:xfrm>
          <a:off x="5591175" y="4797425"/>
          <a:ext cx="35528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icture" r:id="rId3" imgW="3552444" imgH="1539240" progId="Word.Picture.8">
                  <p:embed/>
                </p:oleObj>
              </mc:Choice>
              <mc:Fallback>
                <p:oleObj name="Picture" r:id="rId3" imgW="3552444" imgH="15392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797425"/>
                        <a:ext cx="3552825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4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D.  Trachea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7862093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The “windpipe”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Cartilaginous ridges stiffen  to prevent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collapse with inhalation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Lined </a:t>
            </a:r>
            <a:r>
              <a:rPr lang="en-US" b="1" dirty="0"/>
              <a:t>with ciliated mucous membranes.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Cilia beat upward to move up mucus and any dust or particles that were inhaled or accidentally swallowed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Smoking can destroy cilia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54" y="188640"/>
            <a:ext cx="25149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0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4" descr="data:image/jpeg;base64,/9j/4AAQSkZJRgABAQAAAQABAAD/2wCEAAkGBhMSERUUExQVFRUVGBoUGRcYFRcXGBoaFRcXFBgYHxcXHCYeFxwjGhUUHy8gIycpLCwsFR4xNTAqNSYrLCkBCQoKDgwOGg8PGikcHBwpKSkpKSkpKSkpKSkpKSwpKSwpKSkpKSkpLCksKSkpKSkpKSkpKSwpLCwsKSkpLCksLP/AABEIAMsA+QMBIgACEQEDEQH/xAAcAAACAgMBAQAAAAAAAAAAAAAABAMFAgYHAQj/xAA+EAABAwIDBQUGBAYBBAMAAAABAAIRAyEEEjEFQVFhgQYTInGRBzKhsdHwQlLB4RQjYnKi8ZI0c7LCFSQz/8QAGQEBAAMBAQAAAAAAAAAAAAAAAAECAwQF/8QAIxEAAgICAgEFAQEAAAAAAAAAAAECEQMhEjFBBBMiUWFxQv/aAAwDAQACEQMRAD8A4ahCEAIQhACEIQAhCEAIQhACEIQAhCEAIQhACEIQAhCEAIQhACEIQAhCEAIQhACEIQAhCEAIQhACEIQAhCEAIQhACEIQAhCEAIQhACEIQAhCEAIQhACEIQAhCEAIQhACEIQAhCEAIQhACEIQAhCEAIQhACYwez6lUkU2lxGsKBdA7P4IYfDZ3WJHeO8tw+Shui0Y2aA9hBIIgixBWKYx2LNWo551cSfVLqSoIQhACEIQAhCzp0y4gAEk2AFyUBghXmK7HYinSNVzQABmLZ8QHMKjQlprsEIQhAIQhACEIQAhCEAIQhACEIQAhCEAIQhACEIQAhCyp0y4gAEk2AGpJQFp2W2cK2JY03Alx8m3+cLpmM2UK1B7CYDoEjWxn9En2N7Auw0V6x/mZbMGgzfmO8rb2AOYYAB3xvBsq/pdaOH9otm06FXJTfmgX0seFlVLb+zXZIYvGVg+e6pOdmvcnMQGz0nor3bnsoaJdRqZRlzZXSdOe4JyS7HFvaOZoXrgvFYoCEIQGTWSYG+y652W7FMwzcxh1UicxFmiJIH1Wp+zTs/3+INV4mnRh3m8+6OkE9Atq9pO3Th6PdMMVK8zxFPQ+unlKjybQSS5Ma22O8w1UUodNMkHc4625WXGiF1zsFie8wlP+gmmelx8CFzztdsr+HxdRkQ2czf7XXCm7YybSZSoQhDEEIQgBCEIAQhCAEIQgBCEIAQhCAFabE2A/El2UhobqTO/kFWvpkEgiCDBHMLffZ3Q/k1T/WB8FWT1otFW9mmbV2W/D1DTfEwCCDIIOhSa7W7YtCqTnY1xIDSSLxu8lybtDsd2GxD6R3GWni03afREw0Vq6F7JuzQq1XYh4ltLwt/vO/oPmufLt/smokYAS1zf5jjcRmBAIcJ1G6eSS6JgrZs2MpG4HCf1SOFs4Hcf9FXOKoEucAfeFj5iAtZ7O47vqIcbOBLHjg9nhPxCouzVryTdmOzxwzKgI8T61SpPEEnL0hJ+07aD6GALmi9UijmA91pBLupAI6rb8G/MMp1Hy4JfbWw2YvD1MNUs14s78rhdrh1GiNFV9HzIvF3bBexDBtaO8dVqGwJzBo5wGi3qtb9o/s+o0cP3+Gp5e6dlqNBJGU2Drk3BifNX5or7bqzlqELovs77DYbGYd9SsXlwfkhrsuWwM6X1Ut0VjG3RtPso2cBs9rt9So5x6HKP/H4qixHZc7W2jii6oadOg4UhDS4nLItuFwT1XR9h7CZgKLKNMucwEkF+viM7vNJbc7UUcJVZTqZm96bODPBJO9w3qEb1pJmmdjuy+MweIrUX0yaJ0qWDZGhG+43clZdtuwzsYKbmOYyoyWkmbtNxoLkH5rd8LiA8Zh5EFK4yiWmRdnxH3xWnGy3FVRyh3siqAf8AUMngGuj1laHXo5HOadWki2ljC3v2jjGUakmq80KnulvhA4sMb/mtBVFZhNJOkeLJrCdASt07G+zipigKtaadHd+Z/lwHNbttN2D2ZQsxrJsGi73nzN+uiWWjibVvRxNCnxuIz1HPDQ3M4uyjQSZhQKTEEIQgBCEIAQhCAEIQgNx7e7DyuGIYPC+z+T+PKR8RzWy9hdkVKWGdnLYcQ9oF4BH+la7CxrazJEQR4mkTB4Qdy2GlTZGgiIkDKR0FlWK5aLvsQpUWh1wAXAX320SnaTspSxjYf4agEMeN28TxCl29halJ1KtSmpTBLKrQPEGm7Xx/SZmOKdw+KztEQd4P6KziV62c+217LTRw4cx5fVALnW8JjcFvnZPaRfhaTy0t8IaWkaZfDPKYVtnLefJAa0i1uSoot9lrroep4gFv5h8Qq/DbBpU3VX0iZrP7xwOgdEEjz1WILmkwI5KWjjBvtzVuP0WU7JqBgi9wrmk1rgCRqqlzN4++acw7/D5H5q1JkxGDTLbc1htbZbageCMzHtLXt5EQUy8TldxA+CwxFXLUMWVHHRdM+a+2vZF+Arlpl1J8upv3FvA/1DQj6rbfY2ys19UFjhRe0OzEEDO0wIJ1sSut47B0q4ioxjhOaHNBEjQifdK13GbSdQxdLDmk/JWOVlUAd3J0bI0Krb6IUUnZsbDmZlm40VdtfYtLGUHUKwkatOjgRoQdxCdrYd9O9vMfqpKb5GZtjvV6tWaooOz2Dq0G5K5zx4RUGjgPdJG50WPkrp1vuQszDuR+BWD2luosibJordrbEpYik+k8S14uOB3ObwIMLmnZf2Yu/j3txDSaNHxzuqT7g8uPkutikPw/t6pykyYbv3qzQaT2zV+23amns/D5oBqO8NKnutvIGjQuCbW2tVxNV1Wq4uc70A3ADcF2jaPs9qbQxtWtjMzKDD3dFjTdzR+KdwJvxumKfsqwLQW91IIiXOcXeYM2PRZOSiZzTl/DgSF1XG+zDC0XlpfUde0kC3QJV3ZfBM/BPm8q3IosEmc0QuhVMBgm/gp9T9SlMQ/BAXbS6fspsn2Gu2jSEKz206gXDuRGubWOWvVVikwap0CEIQgEIQgOv4HYrqFUOFwbEcitno8Qoss6FZ0jfmuXHkcWbThY7SPQoq0Wn3mweLbH6FRAnUeilp4kafA6dCu1TsxVxZIKBIic0aHQ+RCno0gRfoeBRSogzctI6j1UrJB8Xun8Q0CV9GySYq50EtN4MX+qjqUgfu/qrHF4DvG2s8aGdRwKqm4eqJzMI5ahVug4A2o5mnoVbYHEg8p1BVSKs2+eqyzFpkXj1/dWqyFo2rDmWlu8XCWxr4e0nRw18lFs7HB4DhYixCexVFrxET+Jt48xKhrwaLsgfSDxazvgUnnLTeRF4WTK7RpPUymC9rxe/wAx1VeJeqGmw4EGId/sKtyhrjYg6W/dMNECAZG7iPqsKrgfe1Gjhr14qOgiOoWnSywZXIsb8t6H0XRYhw5D9NVAR06Ii6Qy2kCZFjw0/ZS95lek2uO+D8FKKsiNRwKmyaJquIM6n4qJ75Che38pjk76ooNPkRu4qrjZPE0H2vbOqupMxFHNDJFXIXafhcYOg0nmuPvxDzq5x8yV9N4mlIOhBEEEAi4uIOoWjbY9leDrZnUi+g83ythzOjTceQKmKMp4nLaOMyvFte2fZxiqMlgFZg30/e6sPi9JWr1KRaSCCCNQRBHQqTllCUe0YIQrLZWwKuIDjTAhu8mBPDzUN12VqytQpK9EscWuEEGCPJRqQCEIQH0P3eXeOa8p0zBINtAonvtw68V737Rz62XnnWNUxuGvFZGmDql2bTaDAMmJt9U9TxDH2gEjXiujG2ZyiYAOZ7pPl+ynwuO42++CYfh2R7zgeYn91EcGw6vP/H910lVEdo1gRy5bkxmDtd2jgb/fmqwbPG6p/iQpqdAjSoD0KafZqv0yrbPa78rv8T8LJapssjTNHMSPUJozvLT1I/RZAkD6EJdF3Qps8OY+CLOET8irmjUlpG9pkKvJJ1v56qSnXgh3qrN8th76F9p4J0mpTn+pvA8Qk6GPvfVXDq2V3EG/QpLHYNup0OjgPgQquy62MUcUD73qEw5noqTunsuPE3fF/hqm8HjwRbTeN45p2Q0Mup9F53m5wDh8fVRPkXBt6t6jVp8rLxta17c5lvru6rNuiT1uHv4XSPynXoVG58G9jpBUpI3rx7gRDxmG47x5FTdliB7zuvy39D+ihbjbWPQ6hZ1cG4CWnO3/ACHmFX1RJka/P91boskWNOvPn93UNf0KrKONk21CYq1JEgqYumStMjrCdfCdx+qpdubKpVhlxFIOO54s4eTxc9VZ1aka+78v2UVV1oPib8vI7lq6Zu0paZqtPsBhA2we/mXwfQWU5odxRcKVMkU2khgEuJ/VWddhYczTLdxHyKx79rtfC4bwubJjswl6df5ON4hzi4l05iSTOs71Gukdouz7K4Js2rHhdpmjcePmudVaZaSCIIMEHcQpi7POnBwezBCEKxmd2fhTJM5rWAKjp4d1RpBY9kaW1VnhQ5498A7gAL9RokTizJBkRYza65vbRvZCzB1JDQw2Ih1hPnKsKdGqHGYFrEQZSBxZBjUrMY07wpUUvIZb0KzyD7zSNx0PMLNmLqNN4I4jVJd5axXjcfGs+a2ZQtKG0w4wCJG6RPxTAxfEfAKra5rtwPPepGFw0OYcDqrKKoWWH8UDvHosnYkHSCq41hoZBXpHXmocWi6Y53/3dejEeiRDzFj6qP8AiSPuFXk0zRMuqVa2U7tD+6kpVwQd4Ni0qlwuMm0yRp9FLWxJaQ4aaeS3Xy6NGhnE0HM8TJLdTHvN6bwoqddrjmgTxFj13HqpKOOBuDB4zb9l5icHTeZvTf8AmaLHzb+oVX+kqX2Z06h4/p8FI1rZkANJ5nKeiqa76lH/APQZm7nt09fqp6GMBFrjgq0WocqMAdaWHgILT0+izI3gjy/YqKnVBkaje0/fxUFakdWXG8HUeXFQ4k0MNqwZFiN33qosTRDxmFnbx+o4pUYrj6phj5uDcInRPRTY0ZXAkC+9YUa+oVjtHDBzc0W/EOH9QVKaZbG8bio8lkSPqx+oUfexbcfgvc8ieiVzQS3dKs5UXsmzRzG8bkhjaWW4u0/7g81NXeQJGrd3EcFg2uCJ95rrR97wrKV6NE70KsrT4XaceC0/tvs7K9tQD3vC48SND1HyW11qWR3EHQ/p5pPaOH7+i+nF4lvmLj6dVnLTs5/UQ5ROcIXrmwV4rHlHdNm7WYbeGNbfRWuMw3fCWkNeOPuu++KgxHYtgBLXHoLpSnmoAgl7+EwuKGWMtHRof2dQyU3Mq0wXanf5RwSuIwYgls30adyzp7WDxBBPzCmol8amF08IvZNrya859Rs5vCeYtHmpsHjWuJGhVlitpZbH4wlhiqZN2M/4wfUKYr9JpPoyA3gr2jtCoHEGCNb2Pw1WTHMiBLd/EfFevoyJEHy1C1UH4KOH0Mt2i11iQeR+qzLiPdMcj9VTYigCL356ELFlV7dDmHAq1FaLr+K3EQV4TOh+/JIUsa1/hIg8D8wfReVsSG6zH5uHnHzUUi6J8xBBG71Vo2oHt5EehVH35ItDt/KORTOzdoDNlMidx4qY6N4sDULHEafIqyw+OkAH78iktp0pGYWixSAc5t4I5bitHslo2ilV4XG9p+7pavscEZqRyu3sJt0J0PIquwW0gdfLn1+qtWYmRB1WMl9Eorv4wtdDwWuG/T1VjQxeYwbHjxXtdragioJ4OGo++CpcQHUDDhmYfdcPuxUWaIucVR/E3Ue83jzSjaoAlotvHBTYXHhzQQRP3YqHF08v8xuh1HA/QrOcbVohq0MNrRB1BsVW47B5CY903H1BUtKpw0PPRMg56RbMFtweH7KcfyLQ2UNGLi9jv5pXHWd5ppzzmIcIcLFKbSf7pTIqRfJGke57A9Cq2m/u6jmHTX909ReL+qwrtaCHEXj0hZSlSszk6SZEYcMp36HgdyXqUCyHQRdZvq5uAIWVWsXsAnQwb+iv7nKOzXmpRtnP+02EyYh0aO8Y66/GVUrau2eGdFN8WEtJ9I/VaqrRdo8jIqk6PqMgrF2Aa4yQpMPUkLJ1eCvFNBapsWnuaksQwB2RvBXLcQCozgmk5lrHK4kUabtHsyajpDgN4I0PIjcqR+yK1OrEmTbkV0ivQi4ha5JqVSI0vf8ARbRzNmkdlNUpPYYOsblPh658ud1f19ktJBJuvcVgBkOUfBaL1Dgw9dFU5wdrAPHcfNJV8K4Hwkf2nTzBRiqTqTQYJ3lTU35mgjou+GaM1suqfZW/xF4ILXDcU03Ehwg+X7LN9MVBBGn/ACHVV9ei6nrccfvelocTMV3UTaSzhwThhwBBvqCkmVg5t933Kgw2JyPyn3T8FD07JSo23C1u8ZfeIPmqup4XFjh0/UKbZtTxFvG/ojblEuYKgPiZ8lfkaFfiZZDh/tWmAx4c0Tp8lVNq5mXsHcvrqlNn4nK4tP3Co2SbeahFx/tHftqNLTcbxw58krszESwzePgoalnB4sd/Mc1RgRrF2Hq203HiFf4fEhzZHuuF0ljcOKtMjlIPBV+xMRlJpuN+HNVTolDNSoaTy06G4PyTtKrfzHzS218Pmptf+UwTyUWGxAMQeSvD4s0hphX8YJ/E34gblU490gcdUzQxRBM2IPkqzbboqW0IkKMsrJzS0M4WIJ6FQ4/QWuF7Q9yZE6lV+LxPi18lz5OqMMrqKQU6hzfNMUjJIk3+ar+94b0zScZBVVL40ZwmuLTIK5Ba5jxLTYqo/wDhcNz9SrnHVIvGvxVfLeA+CrFtdHM+ztOGfuhZ1Gpd1WLykqm1wDdcsYOXRtGDl0WNOQU01yQwuMad6saLwQolBoiUWiTLKVfSAMwJ8k0F7Yqq7KrQs2DqEPaFO6hwUTqcLWkzSkyM0A6xaCDxCjdhWN0aB0TLea9qEKOLXRVxEG7JY4zEFRY3YgI09VYMqQVOXqOcl5K7Rz3G7AdTeMkwTCW2tsgtylsmeVwei6BXwoJS7sIJuFuvUujRZGU2zNjnKHEwQ1Y1dXN6LYmaREBZ0tktu4NPMxbqrY/UNPZMcldml1sT4cr2+AWBBvw6FIfwAzgzIdoRr1C3XEdnC5wdcNJsMnhM7pXrOz4aS5rHczBIHHdAR+o8D3fBreEeWktIgRrooxiJbxjer3GbFcXFw1j3XAxGsg+STZsNwl72OykiDByyeB0UL1AWUS2fWd4oEj5FeMwbs+eIJ1Vs7DOYPDTdzlpHKY9F5s1jqlZ1Ko1zIa51xHusc7Q8YUe+yPdYrjnkUXgnUKg2VXlsDWVseK2Y4sLKmZhOkg9DzVZgeytUPDAfGdAWluu8205reOZM2jlsKmKa0m5sN8X5SqvbwDgypuXu0tiVnO8AcXb2ZTPnCwwtZwplj28iCLTunhoVlbTsyblYnSrmCbwkC0u5mVZt2a8xkaXAycsEmNDYaiynp0C1sNBtr4SY894SU7M8knLsoWNJtzunXvhSvZM8dSQPUlQ5HQTBgb4MDqq3ZmY16hIN0tdDw6SCDbW1x9Fj1VloHTaOMzk7ktWwgc5RVPC8xbX5p9qyhOujphNx6JMJhrJzDvIUOD1T1ULoT5dnRfLszp7QtcKajigVXVmgBYYcqk8aoznjVF53iwNUSoWOWcLkujm6M6miWdUTEWS1fctYyNIyACbqYFINeZTOYrORSRnUqqLvpWdUffosGtsr44pl4RTM2VwDdWlF2elcEBocQ7RpvdpnUkrXqqlpHRbSxpIvPEqsvcTSd3wf+DO2DIiMwygcbbhwXmIBdTMNc6H1btMAXbqIuPTQqpcoabrrmZzUXNaHZpPiZSjza6kPk4/5ckviqTjiA+P5edhaSRly5hlA4wIsNIKTcUliBp98VW7IouMO17atTK17CadTLmdJJkaGBC8a9zXUs0io2nWNz4gC15ZM3nUxzVfgNKv/AGn/APqq4IQW1DFEihmd4v54DnHRxHgknTxEdVFhajmHDioSHisTBPiDDlBnkXbuRVDiSlXmx6rrxUdeGKZY4mhV7p7WZu97xrnAPl2XKctwdztRutKh2hR70Vo8bs1Gcokkim8PdI1Gab81WVilsV7v3xXbwTR6CxJodoOPgAzH/wCu8ANMOP8AOfYWMei8xGMa17y/NGfDzDoc3wOsXXzFsX0kjcqSLKKtouTJFJnnZ4KLLWm9tE1HVHQX1HMIDZBY0nvBY2BLhH9qUpVBTDaUnPnrsac3hnIwCW/iDvPfvVU82StRqrE5BrE48mg0n3nE03O3llINc0H/AJAH+xvBVmbms6rRB++KXWg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E. Bronchi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 The </a:t>
            </a:r>
            <a:r>
              <a:rPr lang="en-US" b="1" dirty="0"/>
              <a:t>trachea divides into two </a:t>
            </a:r>
            <a:r>
              <a:rPr lang="en-US" b="1" cap="all" dirty="0"/>
              <a:t>bronchi</a:t>
            </a:r>
            <a:r>
              <a:rPr lang="en-US" b="1" dirty="0"/>
              <a:t>, which branch into many smaller passages called </a:t>
            </a:r>
            <a:r>
              <a:rPr lang="en-US" b="1" cap="all" dirty="0"/>
              <a:t>bronchioles</a:t>
            </a:r>
            <a:r>
              <a:rPr lang="en-US" b="1" dirty="0"/>
              <a:t> that extend into the lungs.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6972"/>
            <a:ext cx="4530080" cy="33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F.  Bronchioles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150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The </a:t>
            </a:r>
            <a:r>
              <a:rPr lang="en-US" b="1" dirty="0"/>
              <a:t>bronchioles continue to branch out, and as they do, their walls get thinner and diameter </a:t>
            </a:r>
            <a:r>
              <a:rPr lang="en-US" b="1" dirty="0" smtClean="0"/>
              <a:t>smaller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Each </a:t>
            </a:r>
            <a:r>
              <a:rPr lang="en-US" b="1" dirty="0"/>
              <a:t>bronchiole ends in sacs called </a:t>
            </a:r>
            <a:r>
              <a:rPr lang="en-US" b="1" cap="all" dirty="0"/>
              <a:t>alveoli</a:t>
            </a:r>
            <a:r>
              <a:rPr lang="en-US" b="1" dirty="0"/>
              <a:t>, which fill up much of the lungs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www.healthhype.com/wp-content/uploads/lung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0527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6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48" y="332656"/>
            <a:ext cx="8229600" cy="1143000"/>
          </a:xfrm>
        </p:spPr>
        <p:txBody>
          <a:bodyPr/>
          <a:lstStyle/>
          <a:p>
            <a:r>
              <a:rPr lang="en-CA" dirty="0" smtClean="0"/>
              <a:t>G.  Alveoli</a:t>
            </a:r>
            <a:endParaRPr lang="en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96" y="1628800"/>
            <a:ext cx="33129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412776"/>
            <a:ext cx="5328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Approximately </a:t>
            </a:r>
            <a:r>
              <a:rPr lang="en-US" sz="2800" b="1" dirty="0"/>
              <a:t>300 million alveoli per lung, for a total of 150 m</a:t>
            </a:r>
            <a:r>
              <a:rPr lang="en-US" sz="2800" b="1" baseline="30000" dirty="0"/>
              <a:t>2</a:t>
            </a:r>
            <a:r>
              <a:rPr lang="en-US" sz="2800" b="1" dirty="0"/>
              <a:t> of alveolar area (at least 40 times the area of the skin</a:t>
            </a:r>
            <a:r>
              <a:rPr lang="en-US" sz="2800" b="1" dirty="0" smtClean="0"/>
              <a:t>)</a:t>
            </a:r>
          </a:p>
          <a:p>
            <a:endParaRPr lang="en-CA" sz="2800" dirty="0"/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Each </a:t>
            </a:r>
            <a:r>
              <a:rPr lang="en-US" sz="2800" b="1" dirty="0"/>
              <a:t>alveolar sac is enclosed by a single layer of simple squamous epithelial tissue, which is surrounded by </a:t>
            </a:r>
            <a:r>
              <a:rPr lang="en-US" sz="2800" b="1" cap="all" dirty="0"/>
              <a:t>capillaries</a:t>
            </a:r>
            <a:r>
              <a:rPr lang="en-US" sz="2800" b="1" dirty="0"/>
              <a:t> carrying deoxygenated </a:t>
            </a:r>
            <a:r>
              <a:rPr lang="en-US" sz="2800" b="1" dirty="0" smtClean="0"/>
              <a:t>blood</a:t>
            </a:r>
          </a:p>
          <a:p>
            <a:pPr marL="514350" indent="-514350">
              <a:buAutoNum type="arabicPeriod" startAt="2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8629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4752528" cy="57039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Gas </a:t>
            </a:r>
            <a:r>
              <a:rPr lang="en-US" b="1" dirty="0"/>
              <a:t>exchange (CO</a:t>
            </a:r>
            <a:r>
              <a:rPr lang="en-US" b="1" baseline="-25000" dirty="0"/>
              <a:t>2</a:t>
            </a:r>
            <a:r>
              <a:rPr lang="en-US" b="1" dirty="0"/>
              <a:t> and O</a:t>
            </a:r>
            <a:r>
              <a:rPr lang="en-US" b="1" baseline="-25000" dirty="0"/>
              <a:t>2</a:t>
            </a:r>
            <a:r>
              <a:rPr lang="en-US" b="1" dirty="0"/>
              <a:t>) diffuse directly through the walls between the blood and air in </a:t>
            </a:r>
            <a:r>
              <a:rPr lang="en-US" b="1" dirty="0" smtClean="0"/>
              <a:t>alveoli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4"/>
            </a:pPr>
            <a:r>
              <a:rPr lang="en-US" b="1" dirty="0" smtClean="0"/>
              <a:t>Alveoli </a:t>
            </a:r>
            <a:r>
              <a:rPr lang="en-US" b="1" dirty="0"/>
              <a:t>surfaces are moist and coated with surfactant (a lipoprotein) to prevent them from collapsing when air leaves them to reduce H</a:t>
            </a:r>
            <a:r>
              <a:rPr lang="en-US" b="1" baseline="-25000" dirty="0"/>
              <a:t>2</a:t>
            </a:r>
            <a:r>
              <a:rPr lang="en-US" b="1" dirty="0"/>
              <a:t>O surface tension and prevent sides from sticking to each </a:t>
            </a:r>
            <a:r>
              <a:rPr lang="en-US" b="1" dirty="0" smtClean="0"/>
              <a:t>other</a:t>
            </a:r>
          </a:p>
          <a:p>
            <a:pPr marL="514350" indent="-514350">
              <a:buAutoNum type="arabicPeriod" startAt="4"/>
            </a:pPr>
            <a:endParaRPr lang="en-CA" dirty="0"/>
          </a:p>
        </p:txBody>
      </p:sp>
      <p:pic>
        <p:nvPicPr>
          <p:cNvPr id="15362" name="Picture 2" descr="http://library.thinkquest.org/19347/media/alve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23" y="620688"/>
            <a:ext cx="4119937" cy="41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4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H. Lungs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1.	Lungs are cone-shaped organs that lie on both sides of the heart in the thoracic cavity</a:t>
            </a:r>
            <a:endParaRPr lang="en-CA" dirty="0"/>
          </a:p>
          <a:p>
            <a:r>
              <a:rPr lang="en-US" b="1" dirty="0"/>
              <a:t>2.	Branches of the pulmonary arteries follow the bronchial tubes and form a mass of capillaries around the alveoli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 descr="http://t1.gstatic.com/images?q=tbn:ANd9GcTmBx38FXqgJuG7jy7DBT3KYFVtlazxHLb7mJ8bMh9zE4t4FpIb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9232"/>
            <a:ext cx="4279104" cy="34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0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4104456" cy="5991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 The </a:t>
            </a:r>
            <a:r>
              <a:rPr lang="en-US" b="1" dirty="0"/>
              <a:t>right lung has 3 lobes and the left lung has 2 </a:t>
            </a:r>
            <a:r>
              <a:rPr lang="en-US" b="1" dirty="0" smtClean="0"/>
              <a:t>lobes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A </a:t>
            </a:r>
            <a:r>
              <a:rPr lang="en-US" b="1" dirty="0"/>
              <a:t>lobe is divided into lobules, each of which has a bronchiole serving many </a:t>
            </a:r>
            <a:r>
              <a:rPr lang="en-US" b="1" dirty="0" smtClean="0"/>
              <a:t>alveoli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5.  Lungs </a:t>
            </a:r>
            <a:r>
              <a:rPr lang="en-US" b="1" dirty="0"/>
              <a:t>are very light and would float in water because they have so much air space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7410" name="Picture 2" descr="https://www.clevelandclinic.org/thoracic/Airway/images/lung_lo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8640"/>
            <a:ext cx="4057253" cy="40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MVFRQWGBwYGRgXGBgaGxoYGhoZGhkYFxoZGyYeGhojGhgXHy8iIycpLiwsGSAxNTAqNScrLCoBCQoKDgwOGg8PGikcHBwpLCwpLCwsLCksKSksLCwsLCksLCksKSwpLCwsKSksKSwsKSwpLCksLCwpLCwsKSwsLP/AABEIALQBGAMBIgACEQEDEQH/xAAbAAADAQEBAQEAAAAAAAAAAAAAAQIDBAUGB//EAEYQAAECBAMGAgYHBQgDAAMBAAERIQACMUEDUWEScYGRofAEsQUiUsHR4QYHEyMykvEXQmJycxQkM0NTY4LSFTSyg5OiJf/EABoBAAMBAQEBAAAAAAAAAAAAAAABAgMEBQb/xAAqEQACAgEDAwMDBQEAAAAAAAAAAQIRAxIhMRNBUQVScQQyYSIjM4GRFP/aAAwDAQACEQMRAD8A28J6MkOHh/d4bySr93hr60krg7NQcw75xrieBwyE+wwpSaTfZ4ZlUOFQK/HhHV4A/c4Sv93I/wDxB516ZRqSe+C6orJuyWOJvc+vWONcHL4b0RJsKcHCLhhJhl1AYohd7VcQj6MwU/wsJm/w5eKs1/nbrlBlJMpQI8tjnofVO+NxsYlWn33dE48RTerCq5Vo8w+jcL/Swl/pSMdyQD0dhf6OEj/5cnD93L43jpQj8QIK0O9FGf4u6RWz+nTq8BoowfZHDh+Cwv8ASws/8ORLKA2hY6x0y+gZPxzYOFLhhPXMuGA5QK1drzju8H6PGJMTOSJJQSZgyAKy5qvEXjTxfjgRsiXZRfVJJIU3yagoBnBZzZJJy0QS/OxzelvB+G2RhSYGCGSab7KQEihK7KgVK7o4JPRGCgTBw0FPu5aa+rp58e0gk6k1rvTIKAu/VYmSyb35EajPgYdmmPDGEao5ZfRmF/o4VL4clSlW36PlCPovCJX7HCWWnqSUIDojsh4WeOmQzAvKUBQOHlNDvZE1OYi11KX+XP3QNs00x8L/AA5x6Nwk/wAHC/8A1yDzET/4zBBH3WEQv+nIT/8ALo/WOoyLKW0TgetoNkvczMPN+J681YtMfCMB6Mwh/lYSt/lyWT+G6bmOsRJ6Pwv9DC3fZyGyK4WqnUJHVNW4rvtRsjEzEAXuwqahAtUKwWJwj4Mf/G4BLYGGSUT1JAAUdQBX5cc8T0Xh/wCjhkgf6ctqq1Px8hpHVML6rW40vcoYWGCsoF0E1mJClKkJxQ5pDsThFK6OX/xuFUYGHkhw5F0ZEduvCh4DBb7nCf8A25PNO1EfR+L+jMwkJlmExAJ2UQmiiUrdDW81Wjw1QoVSnDjoemkFk4p48n29jnPo7BNMLC0+7k0K/hyKw5vReEETCwtPu5Nzs8deB+FflmetfhQBlWtwhF+mawrNdMfBwj0ZhN9zhMn+XILbmygk9FYQVMLCN1OHLpo1O3jtE1zV8qKctNqJnR1ZTxd968qJvLHpj4RzH0bhMPscJ/8AakohNEfvKM//ABmH/pYSkmuHJmUNM+mcdZmKozuVVbDy3QpKKyJUrQP8+0hWx6I+Ecw9GYZB+6wx/wDjkXfTd0qqCj6Owv8ARwr/AOXJXL8PXWOra1dH4Au2qxE3v/XcCB1gtjUYvsjkHhMMP9jgm/8AhyIlLy5JujbFwPDEEzYWDIJQpP2coYsFOyz8t4MaYkigrcbuOecOQiXbmqAKeZS9rXhWKeOHNGOF6IwSF2cJKgnDkCj8tU0vBLgYKer4fCDkPhyqQDVEu8a4kwMyEIgQK1X4WU7jrCOGtlG9ulBTsQ7BY4vdmE/g8M0w8Hf9nJVxaXOvxhSejMO+HhEqyYcgCWqO13R0TSBVbtj3pFA9r5HcOUFl6IrhI8b6SeAw5fCY6YeGCMKcqJJQh2WQoqv2YI6PpKf7lj/0p/8A5OcEb4uDw/UYpZFXg9T0f/g4SsmHItfYl3HON5gEv816V6ikYej5R9jhpfCk57Mvx5pG205belcsmuOEYy5PVXCJ2luV/U375QTSg8KaV+B7pRlqe/17ukKWq7v030hF2PaVihNQZgqTa56ljVDAdmV5zsAFAShlLChJCOzgJcJEzyA7k0rn782iwZTsDEl2htMoUCYAzetb90kahGKQGE/0q0b4+IcOQptzktKJp6VKlECApVCz68GECALlHWpWpIzUU4ZL0T4m1MtrDJXQCwZEsgqrRslHodFDq+oo3zVjxR0q3yw2Hcd58vM5CAkNr8KaOg4xUjk5jUVsb1+NWJkoCtqVStA+fmYDWxmZkFd1eeZQ6qM4JpalhMaEi6Vz14I6PJw3GoI3qjuMz10SNZk3Lu1QjlZ7iES2ZSS9vX1WSiUDHzhllQqOyCdKFnc1UwXREryb2RZTo2rKWV33oGuU4fGtIoaFMd7PbuxXe1UiSV50Z0r5cDwi5pVQpR0yDuGR25QfZ2tpuQ8R0RHhFWSiZBaqGogO8AI2YFIJcQ1BIKHnwufcdY027KFKjRdX3NGU5QpqOpR206aQg5s+qlmJO2JjmliNRwEeV6X9HkYn2koaawRpqGuaBDvtFeExUwsjLNsy/wDEoKWtmgh4vpHaYChANW0BoqtC/J5kIyjK0c8noqaYf4kgLFCuYVDRSFexSM8bwE8gBmDFHEwT1lvyC7so1l9JesfUVBmQ6hmqgJ7WOXxXpCfEQEoP3QKAKy6oU39BHVHq6vwTsFQjoi1RNOLcWjnln/E4ckC2bVrXisWJ9Ut7yH1XO0ZyAVDggspKvZTw0UQzpSfcp13uO919YoStYgleac3SFsPvZHogpYOvSkUQJtRwv1oRz3Qi7InlHNE4AcqV1ENjW+91dQlocozNNFoBkOMEyBlo9Q2hyypBsOzOcpUVRe7fPSK8MfxIaDLRh7/1h4rix/VL76aaxIlSVQwUBAlALafDKAbdqiSFuTvq+a5pxfMw5Sh1Gu/nx6QpQ5KEKSrISWdVy4tFCVKIwLal++MIfBTInd+cSjrdO0OqDkIsJ7u+6wpwabqbw78+ecMDyvpGB/YvEf0Z+gpzTlBHT9LsP/8Az8Sam1h4vSVE41Q5CiQR04+D571CWrImd3o8fc4Q/wBuRjV5BnXOvxjctddX7XMaRh6Nm+6w0P8AlyW/hlu2Y4XjoEigVzQqOajUdiMHyetF7EyypdLdvq3CrQ9l8+0I790VNMsqivkCFA0soW53xGa8K05fMcYCk7FONMk77pF+CBOJRQFR0Qkj1nZpdop0O0Ikiy0Rs6WFFoKx0+BmCTpYTGZlQbJar1AHzWBGed1BnJ4QJJKSPW2RwUUY7uWsaSnMa72Q9InDkQZ611rueKKpe12UEX3/AAgs0rYNoq55Z5vz3cYgupzNORbJEWLMvNDTcFa776QTBuza3awCImmqzK5zqF5PzTKAzFKqmZRyvEAshRHOkWMNCXUOGdGSlSFXnokTNK+qmj+q+S3dhXZF3ZF7kGVaOvxPOxXfWHJWl9NV6nqc40wvRU00vqS7QDhOBAKurBj5rGWJ6syTKCFUOtF0NC2amEOM4va9yhNV9zo1V5uuQF4oSqPV3MTdxqBbeTEy4ZR1U2rVVVK2pktookIo/VymVx0TWGU3uY4swTncsxLdKaUQpv4LwRnmllluW0SpLMmyxuRqpiWVT5OtgOSIbVo8dsmJPhnaknAKI4uSHTh//R0hEZJPTUeWdPpjCAxJZJE2BKSXcFhLspdAV/45t5U2IEbmp3FFepPaQpsUklTUkko5JWpv2N2ZmVCXda3qzfzPdIQsWJxVMJZ/lwvkGysdIoyhVTNCbUbiopVLxhYoULOi/iowq4J3gxpOGKMSqKlS6cSAr2ygo6CSAVzZ96H4KmqvAqAmpdNcjxSXctYqaVVB0NdQafzeQMEsrU1UOtK8Ff5Kx2IkOKoacFpesUDnSgutVe9sw2kMSqXTTkqd2PMlLk2b3+7TOEImeUU3lqsnVweAieFN2vFYrEDKSOIsHI5CkKYZFv1J4VfzskWjPFLHjv3eY1eNMSRJZBVVJG9X6puOj5SyrMAbzAFSqKQLNcHVtY6PFSJMbnIWYJrQjnAwb3SM5e/jBK4REJG/R87Wz4mya9tvglIsAhFuOVrW6wimzRVKjkoZREzCpHC/HUU5GIASbMe/3P5wwQGLcNc7FvLQQyXseZ9Jj/c/EDLBnbMpMsxJuwatNIcT9J28H4j+lOv5W90OOnFweF6iqyL4PW8ACMDCOeFIiFj6ktx22iR0Ly8svdTjGPo9fscJyfu5Bm+yDf5xaU5aWVsmXTnGEuT0420XKE/Tnz5RGz8uuu8IsVtNb3blytEzKaqA3LvS2+A1SGgCF+6LdAVPb74ezLhzTK5Can15CgB/l4KHcGOaQ5MSh49brneNvFEEbEoKSkBWcoWe4OyXzlN2DHLvUfJkcVJQNoBaLlTfU0gklA5rxHwAB+UL7IKqCteVDky8OMUieVxWg+W+kI1ZcxYtuVC70tfhujOWYWaycWpdAae8RZNe88r0GdIc5Cd1ZgaKvBxASRJIuQVwWdzR+X8yRpOKbQQM5dRxJVacYNpQwrwFEDK/MGrwsSdwSSqGnEocj0pFEXb3PQ9D+mJMPE2J5gJZ02SWAnDGVyUWz2Iyj1vS/o2XEkmm2QZgK3IBE2ypID7ID0Y0WPlcYAgPqVorIujcidUnDxp02NucSEbKKwBmIOocEZBaIiI5Z/TXLVF0KXEBllILF/5lG1Q5ygN1YLWLP6pzRzcvwdPMHODDKbMoLtUOqBlatTqEqDDOHlZETrTlcNWA7IsJA6niaVFqacATYGDGxzMUH4cnWpVk0m+bRBKh/MV9V7nI/wDHcolaWQVahrumWvRnQ++4zvv31J+OeU2CqcOSF+NMvWMa7AVTQNzSqMqjruizKjoOGb/PsQjS9jOUZjuvKj6RWxv8+69rElFT4XIJ4+8rGkuK63s9zTQ9Wm1gE2Y4Y68MsuvZh4c4JRdUNa9CBMOe5HPho6saHdXiQadBCCgLbu/MceaKuyZwUUa+TPvA7MMT/LTdz67oJFAF9VVfibM3KJFStB10pc93gGthfavUi6sln4N28PEkUm72sEV9+74wgUqU82uzm57aftbJQ6gNreo4jRkUVgeG2sQTB9mxuhXZ0Wh/m3wS4ZWYzEbRKtmbZ+edo2wfVlMwuyo6aPx36xjMNO67++ZZC3k3/RqJqK+8pZQO84RrVezw4dYUwKjKnC/XzWGSpUHhvPfOAsUsqSvzW2ducE/fCwHdTDBVLnPn+nyivtAgpvHAL1ZM9IOSTx/pOn9j8QwT7GfcuyWGr9HgivpQv9j8S/8AlTqGyKE3/WFHTi4PD9SX7i+D1fR833OH/Tkp/JL2/DTUEHy+HfWMPAn7nDf/AC5Nf3B8PdWu8kpNAvLlkbtfV4xktz1o0kE0+W6+elwlr84dd5yWnYGUa+G9HYkykybMoAWacmW5sZS7LS6x1+JODhn1BMTRSWWqgEOUX4GyZlPNFOlucnhcIg7RBUIwcgXJdgRTddozxiygELNNMQkwJVHQoSUQKGGycosTCUGWT8M34iSVmLggkheV60UrAxUaaXIgrtEEeqS7KhRdy6MhKbeszl73CtO3GUKYMyPRjxBeyXNo0EqhQ7KR7OhExWquVsFiAXX5LklbD3s8KqN1LVui5ElR0CIhCNZEoPlCEoB5LelqeydIQG+5+PeljDAPzRd3fnANIWI91axfitQyuK8oqaZWq6onIi9iWosQ3kc0TJVZBLmpApcQoxf5ebq+lUEBNWLEn4GyWcO/Dgq1jmkbOhq9Cjp7KhmpvjaYlMi92D2Rb2/l1g+zCg3aiLdNzzHO+sBolXISofO6fooFI0mkKKQUYhd3uI8tYvwvh9o/w6UsnAg9E3mJibU/G1KlU3p0AvAQ3vSM7MHARlsnIBDpkXSDFCqxqEAFnVVDuNmzZLCBSjlGTL1qDU5DRGJgARN6um4o602SUquUMKHs7lKpmicyaDLlFzeTu196r0ppGRJtq7VtoqAVyzeGq5/FQoQ1uzrygKGZFFn31Sn65VhTycK9DYK1z2kFPNLoLj9b1uETlVKVolTy3KaWQ0VLMQxZchSpJW1+WqEmCF0SvOhbfUaxADAAZJ2dfdSOjw42mKkVG92GpZuwmhSdbnMFRLUbJN0TNIgoqarQILUD0846j4HIkcFFmTlVLXiz4OUCoJVUBJKj2iAj3fOCxdWKPPn/AEutNFU+48NZMM8FG/Jt5PXlc/hwTcVFSA9SDVXqucVgYIYbRMpDAqqEVVXqHRlRhULlPbYjEmGxKQVGalypKBc+bRnKGp8XctU2pmd8dHqhZSqV2kVyfmtErk2c8iAVqBeugrlTyhCxtVRMw7SnwLqDpBWvw5a/CIMyEBgvOrpQorboJSbnid4pZK58YDX8ly/P9dB5KN6OMjV/RQvn+sUSqe+nxNSV0iQVLB/jfvPfAJLyeV9KP/T8R/Rn4+rppfTWCK+ksxPg/E/0J9SfVL+XXQwo6cPB4fqW2RfB7vorwRmwML15Jfu5CFIJ/BKGEvbCPSPh8PCRZziTBwB+EF+JfLKPO9Hek5jgYICNhSAIz7EtAyuPOEN/fZy98Yvk7I45z+90vB1+M9KTTCX2bKEC1DLX9WjjBWpJGovutWFYC5sNEIA+C9KKWZa/oEsRvPA2iTpjBRVJDLjp+rZeRrCMpNOCvelR+lTCAPH9C2YWv6w5WsBu0UfDqsFlkShDtCoYHLcwQFAvCOib7xU9WYOR7VlAIRymSnrnMp07PyvfhEbIEwmlDiiZcOHZWGRKPfuVLNfJeijfnn+IQhTM7lDkpvs3SNjszvMZROE2lRSgW5WikGoeqxz4kyFC3M1YUtvSxWsARlez5KnxO3z0PfGJGK5o6LvZ9Q47EITKrqubIxD0/ionBBCwnmQPNUCuSFPy2T1tRAXsjQlF0z3gK/B/J4vw2BtLZMxm6pfp+FN28ngQAsxS/SpuLXtGniMdJWCG27lkOcD/AAZyyXtEjxE4kAEoLCoC/qSvbpxrUVIRhnUe6thqkUCd9uBoSm8LkFoAIDLnzegfg3weAcVRE+u7ezleRzypAFJvuIDn9FXmFCxoRkHDWTzVFRc11aAE4ujJu4+s+pySAdk7TO4IKqjh/wAWQIVteEMyM+V0O9c287xZkCLVaLe/uHMxE0z0VCzrapZqEW6pANBPNW/JB86D4VAUde6+4+9FjMYlLi2trDJDxTWOmTwl1RFRS2bOpp5rohtqPJPh/CkoSqVGaOg313LG5xwPwut7OSWuXFzUjOMMbE2gmRBCspCFUGRFHsthESliVc30U5mtaXK72ZtOTthiYpzKogVauQ3IjTWAElytGBIOYTfbJ+MVsvu8lyO4ZW3GZA+79fmmRWA0SXYkZ9sebr5ZwI66Jwc1rU6fi4wig4JXuvxHB4YQsOOVwHe3lCK27moxnD3yU7lCbJUxr4fEkPqfhBBAJHqg1Sah2StQ4KrWObDobG9MwF7skSD8l3KmcMiWPUtnR2eO9Gz4bkXdaEXmXmXQ7qRxfG9zx1js9F+kJsFJMQ7WASRMCF2JUSXZFUUBeJAVBG3pPwcg+8lBmknKyT4Y2pVKkAyykzB7hVYMWgMF9Q8ctGT/AE8wllsfhRU7pCPJV4qvvJ+bKTg0Ey1cHOifHN9IAXPOuYppa9+MI7lxZwfSeX+5eI/pT+R+UEH0m/8AS8TmcGfj6p393gjfDweD6l/Ivg9LwH+Dh/05P/kabuCRvLKi1TPv5pGHo4j7LCon2cmXsBY1kU1AVLHoFHfKMpcnrLgrM8NO93WKMnzzIvfWEmb+/tumUM1+NE3jjz3RI2ICgFSzqcurzb0MOYbl99QaJlyEEkiF0U8Hu1i3aQlQV8hRfhwgEuSZgpIZfJd69mJnmQKuvn5e6NAU75OSqOeehhEIAOC/INVOcBRE8xcylDnuRC6tpd847cMmeRJiGLmhDnNUtUq5K0XkF1p7tVHab4QxLWVkBKVRc3XdxMMicb4OzB8O9AjIQ1EYq1GpHb4HwBnOzKgluzBSdWJK+rW5Rl5/CmWb7OSVhMQAQ2yKlFpMioKisfVerhyUlkklFKAAV98I8z6jNKL0rk+X8R4bZxDIJzNsD1piLmVUyREO8uscE8yzE04iiD4d1jp8V4xQUrMZlKZkoxuiDzjjmHx6qne+rwzswRajcuQmKtu+CtovG9UBVdwr3QnzSCZN+gqadSgh7WQpvcrWq3W7DUQHQBDaaaXpqOQiK788kqFzeZ8uCv7QdGdTuoxQLzNJVhEgSmjUQ2og6pvvWHQXSATa881yL/ro6OGtCw+Ofx6mNThTyzmUyEGupDGgCkrtZ/hswD8NglyRQ7IRTxOYCcNmtoGJ5ElZOF4cBZpkQaXfO5XSusHi8baXaKjqic9WzYBIvFx9ohPwhAmoKVGVPmYyMoS6kIrBNb3d2ruhCW71MnDl7JoRYcr6JD4L0Fko9U03wzNS2Scn/Mjp7wpJs0S3VK8Baq3gNBWYKbZUbNHaCYC2duaM2Z4wxNfOhKVqCeoyZbRnmQ+QHA3ahDcUyAQ9hqMmYAbhQP0gmKLbjZ79vm8PYyc+826DpAjIOuRItVwDnR7wFCM48+RC8vPhDASp8rmmSBhWIRD+ui60XlFynunvYsnPWEMyF+jCpzDaW5R2+jPSk+AZkO1LMPwlR65QBDZfetljnlCMcqANvTQtC2NMwlWq1D2aQWROEZrTJHf4rAknkmxMJSJfxA1kmKMQHAR1G+keaqO5TQ+SKOAjTwvijh4ss7VEs7fiwyigp+JASQuTFInHwtmeaUr6s3mjt+6hBBh13M8Nwlol/R5f0oP9z8R/Sm3psnm69YUH0jH9y8Sv+lPc+yerLqII3xcHm+pv9xfB63ow/dYWX2Uhr/DLbu0dMt97uff3vjm9Gj7jCb/LkCf8Qc9b55R0CQJmnZGjARi+T01wMBGd3QGiIKVC5D3xG5dzvloe8osTuhVERrdh4rDlBKLZnAHEmjteEJuuTGWcEoxQgTAKxqiLrK2U0aJpQUyc24JHu4H0eCgzIAEYGY0dMg+/nHkek8MS406TbTqoVVKsiIwIB3WoRGGP6iOSWlGBkq2lnSicc4iSh4BR7nUc4s4hOzfLje63HbKXEVAFOZZ7LrTK44B0meHgPPNtTETWJBEoRhLzWCcvVldhqL6kN8YqYHta5e7kYNnr38UTLKBFI28NiDZUyqFfZVQ34pUcPTZcbQQi3YZjiAHaM/7wExZDKgRkocq8Y83Dn2TzFrpmjOKHzju/tQ2blUttFwFoFDlV7AcmSG90cOxMqIhQkklAAxKE5Jraqw58NJkVdQ4eiZsr/CNMXxku0uwSQgqGcald73eFN4mdAABUPVgQW1IVAzpZIDVarHJ4Ysy/oW7zKREuwKzCbdKeAUAgWK1eIxJDNU0oXQMFLqCme8XhkOgz0sTTih+MBdNlYOLhkrs7MyovrKhyQjctRWz7S+OwxMsgCIBLsg0LqFm0VdDW/OWOlFWlUPQBddDEmdiFzK/r2ukMh41J3udB9ITzYnq7Tykk0NhU5Gz2cIVjExzLtYZmImCGZ1/ESRKtVABUv0jlEhmmAlSoDuEX1mXInpHRjzrMUetc1NekA+klL8EzFeTr8+XLcHKOXkS3JUs76KbaDrx4Nk8QiMM3shREbfR6CEablC51unSvszBl5PCnvkL11TyOoK7qlDncjDJ0LpU/pCxS5KjOm/esvR3rAT3KQKV1FwdWz084yIoNToEKPbUN5htDiAFVAojor+qKkFaOBahSJxMJUAIQlEupJYyohVbDgEEMV09wCsnU9eh3JygytbouVgh7zjXH8LPhtNIZS5Uo5GRBLbrcokzJq3lTinmYRcZKXAhIetmqV9/aCBaZZ8vmOEKVgiJbmuYSpB4wGvG78alrcrCEaWGygq3EIi5P8IgDSaqId9nt1W8UuleGvBCkLbemi/qbe+AKJmw1dTYD9Ubq4ixiGfDDS/aSSiWWY3klsv8ACV3gLVYiblu096fLONfC4ZJUsQBRWN7aDcgpDJyRtX3R5H0plMvgvECYJ91PqPwmmXXyMEdn0sB/sHilRPsZ03bLGlVJokEb4uDw/UJNzV+Dq9HTD7HCH+3JkaSynnpHTspXK5O/ifnHL6PJ+xwv6Ugo67IdY6pZUSx7YCmfaRg+T2EthE5lXQb1T3imcRtXUIaEXUV3sjfGBWz3AcvchixOyNqBxaipwrBY2jU+kMVEE8yAIi2Rgtdx6xySYbD9QN93cqalXdI0A73ZcYJZEXLnWq50VXzOqRKjGPGwg9T2/ROOcBlquvHfzvDIcObL0SuXKovDAB005Z2QJVl5OirFe5aiuQK8QRlEAijLuOir0/K0M735u6qrKphzYiFs2BNUB557+EAycVKlw1QqijqHYk6vpHf4PC2ZUV5QqZFSu5XCUY8OPCDklsiC67txJfIb42wvGJUIVzGdFAs+b3zKMp29kYTS7MxXdk3uZd6wmNbvQOQl+FNNI7ZvEyzNsniN6X7WMJ/DqUlIeyv0yRbUGUMal52OaecnUM35TzSx4sph2ccnWgQUV9FpxJ5DKxlPJN6Jpl7KRBxDnU1VqsjdOEI0W5YKZB358bLuXKIAyHHWlLvtb9FbQ4ib8uDeQfdpGU8gs6IUGlkrmOQzgKLwAmJQgSglULzEmUBXzm5iIlUI1sgq1zoyedo3nCSoLrY2JDjJjk1KmMpVfPenzUAIpGUMmO7Y14+96Z5j/kYoF8gpGS3bgC0IydWoPa8lU7qwjK3PzPxLtXWEMYVf0GrJofKDbRygR6jIKSupII+cITOAa3ROZBP8Ja+ydYJAvbLqtU2epENCYxhAhOCGtKEH3vxjq9E+k5cOcTzyky7NZQTsmbZKo7FCwyYRy4wbexRinBKPnGYn2lWztmUVRoBKoIJSlxBwZzh1I0z2PTvp2TFAkkBmImLkF0BCy3qQ6UorR5Us5KOvKlRTIZUWImqVHa/Ict0Ez9Dmel2NzCHjwxxRpFUr2e/KJnZRl59mu+KXPP5q5yTpCyplprbtIRuifiqpXp27tE7SCvdlp0TKCSchOpvZHu5LjU7rlwyxmDUWj3apswyeAbekvDwjMdKLcB7o4VDot42OOg2Zd69jSuUcviMTaH8OXxIe46Zw9ou3d4LJ0uW7PM+lU39z8Qf9md+CQoPpROvg/E/05r32SPcm+FHRi4PG9RX7i+D1fRv+Dhf05K6yCNxdWGvYpHP6PP3WF/TkKbpB29fPolm4d36dmMJcnrrgoTMtmzSoW73frCmBT43Pvu+kIF9Wv7z8FgAdg36unPekIVbjJbnnnyuesAmQvZOx3eM/tLjjz86hukTtogy46kPaqPprAVRpOd1lJD5+/rxhEvvXvyfLqpJdshCqEUKpUDaqyr2FG/8AZZJABMSSmelWuy71MMhtIzwcEzUYXLZWCUVmzOSRoJ5QFlc2JFHQkNmmVuMYuMSrkiwdB8aN7ljOcLWuh3XT+atiaQxU3yOaYupVb/wo7WYnpnDQ5P73ZhRSkClahKoa9rNqiXZJkKnpxyKDMJl7kUVPOtlGXVKpYHiImUo4Kblu6t3fOA2+BFhpVDTpBhyPRSPNgUrl56GGCHL4ibacAhkYK1AqqXEza74oiQmiKat+IkPxOdTvjLZNKU3Jv3Lm+cOVtShLG4VeRQPkMmApF/2ckqENtaivAjX+ZWeFhlpplTJFIdwUutUspvGYw0CBTVK2u61r0pE4k808iApMwXcaHRNb2shNSovHCFplFKBlRbVYHQ8YJBvrrqHWtRXSK8ZKoDLdhdWIBLVVTRjuxlxa92XlXkYY4bxNNoqwbLfytTeInE3i63yBXRU0YxQbTlqW5LbOES3TeS1FYNxpvRXAbOXUHhv71iZipPC6sOC2I3DR1PLepzVGY55iV98MB1R9V3hHZwvuaAKGZWrpxex/58zEzBM+eQNOFud40RL8cn4fqmcTMg0dN1G928tACpMmfohd1ZEK7lfQQpA5VE3Co820vrCmLgNwDtsitGXK41h7LnM1I97l0MBRCJL6oIAd1LkklFdQTQ6DSLw5HAvS3klFltqzROHJtTI1FXJCFa9QeZyjXw+KJZCBKRMS5uqAbRKm3QGATdcFS4eyhnK7lLfClALccJpppkUvRFQVowYo/wAFMXiElyluSgVXPLKEZQc/kqG2htCHFb2yEUFwTwdadE3NpBhnQFuG5E37lgBK7q3rLyB7WCQg/MBB8PlAaWeZ9KB/dPEH/ZmytKU957EOK+k//peI/oz9ZVtuhR0Y+DwvUv5F8Hp+jUmw8JDsphSA1RdiW66X8q7pslPJK9hH0jj9HyD7LCKvsSiv8IY6U6RvOZiNkEMQXuFdV06iMHyevFUvwa7XNOl15dDEylfxV5uiNn3rGkuCECSrY2G8rUVvfjGk+NKKAE8PgpWkInV4MxgnmWW9aZq/nnFy+HllPrTKoQDjVnbTO8TN4gzEJ5bwx7YxhNIFVQER6JQn3F8gsCHUnsdQ8XKABJzoxRygYoLRzKSXJctbKrv8GglkJXsijUboj1gnLb1ret6e1zVoAjGhmQga5cKb1ip5icj5FOKXzSgvBKK581y5FBw5BmK3rmaU4335Zse4xhq3dlD1ZeBilT42e6vknERKrdWzAoWy37zB9mnMp3U34QyO5GxRbHSnlc8FzhyFLZdL+fGF9mAzJbgacPdSAGhS/K9mzdRQO7IsuWnxQ8tDuosLbpVa9ed9WOkZSTu6nOvEnkG0EMG5re+R8/LNYA0lsnAd9dIyMjPQBM8gpZM+fEaEJTtkrmsotbSM5iCHGubPzCaPR4dgVPOwAKKCLICCgKIpJJ3UDKIzxZUq4s4cNeirKTk2kOc+q4V3CKrpNrXZK7g4aOgoJBKJAozUgTPU1Kkl1V13j2ITaZzhqJS6rvcuV6k5xQ35r0OVhTdeNcGSUINiWgAQrkE2kC1l3gCKnwQhNuBD/otbwitZjNPpa/MDp5ZxACTV0RGbrRF3AvWK+wmVEYqQhKJlMSEDkhHiHBoRZEKq+iIpFci5s6KTXY0M7M7J2e+sGIQ4UaOHsAed86Rj9qJZgCxUCVRojMlR2IckhNtkMq5FqrqiPmyiAODPGxJpTstsuDMZpUFgTtF/3ShcrVjHThSgetNyVc6k3p0SJnklqJXDhQEUmqUVb1EZiV66J57v3aW5wmNJsMWfaJqjqi0UlEyCjfS5hTS+sfWSUhAEBTMk/vfu6NMqw5yp94XzzevwhAHLJ00NwlwHsgVqBVFyYjZb91DV7Q6brk04pdqRBXk5b51Tkc6QxIirVbDe90Zb5wBQ5i9WTUndmbdtDM61yccWXq+kJed+2prDwsCeaXaEpModUYG9LsDuTfCoJNRW7o8v6VD+5+JQhPspuRlPIr28EP6Tzr4PxClhg4lA5m2UAJVhXO4gjpx8Hg+pN9RX4PzzA+s/xUsssolwUlAlHqTUAAH71Wi/2p+L9nAOhkm/7wQRWlHN18lfcxYf1qeLAQS4KfyzeW2kV+1Txfs4P5ZvfPBBA4oI58nuYD60/F+zg/km/wC0H7VPF+zg/km/7QoINKH18nuYftU8X7GBv2Jl/wDuD9qni1XZwfyzcvx00ggg0oXXye5jP1q+L9jAf+Cbf7cH7VfF+zg/km5fihQQaUHXye5lftV8X7OD+Wb/AL6mF+1bxfs4F/3Jrv7WfkMhCggpCefJ5YpvrR8UQmxguo/DNdQ3rtVsrJAfrQ8V7GD+SbJPbbNrwQQaUPr5PcwP1n+K9nB/LN5baQh9Z3ih+7g5fhmp+fN4IIKRXXyV9zLH1q+L9nBz/BN/30iP2n+K9nBs+zNZ/bhwQUhLPk9zIl+s3xQI9XCYqGnqhHt6lvgIsfWl4q0uCFylmzX2+1MEEFIlZ8nuYS/Wh4oNsYKZbEyP/wA+1MMfWj4uuzg5fhm/76CCCDSiuvk9zJm+s7xJX7vA9YIfULjI+tFYn1qeLNsILlLMPKeCCDShdbJ5ZOF9aPi5UAlwQAv7hvoJuMM/Wj4s1GEd8p1/i1hwQUhrPk9zD9qPi/Zwfyzb/bif2m+Kf1MFyp9Wbj+/dH3mCCFpRSz5Pcxn6z/Fexg/lm/75NCH1n+K9nC/LNmvt/rDgg0oX/Rl9zF+0/xXs4P5Zv8AvB+07xXs4P5Jro34tIIINKGvqMvuZcv1qeLBEwkwFBH7k1nH78dGL9dfj5lCYMq+zJMLAe3kBBBFKKMJ5ZuStnm+kPrD8Ti4U+HNLhCXElMsySkFCEKetBBBDSonLOU3+p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28362"/>
            <a:ext cx="3576711" cy="229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6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24744"/>
          </a:xfrm>
        </p:spPr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.  Ribs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040560" cy="49838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Bones hinged to the vertebral column and </a:t>
            </a:r>
            <a:r>
              <a:rPr lang="en-US" b="1" dirty="0" smtClean="0"/>
              <a:t>sternum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2.  Along with associated muscle, define the </a:t>
            </a:r>
            <a:r>
              <a:rPr lang="en-US" b="1" dirty="0" smtClean="0"/>
              <a:t>top and </a:t>
            </a:r>
            <a:r>
              <a:rPr lang="en-US" b="1" dirty="0"/>
              <a:t>sides of the chest cavity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368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J. Diaphragm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Breathing </a:t>
            </a:r>
            <a:r>
              <a:rPr lang="en-US" b="1" dirty="0"/>
              <a:t>is powered by this thick, dome-shaped muscle on the floor of the thoracic cavity (chest </a:t>
            </a:r>
            <a:r>
              <a:rPr lang="en-US" b="1" dirty="0" smtClean="0"/>
              <a:t>cavity)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 This </a:t>
            </a:r>
            <a:r>
              <a:rPr lang="en-US" b="1" dirty="0"/>
              <a:t>sheet of muscle separates the chest cavity from the abdominal cavity</a:t>
            </a:r>
            <a:endParaRPr lang="en-CA" dirty="0"/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52" y="2492896"/>
            <a:ext cx="4989448" cy="383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7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I.  </a:t>
            </a:r>
            <a:r>
              <a:rPr lang="en-US" sz="4400" u="sng" dirty="0" smtClean="0"/>
              <a:t>Respiratory </a:t>
            </a:r>
            <a:r>
              <a:rPr lang="en-US" sz="4400" u="sng" dirty="0"/>
              <a:t>System Responsibilities</a:t>
            </a:r>
            <a:r>
              <a:rPr lang="en-US" sz="4400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/>
              <a:t>Removing </a:t>
            </a:r>
            <a:r>
              <a:rPr lang="en-US" b="1" dirty="0"/>
              <a:t>waste product of cellular respiration (CO</a:t>
            </a:r>
            <a:r>
              <a:rPr lang="en-US" b="1" baseline="-25000" dirty="0"/>
              <a:t>2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Taking </a:t>
            </a:r>
            <a:r>
              <a:rPr lang="en-US" b="1" dirty="0"/>
              <a:t>in gas (O</a:t>
            </a:r>
            <a:r>
              <a:rPr lang="en-US" b="1" baseline="-25000" dirty="0"/>
              <a:t>2 </a:t>
            </a:r>
            <a:r>
              <a:rPr lang="en-US" b="1" dirty="0"/>
              <a:t>) necessary for ATP formation via electron transport </a:t>
            </a:r>
            <a:r>
              <a:rPr lang="en-US" b="1" dirty="0" smtClean="0"/>
              <a:t>chain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2" descr="http://www.visualphotos.com/photo/1x3747581/human_lungs_lungs_artwork_of_a_healthy_pair_of_p8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8498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/>
          <a:lstStyle/>
          <a:p>
            <a:r>
              <a:rPr lang="en-CA" dirty="0" smtClean="0"/>
              <a:t>K.  Pleural Membranes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Lungs </a:t>
            </a:r>
            <a:r>
              <a:rPr lang="en-US" b="1" dirty="0"/>
              <a:t>are enclosed by </a:t>
            </a:r>
            <a:r>
              <a:rPr lang="en-US" b="1" dirty="0" smtClean="0"/>
              <a:t>two				 </a:t>
            </a:r>
            <a:r>
              <a:rPr lang="en-US" b="1" dirty="0"/>
              <a:t>pleural </a:t>
            </a:r>
            <a:r>
              <a:rPr lang="en-US" b="1" dirty="0" smtClean="0"/>
              <a:t>membranes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Outer pleural </a:t>
            </a:r>
            <a:r>
              <a:rPr lang="en-US" b="1" dirty="0" smtClean="0"/>
              <a:t>membrane				 </a:t>
            </a:r>
            <a:r>
              <a:rPr lang="en-US" b="1" dirty="0"/>
              <a:t>sticks closely </a:t>
            </a:r>
            <a:r>
              <a:rPr lang="en-US" b="1" dirty="0" smtClean="0"/>
              <a:t>to </a:t>
            </a:r>
            <a:r>
              <a:rPr lang="en-US" b="1" dirty="0"/>
              <a:t>the walls </a:t>
            </a:r>
            <a:r>
              <a:rPr lang="en-US" b="1" dirty="0" smtClean="0"/>
              <a:t>of				 </a:t>
            </a:r>
            <a:r>
              <a:rPr lang="en-US" b="1" dirty="0"/>
              <a:t>the chest and the diaphragm 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Inner </a:t>
            </a:r>
            <a:r>
              <a:rPr lang="en-US" b="1" dirty="0"/>
              <a:t>pleural membrane </a:t>
            </a:r>
            <a:endParaRPr lang="en-US" b="1" dirty="0" smtClean="0"/>
          </a:p>
          <a:p>
            <a:pPr marL="36576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dirty="0"/>
              <a:t>stuck to </a:t>
            </a:r>
            <a:r>
              <a:rPr lang="en-US" b="1" dirty="0" smtClean="0"/>
              <a:t>the </a:t>
            </a:r>
            <a:r>
              <a:rPr lang="en-US" b="1" dirty="0"/>
              <a:t>lungs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The </a:t>
            </a:r>
            <a:r>
              <a:rPr lang="en-US" b="1" dirty="0"/>
              <a:t>two lie very close to each other </a:t>
            </a:r>
            <a:endParaRPr lang="en-CA" dirty="0"/>
          </a:p>
          <a:p>
            <a:pPr marL="0" indent="0">
              <a:buNone/>
            </a:pPr>
            <a:r>
              <a:rPr lang="en-CA" b="1" dirty="0" smtClean="0"/>
              <a:t>3.  </a:t>
            </a:r>
            <a:r>
              <a:rPr lang="en-US" b="1" dirty="0" smtClean="0"/>
              <a:t>In </a:t>
            </a:r>
            <a:r>
              <a:rPr lang="en-US" b="1" dirty="0"/>
              <a:t>between is fluid to make for an air-tight </a:t>
            </a:r>
            <a:r>
              <a:rPr lang="en-US" b="1" dirty="0" smtClean="0"/>
              <a:t>seal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Pressure </a:t>
            </a:r>
            <a:r>
              <a:rPr lang="en-US" b="1" dirty="0"/>
              <a:t>between the two is less than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outside air pressure (or else the lung collapse when a puncture wound occurs)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482" name="Picture 2" descr="http://www.beltina.org/pics/ple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908720"/>
            <a:ext cx="3648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L.  Thoracic Cavity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A “sealed” chamber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Contains lungs, heart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3.  Ribs form top and sides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  Diaphragm forms bottom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5.  Used to perform inspiration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expiration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1506" name="Picture 2" descr="http://t1.gstatic.com/images?q=tbn:ANd9GcTPmLEix74aIY27x5BU65t8ZhiqgB5EZFY47zSo5fDYgJs-BCmE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07668" cy="37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3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Roles of Cilia and Mucus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Location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Line the tubes of the respiratory tract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tubes also produce mucus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Function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Mucus traps bacteria and dust particles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  Cilia sweep the mucus upward, cleaning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the respiratory tubes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 Smokers lose functionality of this system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and must cough to clear mucus (smoker’s hack)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25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088"/>
            <a:ext cx="8229600" cy="1143000"/>
          </a:xfrm>
        </p:spPr>
        <p:txBody>
          <a:bodyPr/>
          <a:lstStyle/>
          <a:p>
            <a:r>
              <a:rPr lang="en-US" b="1" dirty="0"/>
              <a:t>Inhalation and Exhalation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I.  </a:t>
            </a:r>
            <a:r>
              <a:rPr lang="en-US" sz="3200" b="1" u="sng" dirty="0" smtClean="0"/>
              <a:t>Breathing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A.	The taking in of air into the lungs</a:t>
            </a:r>
            <a:endParaRPr lang="en-CA" sz="3200" dirty="0"/>
          </a:p>
          <a:p>
            <a:pPr marL="640080" lvl="2" indent="0">
              <a:buNone/>
            </a:pPr>
            <a:r>
              <a:rPr lang="en-US" sz="2800" b="1" dirty="0"/>
              <a:t>1.	</a:t>
            </a:r>
            <a:r>
              <a:rPr lang="en-US" sz="2800" b="1" dirty="0" smtClean="0"/>
              <a:t>  INSPIRATION </a:t>
            </a:r>
            <a:r>
              <a:rPr lang="en-US" sz="2800" b="1" dirty="0"/>
              <a:t>- breathing air in</a:t>
            </a:r>
            <a:endParaRPr lang="en-CA" sz="2800" dirty="0"/>
          </a:p>
          <a:p>
            <a:pPr marL="640080" lvl="2" indent="0">
              <a:buNone/>
            </a:pPr>
            <a:r>
              <a:rPr lang="en-US" sz="2800" b="1" cap="all" dirty="0" smtClean="0"/>
              <a:t>2.  expiration</a:t>
            </a:r>
            <a:r>
              <a:rPr lang="en-US" sz="2800" b="1" dirty="0" smtClean="0"/>
              <a:t> </a:t>
            </a:r>
            <a:r>
              <a:rPr lang="en-US" sz="2800" b="1" dirty="0"/>
              <a:t>- breathing air </a:t>
            </a:r>
            <a:r>
              <a:rPr lang="en-US" sz="2800" b="1" dirty="0" smtClean="0"/>
              <a:t>out</a:t>
            </a:r>
          </a:p>
          <a:p>
            <a:pPr marL="640080" lvl="2" indent="0">
              <a:buNone/>
            </a:pPr>
            <a:endParaRPr lang="en-CA" sz="2800" dirty="0"/>
          </a:p>
          <a:p>
            <a:pPr marL="365760" lvl="1" indent="0">
              <a:buNone/>
            </a:pPr>
            <a:r>
              <a:rPr lang="en-US" sz="3200" b="1" dirty="0"/>
              <a:t>B.	Occurs about 14-20 times/min at rest</a:t>
            </a:r>
            <a:endParaRPr lang="en-CA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96138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91264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II.  Lung Capacity</a:t>
            </a:r>
          </a:p>
          <a:p>
            <a:pPr marL="0" indent="0">
              <a:buNone/>
            </a:pPr>
            <a:endParaRPr lang="en-CA" sz="3600" dirty="0"/>
          </a:p>
          <a:p>
            <a:pPr marL="365760" lvl="1" indent="0">
              <a:buNone/>
            </a:pPr>
            <a:r>
              <a:rPr lang="en-US" sz="2800" b="1" dirty="0"/>
              <a:t>A.	</a:t>
            </a:r>
            <a:r>
              <a:rPr lang="en-US" sz="2800" b="1" cap="all" dirty="0"/>
              <a:t>Tidal volume</a:t>
            </a:r>
            <a:endParaRPr lang="en-CA" sz="2800" dirty="0"/>
          </a:p>
          <a:p>
            <a:pPr marL="640080" lvl="2" indent="0">
              <a:buNone/>
            </a:pPr>
            <a:r>
              <a:rPr lang="en-US" sz="2400" b="1" cap="all" dirty="0"/>
              <a:t>1.	N</a:t>
            </a:r>
            <a:r>
              <a:rPr lang="en-US" sz="2400" b="1" dirty="0"/>
              <a:t>ormal breath</a:t>
            </a:r>
            <a:endParaRPr lang="en-CA" sz="2400" dirty="0"/>
          </a:p>
          <a:p>
            <a:pPr marL="640080" lvl="2" indent="0">
              <a:buNone/>
            </a:pPr>
            <a:r>
              <a:rPr lang="en-US" sz="2400" b="1" dirty="0"/>
              <a:t>2.	About 500 mL</a:t>
            </a:r>
            <a:endParaRPr lang="en-CA" sz="24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B</a:t>
            </a:r>
            <a:r>
              <a:rPr lang="en-US" sz="2800" b="1" dirty="0"/>
              <a:t>.	INSPIRATORY RESERVE VOLUME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1.  Amount </a:t>
            </a:r>
            <a:r>
              <a:rPr lang="en-US" sz="2800" b="1" dirty="0"/>
              <a:t>of air that can be forced in a </a:t>
            </a:r>
            <a:r>
              <a:rPr lang="en-US" sz="2800" b="1" dirty="0" smtClean="0"/>
              <a:t>breath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2.   About </a:t>
            </a:r>
            <a:r>
              <a:rPr lang="en-US" sz="2800" b="1" dirty="0"/>
              <a:t>3100 mL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60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C.  </a:t>
            </a:r>
            <a:r>
              <a:rPr lang="en-US" sz="3000" b="1" cap="all" dirty="0" smtClean="0"/>
              <a:t>Inspiratory </a:t>
            </a:r>
            <a:r>
              <a:rPr lang="en-US" sz="3000" b="1" cap="all" dirty="0"/>
              <a:t>capacity</a:t>
            </a:r>
            <a:endParaRPr lang="en-CA" sz="3000" dirty="0"/>
          </a:p>
          <a:p>
            <a:pPr marL="365760" lvl="1" indent="0">
              <a:buNone/>
            </a:pPr>
            <a:r>
              <a:rPr lang="en-US" b="1" cap="all" dirty="0"/>
              <a:t>1.	</a:t>
            </a:r>
            <a:r>
              <a:rPr lang="en-US" sz="2200" b="1" dirty="0"/>
              <a:t>Maximum inhalation</a:t>
            </a:r>
            <a:endParaRPr lang="en-CA" sz="2200" dirty="0"/>
          </a:p>
          <a:p>
            <a:pPr marL="365760" lvl="1" indent="0">
              <a:buNone/>
            </a:pPr>
            <a:r>
              <a:rPr lang="en-US" sz="2200" b="1" dirty="0"/>
              <a:t>2.	inspiratory reserve + tidal volume</a:t>
            </a:r>
            <a:endParaRPr lang="en-CA" sz="2200" dirty="0"/>
          </a:p>
          <a:p>
            <a:pPr marL="822960" lvl="1" indent="-457200">
              <a:buAutoNum type="arabicPeriod" startAt="3"/>
            </a:pPr>
            <a:r>
              <a:rPr lang="en-US" sz="2200" b="1" dirty="0" smtClean="0"/>
              <a:t>About </a:t>
            </a:r>
            <a:r>
              <a:rPr lang="en-US" sz="2200" b="1" dirty="0"/>
              <a:t>3600 </a:t>
            </a:r>
            <a:r>
              <a:rPr lang="en-US" sz="2200" b="1" dirty="0" smtClean="0"/>
              <a:t>mL</a:t>
            </a:r>
          </a:p>
          <a:p>
            <a:pPr marL="365760" lvl="1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US" sz="3000" b="1" dirty="0" smtClean="0"/>
              <a:t>D.  EXPIRATORY </a:t>
            </a:r>
            <a:r>
              <a:rPr lang="en-US" sz="3000" b="1" dirty="0"/>
              <a:t>RESERVE VOLUME</a:t>
            </a:r>
            <a:endParaRPr lang="en-CA" sz="3000" dirty="0"/>
          </a:p>
          <a:p>
            <a:pPr marL="365760" lvl="1" indent="0">
              <a:buNone/>
            </a:pPr>
            <a:r>
              <a:rPr lang="en-US" b="1" dirty="0"/>
              <a:t>1.	After normal exhalation</a:t>
            </a:r>
            <a:endParaRPr lang="en-CA" dirty="0"/>
          </a:p>
          <a:p>
            <a:pPr marL="822960" lvl="1" indent="-457200">
              <a:buAutoNum type="arabicPeriod" startAt="2"/>
            </a:pPr>
            <a:r>
              <a:rPr lang="en-US" b="1" dirty="0" smtClean="0"/>
              <a:t>Can </a:t>
            </a:r>
            <a:r>
              <a:rPr lang="en-US" b="1" dirty="0"/>
              <a:t>expel about 1200 mL </a:t>
            </a:r>
            <a:r>
              <a:rPr lang="en-US" b="1" dirty="0" smtClean="0"/>
              <a:t>more</a:t>
            </a:r>
          </a:p>
          <a:p>
            <a:pPr marL="36576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sz="3000" b="1" dirty="0" smtClean="0"/>
              <a:t>E.  VITAL </a:t>
            </a:r>
            <a:r>
              <a:rPr lang="en-US" sz="3000" b="1" dirty="0"/>
              <a:t>CAPACITY</a:t>
            </a:r>
            <a:endParaRPr lang="en-CA" sz="3000" dirty="0"/>
          </a:p>
          <a:p>
            <a:pPr marL="365760" lvl="1" indent="0">
              <a:buNone/>
            </a:pPr>
            <a:r>
              <a:rPr lang="en-US" b="1" dirty="0"/>
              <a:t>1.	Maximum amount of air that can be moved in and out during a single breath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4800 mL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1574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F.	RESIDUAL VOLUME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1.	Air that remains in the lungs even after very deep breathing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1200 mL</a:t>
            </a:r>
            <a:endParaRPr lang="en-CA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G</a:t>
            </a:r>
            <a:r>
              <a:rPr lang="en-US" sz="3200" b="1" dirty="0"/>
              <a:t>.	LUNG CAPACITY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1.	The total amount of air in the lungs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About 6000 mL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44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CA" dirty="0" smtClean="0"/>
              <a:t>III.  Sequence of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A.  Breathing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1.  Created </a:t>
            </a:r>
            <a:r>
              <a:rPr lang="en-US" b="1" dirty="0"/>
              <a:t>by “negative pressure” powers breathing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Negative </a:t>
            </a:r>
            <a:r>
              <a:rPr lang="en-US" b="1" dirty="0"/>
              <a:t>pressure is air pressure that is less (756 mm Hg) than the pressure of the surrounding air (760 mm Hg)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This </a:t>
            </a:r>
            <a:r>
              <a:rPr lang="en-US" b="1" dirty="0"/>
              <a:t>negative pressure is created by increasing the volume inside the thoracic </a:t>
            </a:r>
            <a:r>
              <a:rPr lang="en-US" b="1" dirty="0" smtClean="0"/>
              <a:t>cavity</a:t>
            </a:r>
          </a:p>
          <a:p>
            <a:pPr marL="0" indent="0">
              <a:buNone/>
            </a:pPr>
            <a:r>
              <a:rPr lang="en-US" b="1" dirty="0" smtClean="0"/>
              <a:t>4.   Air </a:t>
            </a:r>
            <a:r>
              <a:rPr lang="en-US" b="1" dirty="0"/>
              <a:t>will naturally move in to fill this partial vacuum</a:t>
            </a:r>
            <a:endParaRPr lang="en-CA" dirty="0"/>
          </a:p>
          <a:p>
            <a:pPr marL="514350" indent="-514350">
              <a:buAutoNum type="arabicPeriod" startAt="3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679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47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5.  The </a:t>
            </a:r>
            <a:r>
              <a:rPr lang="en-US" b="1" dirty="0"/>
              <a:t>space in the thoracic cavity is made bigger by the contraction of the diaphragm and rib muscles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Diaphragm moves downward and become less dome shaped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When the diaphragm contracts, the space within lungs increases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The muscles attached to the ribs, called intercostal muscles, will also contract when you breathe 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This contraction pulls the ribs up and out, further increasing the space within the thoracic cavity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6.  The </a:t>
            </a:r>
            <a:r>
              <a:rPr lang="en-US" b="1" dirty="0"/>
              <a:t>decrease in the volume of the thoracic cavity forces air out of the lungs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a.   The </a:t>
            </a:r>
            <a:r>
              <a:rPr lang="en-US" b="1" dirty="0"/>
              <a:t>diaphragm relaxes and moves upwards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   The </a:t>
            </a:r>
            <a:r>
              <a:rPr lang="en-US" b="1" dirty="0"/>
              <a:t>intercostal muscles relax and the ribs move down and inward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11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82054"/>
              </p:ext>
            </p:extLst>
          </p:nvPr>
        </p:nvGraphicFramePr>
        <p:xfrm>
          <a:off x="374110" y="457200"/>
          <a:ext cx="8446362" cy="469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Picture" r:id="rId3" imgW="2581656" imgH="1441704" progId="Word.Picture.8">
                  <p:embed/>
                </p:oleObj>
              </mc:Choice>
              <mc:Fallback>
                <p:oleObj name="Picture" r:id="rId3" imgW="2581656" imgH="144170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10" y="457200"/>
                        <a:ext cx="8446362" cy="4699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4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CA" dirty="0" smtClean="0"/>
              <a:t>II.  Divided into four areas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99218"/>
              </p:ext>
            </p:extLst>
          </p:nvPr>
        </p:nvGraphicFramePr>
        <p:xfrm>
          <a:off x="467544" y="1772817"/>
          <a:ext cx="8280920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8795"/>
                <a:gridCol w="5192125"/>
              </a:tblGrid>
              <a:tr h="84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A.	Breathing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movement of air into and out of the lungs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39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B.	External 	Respiration</a:t>
                      </a:r>
                      <a:endParaRPr lang="en-CA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exchange of 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and CO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between AIR and BLOOD.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39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C.	Internal 	Respiration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exchange of 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and CO</a:t>
                      </a:r>
                      <a:r>
                        <a:rPr lang="en-US" sz="2200" baseline="-25000">
                          <a:effectLst/>
                        </a:rPr>
                        <a:t>2</a:t>
                      </a:r>
                      <a:r>
                        <a:rPr lang="en-US" sz="2200">
                          <a:effectLst/>
                        </a:rPr>
                        <a:t> between BLOOD and TISSUE FLUID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  <a:tr h="112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D.	Cellular 	Respiration</a:t>
                      </a:r>
                      <a:endParaRPr lang="en-CA" sz="12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process which produces ATP in mitochondria </a:t>
                      </a:r>
                      <a:r>
                        <a:rPr lang="en-US" sz="220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2200" dirty="0">
                          <a:effectLst/>
                        </a:rPr>
                        <a:t> requires O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 and releases CO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endParaRPr lang="en-CA" sz="12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439" marR="584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0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55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B.  Inspiration </a:t>
            </a:r>
            <a:r>
              <a:rPr lang="en-US" sz="3200" b="1" dirty="0"/>
              <a:t>– breathing air IN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1.	Diaphragm contracts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2.	Rib muscles contract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3.	These actions EXPAND the thoracic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cavity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4.	Create low pressure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5.	Air is "sucked" or pulled in </a:t>
            </a:r>
            <a:endParaRPr lang="en-CA" sz="3200" dirty="0"/>
          </a:p>
          <a:p>
            <a:pPr marL="365760" lvl="1" indent="0">
              <a:buNone/>
            </a:pPr>
            <a:r>
              <a:rPr lang="en-US" sz="3200" b="1" dirty="0"/>
              <a:t>6.	An ACTIVE process (requires energy)</a:t>
            </a:r>
            <a:endParaRPr lang="en-CA" sz="32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090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718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C.   Expiration </a:t>
            </a:r>
            <a:r>
              <a:rPr lang="en-US" sz="3200" b="1" dirty="0"/>
              <a:t>– breathing air OUT</a:t>
            </a:r>
            <a:endParaRPr lang="en-CA" sz="3200" dirty="0"/>
          </a:p>
          <a:p>
            <a:pPr marL="365760" lvl="1" indent="0">
              <a:buNone/>
            </a:pPr>
            <a:r>
              <a:rPr lang="en-US" sz="2800" b="1" dirty="0"/>
              <a:t>1.	Diaphragm relaxes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2.	Ribs relax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3.	Thoracic cavity relaxes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4.	These actions CONTRACT the thoracic cavity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5.	Air is forced out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6.	A PASSIVE process</a:t>
            </a:r>
            <a:endParaRPr lang="en-CA" sz="2800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03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Control of Breathing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Can </a:t>
            </a:r>
            <a:r>
              <a:rPr lang="en-US" b="1" u="sng" dirty="0"/>
              <a:t>be Controlled Consciously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 </a:t>
            </a:r>
            <a:r>
              <a:rPr lang="en-US" b="1" u="sng" dirty="0" smtClean="0"/>
              <a:t>Mainly </a:t>
            </a:r>
            <a:r>
              <a:rPr lang="en-US" b="1" u="sng" dirty="0"/>
              <a:t>by Carbon Dioxide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  The urge to breathe is brought about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primarily by CO</a:t>
            </a:r>
            <a:r>
              <a:rPr lang="en-US" b="1" baseline="-25000" dirty="0"/>
              <a:t>2</a:t>
            </a:r>
            <a:r>
              <a:rPr lang="en-US" b="1" dirty="0"/>
              <a:t> and H</a:t>
            </a:r>
            <a:r>
              <a:rPr lang="en-US" b="1" baseline="30000" dirty="0"/>
              <a:t>+</a:t>
            </a:r>
            <a:r>
              <a:rPr lang="en-US" b="1" dirty="0"/>
              <a:t> ions in the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blood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CO</a:t>
            </a:r>
            <a:r>
              <a:rPr lang="en-US" b="1" baseline="-25000" dirty="0"/>
              <a:t>2</a:t>
            </a:r>
            <a:r>
              <a:rPr lang="en-US" b="1" dirty="0"/>
              <a:t> levels in the blood will increase as cells continue to produce it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The concentration of CO</a:t>
            </a:r>
            <a:r>
              <a:rPr lang="en-US" b="1" baseline="-25000" dirty="0"/>
              <a:t>2</a:t>
            </a:r>
            <a:r>
              <a:rPr lang="en-US" b="1" dirty="0"/>
              <a:t> will increase until they reach a threshold level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3.	High CO</a:t>
            </a:r>
            <a:r>
              <a:rPr lang="en-US" b="1" baseline="-25000" dirty="0"/>
              <a:t>2</a:t>
            </a:r>
            <a:r>
              <a:rPr lang="en-US" b="1" dirty="0"/>
              <a:t> stimulates breathing center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which stimulates diaphragm and rib muscles to contract</a:t>
            </a:r>
            <a:endParaRPr lang="en-CA" dirty="0"/>
          </a:p>
          <a:p>
            <a:pPr marL="64008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73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4536504" cy="58479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B.  </a:t>
            </a:r>
            <a:r>
              <a:rPr lang="en-US" b="1" u="sng" dirty="0" smtClean="0"/>
              <a:t>Chemoreceptors</a:t>
            </a:r>
            <a:r>
              <a:rPr lang="en-US" b="1" dirty="0" smtClean="0"/>
              <a:t> </a:t>
            </a:r>
            <a:r>
              <a:rPr lang="en-US" b="1" dirty="0"/>
              <a:t>in arteries detect the </a:t>
            </a:r>
            <a:r>
              <a:rPr lang="en-US" b="1" dirty="0" smtClean="0"/>
              <a:t>increased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and H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b="1" dirty="0" smtClean="0"/>
              <a:t>levels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</a:t>
            </a:r>
            <a:r>
              <a:rPr lang="en-US" b="1" dirty="0"/>
              <a:t> </a:t>
            </a:r>
            <a:r>
              <a:rPr lang="en-US" b="1" dirty="0" smtClean="0"/>
              <a:t> The </a:t>
            </a:r>
            <a:r>
              <a:rPr lang="en-US" b="1" dirty="0"/>
              <a:t>chemoreceptors send a signal to a </a:t>
            </a:r>
            <a:r>
              <a:rPr lang="en-US" b="1" dirty="0" smtClean="0"/>
              <a:t>breathing </a:t>
            </a:r>
            <a:r>
              <a:rPr lang="en-US" b="1" dirty="0"/>
              <a:t>center in the </a:t>
            </a:r>
            <a:r>
              <a:rPr lang="en-US" b="1" cap="all" dirty="0"/>
              <a:t>medulla </a:t>
            </a:r>
            <a:r>
              <a:rPr lang="en-US" b="1" cap="all" dirty="0" smtClean="0"/>
              <a:t>oblongata</a:t>
            </a:r>
            <a:r>
              <a:rPr lang="en-US" b="1" dirty="0" smtClean="0"/>
              <a:t> </a:t>
            </a:r>
            <a:r>
              <a:rPr lang="en-US" b="1" dirty="0"/>
              <a:t>of the brain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1.It </a:t>
            </a:r>
            <a:r>
              <a:rPr lang="en-US" b="1" dirty="0"/>
              <a:t>detects the rising levels of CO</a:t>
            </a:r>
            <a:r>
              <a:rPr lang="en-US" b="1" baseline="-25000" dirty="0"/>
              <a:t>2</a:t>
            </a:r>
            <a:r>
              <a:rPr lang="en-US" b="1" dirty="0"/>
              <a:t> and </a:t>
            </a:r>
            <a:r>
              <a:rPr lang="en-US" b="1" dirty="0" smtClean="0"/>
              <a:t>H</a:t>
            </a:r>
            <a:r>
              <a:rPr lang="en-US" b="1" baseline="30000" dirty="0"/>
              <a:t>+</a:t>
            </a:r>
            <a:r>
              <a:rPr lang="en-US" b="1" dirty="0"/>
              <a:t>.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2.This </a:t>
            </a:r>
            <a:r>
              <a:rPr lang="en-US" b="1" dirty="0"/>
              <a:t>center is not affected by low oxygen levels.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14" y="2708920"/>
            <a:ext cx="4393670" cy="32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63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6048672" cy="58479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D.  There </a:t>
            </a:r>
            <a:r>
              <a:rPr lang="en-US" b="1" dirty="0"/>
              <a:t>are also chemoreceptors in the carotid </a:t>
            </a:r>
            <a:r>
              <a:rPr lang="en-US" b="1" dirty="0" smtClean="0"/>
              <a:t>bodies</a:t>
            </a:r>
          </a:p>
          <a:p>
            <a:pPr marL="0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US" b="1" dirty="0"/>
              <a:t>1.	Located in the carotid arteries and in 	the aortic bodies, located in the aorta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Respond primarily to H</a:t>
            </a:r>
            <a:r>
              <a:rPr lang="en-US" b="1" baseline="30000" dirty="0"/>
              <a:t>+ </a:t>
            </a:r>
            <a:r>
              <a:rPr lang="en-US" b="1" dirty="0"/>
              <a:t>concentration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Also to the level of carbon dioxide and oxygen in the blood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These bodies communicate with the respiratory center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534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77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5598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E. The </a:t>
            </a:r>
            <a:r>
              <a:rPr lang="en-US" sz="2800" b="1" dirty="0"/>
              <a:t>medulla oblongata sends a nerve impulse to the diaphragm and muscles in the rib cage</a:t>
            </a:r>
            <a:endParaRPr lang="en-CA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F.  The </a:t>
            </a:r>
            <a:r>
              <a:rPr lang="en-US" sz="2800" b="1" dirty="0"/>
              <a:t>diaphragm contracts and lowers, while the rib cage moves up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G.  Air </a:t>
            </a:r>
            <a:r>
              <a:rPr lang="en-US" sz="2800" b="1" dirty="0"/>
              <a:t>flows into alveoli, and the alveolar walls expand and stretch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H.  </a:t>
            </a:r>
            <a:r>
              <a:rPr lang="en-US" sz="2800" b="1" cap="all" dirty="0" smtClean="0"/>
              <a:t>Stretch </a:t>
            </a:r>
            <a:r>
              <a:rPr lang="en-US" sz="2800" b="1" cap="all" dirty="0"/>
              <a:t>Receptors</a:t>
            </a:r>
            <a:r>
              <a:rPr lang="en-US" sz="2800" b="1" dirty="0"/>
              <a:t> in the alveoli walls detect this stretching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915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47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I.  Nerves </a:t>
            </a:r>
            <a:r>
              <a:rPr lang="en-US" sz="2800" b="1" dirty="0"/>
              <a:t>in alveoli send signal to brain to inhibit the medulla oblongata from sending its message to the diaphragm and rib muscles to contract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J.   They </a:t>
            </a:r>
            <a:r>
              <a:rPr lang="en-US" sz="2800" b="1" dirty="0"/>
              <a:t>therefore stop contracting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K.  The </a:t>
            </a:r>
            <a:r>
              <a:rPr lang="en-US" sz="2800" b="1" dirty="0"/>
              <a:t>diaphragm relaxes, and moves upward, resuming its original shape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</a:t>
            </a:r>
            <a:r>
              <a:rPr lang="en-US" sz="2800" b="1" dirty="0"/>
              <a:t> </a:t>
            </a:r>
            <a:r>
              <a:rPr lang="en-US" sz="2800" b="1" dirty="0" smtClean="0"/>
              <a:t> The </a:t>
            </a:r>
            <a:r>
              <a:rPr lang="en-US" sz="2800" b="1" dirty="0"/>
              <a:t>rib cage relaxes and moves downward and </a:t>
            </a:r>
            <a:r>
              <a:rPr lang="en-US" sz="2800" b="1" dirty="0" smtClean="0"/>
              <a:t>inward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M.   Air </a:t>
            </a:r>
            <a:r>
              <a:rPr lang="en-US" sz="2800" b="1" dirty="0"/>
              <a:t>is forced out the lungs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8144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Gas Exchange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External </a:t>
            </a:r>
            <a:r>
              <a:rPr lang="en-US" b="1" u="sng" dirty="0"/>
              <a:t>Respiration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A.  Gas </a:t>
            </a:r>
            <a:r>
              <a:rPr lang="en-US" b="1" dirty="0"/>
              <a:t>exchange between AIR (at alveoli) and BLOOD (in pulmonary capillaries</a:t>
            </a:r>
            <a:r>
              <a:rPr lang="en-US" b="1" dirty="0" smtClean="0"/>
              <a:t>).</a:t>
            </a:r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r>
              <a:rPr lang="en-US" b="1" dirty="0"/>
              <a:t>B.	Both alveoli walls and capillary walls are one cell layer thick.</a:t>
            </a:r>
            <a:endParaRPr lang="en-CA" dirty="0"/>
          </a:p>
          <a:p>
            <a:pPr marL="365760" lvl="1" indent="0">
              <a:buNone/>
            </a:pPr>
            <a:endParaRPr lang="en-US" b="1" dirty="0" smtClean="0"/>
          </a:p>
          <a:p>
            <a:pPr marL="365760" lvl="1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	This exchange of gases is by diffusion alone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0836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	Law of diffusion states that material will flow from area of high concentration to area of low concentration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E.	High 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dirty="0" smtClean="0"/>
              <a:t>Low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  </a:t>
            </a:r>
            <a:r>
              <a:rPr lang="en-US" b="1" dirty="0" smtClean="0"/>
              <a:t>=   conc. gradient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blood) 	</a:t>
            </a:r>
            <a:r>
              <a:rPr lang="en-US" b="1" dirty="0" smtClean="0"/>
              <a:t> (</a:t>
            </a:r>
            <a:r>
              <a:rPr lang="en-US" b="1" dirty="0"/>
              <a:t>air – 0.5%) 	 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High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dirty="0" smtClean="0"/>
              <a:t>Low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air – 18%) 	</a:t>
            </a:r>
            <a:r>
              <a:rPr lang="en-US" b="1" dirty="0" smtClean="0"/>
              <a:t>   (</a:t>
            </a:r>
            <a:r>
              <a:rPr lang="en-US" b="1" dirty="0"/>
              <a:t>blood)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1500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II.  Internal Respiration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Gas </a:t>
            </a:r>
            <a:r>
              <a:rPr lang="en-US" b="1" dirty="0"/>
              <a:t>exchange of O</a:t>
            </a:r>
            <a:r>
              <a:rPr lang="en-US" b="1" baseline="-25000" dirty="0"/>
              <a:t>2</a:t>
            </a:r>
            <a:r>
              <a:rPr lang="en-US" b="1" dirty="0"/>
              <a:t> and CO</a:t>
            </a:r>
            <a:r>
              <a:rPr lang="en-US" b="1" baseline="-25000" dirty="0"/>
              <a:t>2</a:t>
            </a:r>
            <a:r>
              <a:rPr lang="en-US" b="1" dirty="0"/>
              <a:t> between BLOOD and TISSUE FLUID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Oxygen </a:t>
            </a:r>
            <a:r>
              <a:rPr lang="en-US" b="1" dirty="0"/>
              <a:t>diffuses from the systemic capillaries (blood) into tissue </a:t>
            </a:r>
            <a:r>
              <a:rPr lang="en-US" b="1" dirty="0" smtClean="0"/>
              <a:t>fluid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HbO</a:t>
            </a:r>
            <a:r>
              <a:rPr lang="en-US" b="1" baseline="-25000" dirty="0"/>
              <a:t>2</a:t>
            </a:r>
            <a:r>
              <a:rPr lang="en-US" b="1" dirty="0"/>
              <a:t> -----&gt; </a:t>
            </a:r>
            <a:r>
              <a:rPr lang="en-US" b="1" dirty="0" err="1"/>
              <a:t>Hb</a:t>
            </a:r>
            <a:r>
              <a:rPr lang="en-US" b="1" dirty="0"/>
              <a:t> + 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8545"/>
            <a:ext cx="3816424" cy="29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7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4" y="228600"/>
            <a:ext cx="8507288" cy="792088"/>
          </a:xfrm>
        </p:spPr>
        <p:txBody>
          <a:bodyPr>
            <a:noAutofit/>
          </a:bodyPr>
          <a:lstStyle/>
          <a:p>
            <a:r>
              <a:rPr lang="en-US" sz="4400" b="1" dirty="0"/>
              <a:t>Anatomy, Alveoli Structure/Function</a:t>
            </a:r>
            <a:endParaRPr lang="en-CA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19767"/>
              </p:ext>
            </p:extLst>
          </p:nvPr>
        </p:nvGraphicFramePr>
        <p:xfrm>
          <a:off x="-3064625" y="4797152"/>
          <a:ext cx="1455602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772"/>
                <a:gridCol w="162560"/>
                <a:gridCol w="162560"/>
                <a:gridCol w="666710"/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35115"/>
            <a:ext cx="374794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I.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Anatomy of Breathing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68337"/>
              </p:ext>
            </p:extLst>
          </p:nvPr>
        </p:nvGraphicFramePr>
        <p:xfrm>
          <a:off x="3790950" y="1124744"/>
          <a:ext cx="535305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3" imgW="2659380" imgH="2706624" progId="Word.Picture.8">
                  <p:embed/>
                </p:oleObj>
              </mc:Choice>
              <mc:Fallback>
                <p:oleObj name="Picture" r:id="rId3" imgW="2659380" imgH="270662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1124744"/>
                        <a:ext cx="5353050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16630"/>
              </p:ext>
            </p:extLst>
          </p:nvPr>
        </p:nvGraphicFramePr>
        <p:xfrm>
          <a:off x="678134" y="1844824"/>
          <a:ext cx="3245794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433"/>
                <a:gridCol w="2595361"/>
              </a:tblGrid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Name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nasal cavity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pharynx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larynx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trachea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lung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bronchi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pleura membrane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alveoli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bronchioles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diaphragm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09" marR="633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3190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C.   Tissue </a:t>
            </a:r>
            <a:r>
              <a:rPr lang="en-US" b="1" dirty="0"/>
              <a:t>fluid is low in O</a:t>
            </a:r>
            <a:r>
              <a:rPr lang="en-US" b="1" baseline="-25000" dirty="0"/>
              <a:t>2</a:t>
            </a:r>
            <a:r>
              <a:rPr lang="en-US" b="1" dirty="0"/>
              <a:t>, high in CO</a:t>
            </a:r>
            <a:r>
              <a:rPr lang="en-US" b="1" baseline="-25000" dirty="0"/>
              <a:t>2</a:t>
            </a:r>
            <a:r>
              <a:rPr lang="en-US" b="1" dirty="0"/>
              <a:t>, due to constant cellular respiration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D. 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therefore diffuses into the blood.</a:t>
            </a:r>
            <a:endParaRPr lang="en-CA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E.  	 High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/>
              <a:t>	Low CO</a:t>
            </a:r>
            <a:r>
              <a:rPr lang="en-US" b="1" baseline="-25000" dirty="0"/>
              <a:t>2</a:t>
            </a:r>
            <a:r>
              <a:rPr lang="en-US" b="1" dirty="0"/>
              <a:t> 	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tissues) 		</a:t>
            </a:r>
            <a:r>
              <a:rPr lang="en-US" b="1" dirty="0" smtClean="0"/>
              <a:t>(</a:t>
            </a:r>
            <a:r>
              <a:rPr lang="en-US" b="1" dirty="0"/>
              <a:t>blood) 	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 	  High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/>
              <a:t>	Low O</a:t>
            </a:r>
            <a:r>
              <a:rPr lang="en-US" b="1" baseline="-25000" dirty="0"/>
              <a:t>2</a:t>
            </a:r>
            <a:r>
              <a:rPr lang="en-US" b="1" dirty="0"/>
              <a:t> 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/>
              <a:t>blood) 		</a:t>
            </a:r>
            <a:r>
              <a:rPr lang="en-US" b="1" dirty="0" smtClean="0"/>
              <a:t>(</a:t>
            </a:r>
            <a:r>
              <a:rPr lang="en-US" b="1" dirty="0"/>
              <a:t>tissues) </a:t>
            </a:r>
            <a:endParaRPr lang="en-CA" dirty="0"/>
          </a:p>
          <a:p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004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Transport of CO</a:t>
            </a:r>
            <a:r>
              <a:rPr lang="en-US" b="1" baseline="-25000" dirty="0"/>
              <a:t>2</a:t>
            </a:r>
            <a:r>
              <a:rPr lang="en-US" b="1" dirty="0"/>
              <a:t> and O</a:t>
            </a:r>
            <a:r>
              <a:rPr lang="en-US" b="1" baseline="-25000" dirty="0"/>
              <a:t>2</a:t>
            </a:r>
            <a:r>
              <a:rPr lang="en-US" b="1" dirty="0"/>
              <a:t> in the Blood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Oxygen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5% is dissolved in plasma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95% of blood O</a:t>
            </a:r>
            <a:r>
              <a:rPr lang="en-US" b="1" baseline="-25000" dirty="0"/>
              <a:t>2</a:t>
            </a:r>
            <a:r>
              <a:rPr lang="en-US" b="1" dirty="0"/>
              <a:t> volume is </a:t>
            </a:r>
            <a:r>
              <a:rPr lang="en-US" b="1" dirty="0" err="1"/>
              <a:t>oxyhaemoglobin</a:t>
            </a:r>
            <a:r>
              <a:rPr lang="en-US" b="1" dirty="0"/>
              <a:t> (HbO</a:t>
            </a:r>
            <a:r>
              <a:rPr lang="en-US" b="1" baseline="-25000" dirty="0"/>
              <a:t>2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Hemoglobin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Hemoglobin is an iron-containing respiratory pigment found within red blood cells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There are about 200 million hemoglobin molecules per RBC.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139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  Hemoglobin </a:t>
            </a:r>
            <a:r>
              <a:rPr lang="en-US" b="1" dirty="0"/>
              <a:t>increases the oxygen carrying capacity of blood by 60X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D.  Hemoglobin </a:t>
            </a:r>
            <a:r>
              <a:rPr lang="en-US" b="1" dirty="0"/>
              <a:t>is composed of 4 polypeptide chains (a "tetramer") connected to 4 </a:t>
            </a:r>
            <a:r>
              <a:rPr lang="en-US" b="1" dirty="0" err="1"/>
              <a:t>heme</a:t>
            </a:r>
            <a:r>
              <a:rPr lang="en-US" b="1" dirty="0"/>
              <a:t> groups (contain iron)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E.  The </a:t>
            </a:r>
            <a:r>
              <a:rPr lang="en-US" b="1" dirty="0"/>
              <a:t>iron portion forms a loose association with 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F.  Four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bind per hemoglobin molecule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9989"/>
            <a:ext cx="2160240" cy="17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73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4489"/>
              </p:ext>
            </p:extLst>
          </p:nvPr>
        </p:nvGraphicFramePr>
        <p:xfrm>
          <a:off x="1189038" y="4581128"/>
          <a:ext cx="676656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520"/>
                <a:gridCol w="2133600"/>
                <a:gridCol w="23774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LUNGS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 + 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-----------&gt;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reduced hemoglobin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(dark purple)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&lt;-----------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oxyhemoglobin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(bright red)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700"/>
            <a:ext cx="903649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G.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How does hemoglobin work?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will bind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in the lungs, and release it in tissues.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accepts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more easily at cooler, more basic or neutral pH environment of  lungs </a:t>
            </a:r>
            <a:endParaRPr kumimoji="0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3.	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gives up 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at warmer, more acidic  environment of the tissues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4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92207"/>
              </p:ext>
            </p:extLst>
          </p:nvPr>
        </p:nvGraphicFramePr>
        <p:xfrm>
          <a:off x="432542" y="1700808"/>
          <a:ext cx="8711458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Picture" r:id="rId3" imgW="6359652" imgH="2628900" progId="Word.Picture.8">
                  <p:embed/>
                </p:oleObj>
              </mc:Choice>
              <mc:Fallback>
                <p:oleObj name="Picture" r:id="rId3" imgW="6359652" imgH="26289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42" y="1700808"/>
                        <a:ext cx="8711458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01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08720"/>
          </a:xfrm>
        </p:spPr>
        <p:txBody>
          <a:bodyPr/>
          <a:lstStyle/>
          <a:p>
            <a:r>
              <a:rPr lang="en-CA" dirty="0" smtClean="0"/>
              <a:t>III.  CO</a:t>
            </a:r>
            <a:r>
              <a:rPr lang="en-CA" baseline="-25000" dirty="0" smtClean="0"/>
              <a:t>2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43870"/>
              </p:ext>
            </p:extLst>
          </p:nvPr>
        </p:nvGraphicFramePr>
        <p:xfrm>
          <a:off x="395536" y="4941168"/>
          <a:ext cx="8566761" cy="1728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587"/>
                <a:gridCol w="2855587"/>
                <a:gridCol w="2855587"/>
              </a:tblGrid>
              <a:tr h="43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 + CO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-----------&gt;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HbCO</a:t>
                      </a:r>
                      <a:r>
                        <a:rPr lang="en-US" sz="2600" baseline="-250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&lt;-----------</a:t>
                      </a:r>
                      <a:endParaRPr lang="en-CA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LUNGS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carbamino</a:t>
                      </a:r>
                      <a:r>
                        <a:rPr lang="en-US" sz="2600" dirty="0">
                          <a:effectLst/>
                        </a:rPr>
                        <a:t>-hemoglobin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232249"/>
            <a:ext cx="7848872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A.	9% dissolved in plasma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B.	27% is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carbaminohemoglobin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(HbCO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lphaUcPeriod" startAt="3"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64% combines with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 to form carbonic acid, which dissociates in to bicarbonate ion (HCO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 &amp; hydrogen ions (H</a:t>
            </a:r>
            <a:r>
              <a:rPr kumimoji="0" lang="en-US" sz="2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  +     HCO</a:t>
            </a:r>
            <a:r>
              <a:rPr kumimoji="0" lang="en-US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		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(to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Hb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( to Plasma)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20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47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D.  As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levels rise due to cellular respiration, so does the H</a:t>
            </a:r>
            <a:r>
              <a:rPr lang="en-US" b="1" baseline="30000" dirty="0"/>
              <a:t>+</a:t>
            </a:r>
            <a:r>
              <a:rPr lang="en-US" b="1" dirty="0"/>
              <a:t> concentration of blood (pH drops)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Hemoglobin combines with the excess H+ that this reaction produces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Blood pH remains constant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Hemoglobin acts like a buffer!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E.</a:t>
            </a:r>
            <a:r>
              <a:rPr lang="en-US" b="1" dirty="0"/>
              <a:t> C</a:t>
            </a:r>
            <a:r>
              <a:rPr lang="en-US" b="1" dirty="0" smtClean="0"/>
              <a:t>arbonic anhydrase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/>
              <a:t>in </a:t>
            </a:r>
            <a:r>
              <a:rPr lang="en-US" b="1" dirty="0"/>
              <a:t>RBC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b="1" baseline="30000" dirty="0"/>
              <a:t>+</a:t>
            </a:r>
            <a:r>
              <a:rPr lang="en-US" b="1" dirty="0"/>
              <a:t> + HCO</a:t>
            </a:r>
            <a:r>
              <a:rPr lang="en-US" b="1" baseline="-25000" dirty="0"/>
              <a:t>3</a:t>
            </a:r>
            <a:r>
              <a:rPr lang="en-US" b="1" dirty="0"/>
              <a:t>- 	</a:t>
            </a:r>
            <a:r>
              <a:rPr lang="en-US" b="1" dirty="0">
                <a:sym typeface="Wingdings"/>
              </a:rPr>
              <a:t></a:t>
            </a:r>
            <a:r>
              <a:rPr lang="en-US" b="1" dirty="0"/>
              <a:t> </a:t>
            </a:r>
            <a:r>
              <a:rPr lang="en-US" sz="2200" b="1" dirty="0"/>
              <a:t>H</a:t>
            </a:r>
            <a:r>
              <a:rPr lang="en-US" sz="2200" b="1" baseline="-25000" dirty="0"/>
              <a:t>2</a:t>
            </a:r>
            <a:r>
              <a:rPr lang="en-US" sz="2200" b="1" dirty="0"/>
              <a:t>CO</a:t>
            </a:r>
            <a:r>
              <a:rPr lang="en-US" sz="2200" b="1" baseline="-25000" dirty="0"/>
              <a:t>3</a:t>
            </a:r>
            <a:r>
              <a:rPr lang="en-US" b="1" dirty="0">
                <a:sym typeface="Wingdings"/>
              </a:rPr>
              <a:t></a:t>
            </a:r>
            <a:r>
              <a:rPr lang="en-US" b="1" dirty="0"/>
              <a:t>   H</a:t>
            </a:r>
            <a:r>
              <a:rPr lang="en-US" b="1" baseline="-25000" dirty="0"/>
              <a:t>2</a:t>
            </a:r>
            <a:r>
              <a:rPr lang="en-US" b="1" dirty="0"/>
              <a:t>O + CO</a:t>
            </a:r>
            <a:r>
              <a:rPr lang="en-US" b="1" baseline="-25000" dirty="0"/>
              <a:t>2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 (in blood)	 </a:t>
            </a:r>
            <a:r>
              <a:rPr lang="en-US" b="1" dirty="0" smtClean="0"/>
              <a:t>          </a:t>
            </a:r>
            <a:r>
              <a:rPr lang="en-US" b="1" dirty="0">
                <a:sym typeface="Wingdings"/>
              </a:rPr>
              <a:t></a:t>
            </a:r>
            <a:r>
              <a:rPr lang="en-US" b="1" dirty="0"/>
              <a:t>	 </a:t>
            </a:r>
            <a:r>
              <a:rPr lang="en-US" b="1" dirty="0" smtClean="0"/>
              <a:t>     (</a:t>
            </a:r>
            <a:r>
              <a:rPr lang="en-US" b="1" dirty="0"/>
              <a:t>to alveoli)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The above reaction is driven to the right as CO</a:t>
            </a:r>
            <a:r>
              <a:rPr lang="en-US" b="1" baseline="-25000" dirty="0"/>
              <a:t>2</a:t>
            </a:r>
            <a:r>
              <a:rPr lang="en-US" b="1" dirty="0"/>
              <a:t> leaves the blood, and is sped up by the enzyme carbonic anhydrase in red blood cells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15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	Nasal Cavity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127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NOSE </a:t>
            </a:r>
            <a:r>
              <a:rPr lang="en-US" b="1" dirty="0"/>
              <a:t>contains two nasal </a:t>
            </a:r>
            <a:r>
              <a:rPr lang="en-US" b="1" dirty="0" smtClean="0"/>
              <a:t>cavities which </a:t>
            </a:r>
            <a:r>
              <a:rPr lang="en-US" b="1" dirty="0"/>
              <a:t>contains narrow canals </a:t>
            </a:r>
            <a:r>
              <a:rPr lang="en-US" b="1" dirty="0" smtClean="0"/>
              <a:t>with convoluted </a:t>
            </a:r>
            <a:r>
              <a:rPr lang="en-US" b="1" dirty="0"/>
              <a:t>lateral walls that are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separated from one another by a </a:t>
            </a:r>
            <a:r>
              <a:rPr lang="en-US" b="1" dirty="0" smtClean="0"/>
              <a:t>septum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Contains </a:t>
            </a:r>
            <a:r>
              <a:rPr lang="en-US" b="1" dirty="0"/>
              <a:t>special ciliated cells that act as scent receptors located at the top recesses of the nasal </a:t>
            </a:r>
            <a:r>
              <a:rPr lang="en-US" b="1" dirty="0" smtClean="0"/>
              <a:t>cavities</a:t>
            </a:r>
          </a:p>
        </p:txBody>
      </p:sp>
      <p:pic>
        <p:nvPicPr>
          <p:cNvPr id="6146" name="Picture 2" descr="http://www.merckmanuals.com/media/home/figures/MMHE_19_221_03_e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381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4680520" cy="5919936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 Nasal cavities are connected by tubes to the tear ducts and to the ears via the </a:t>
            </a:r>
            <a:r>
              <a:rPr lang="en-US" b="1" dirty="0" err="1"/>
              <a:t>eustachian</a:t>
            </a:r>
            <a:r>
              <a:rPr lang="en-US" b="1" dirty="0"/>
              <a:t> tubes</a:t>
            </a:r>
            <a:r>
              <a:rPr lang="en-CA" dirty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  Air enters the nasal passages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Air is filtered by the hairs and cilia </a:t>
            </a:r>
            <a:r>
              <a:rPr lang="en-US" b="1" dirty="0" smtClean="0"/>
              <a:t> </a:t>
            </a:r>
            <a:r>
              <a:rPr lang="en-US" b="1" dirty="0"/>
              <a:t>that trap dust and debris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Air is warmed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Air is moistened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 descr="http://www.nlm.nih.gov/medlineplus/ency/images/ency/fullsize/19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068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Pharynx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5040560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1.  </a:t>
            </a:r>
            <a:r>
              <a:rPr lang="en-US" sz="2800" b="1" dirty="0" smtClean="0"/>
              <a:t>Common </a:t>
            </a:r>
            <a:r>
              <a:rPr lang="en-US" sz="2800" b="1" dirty="0"/>
              <a:t>passage for respiratory and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digestive systems </a:t>
            </a:r>
            <a:endParaRPr lang="en-US" sz="2800" b="1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2.  Above </a:t>
            </a:r>
            <a:r>
              <a:rPr lang="en-US" sz="2800" b="1" dirty="0"/>
              <a:t>the epiglottis </a:t>
            </a:r>
            <a:endParaRPr lang="en-US" sz="2800" b="1" dirty="0" smtClean="0"/>
          </a:p>
          <a:p>
            <a:pPr marL="514350" indent="-514350">
              <a:buAutoNum type="arabicPeriod" startAt="2"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3.  When </a:t>
            </a:r>
            <a:r>
              <a:rPr lang="en-US" sz="2800" b="1" dirty="0"/>
              <a:t>swallowing food, the epiglottis covers the glottis.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 descr="http://upload.wikimedia.org/wikipedia/commons/thumb/d/d4/Illu01_head_neck.jpg/250px-Illu01_head_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48" y="188640"/>
            <a:ext cx="4011352" cy="40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1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CA" dirty="0" smtClean="0"/>
              <a:t>C.  Glottis/Larynx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83981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Located just below the epiglottis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The </a:t>
            </a:r>
            <a:r>
              <a:rPr lang="en-US" b="1" cap="all" dirty="0"/>
              <a:t>glottis</a:t>
            </a:r>
            <a:r>
              <a:rPr lang="en-US" b="1" dirty="0"/>
              <a:t> is the opening to the larynx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 descr="http://www.mcatzone.com/uploads/gloss/glot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6739086" cy="39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604448" cy="438912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</a:pPr>
            <a:r>
              <a:rPr lang="en-US" b="1" dirty="0"/>
              <a:t>3.	The LARYNX is the structure that contains the vocal cords and voice box </a:t>
            </a:r>
            <a:endParaRPr lang="en-CA" dirty="0"/>
          </a:p>
          <a:p>
            <a:pPr marL="822960" lvl="1" indent="-457200">
              <a:buAutoNum type="alphaLcPeriod"/>
            </a:pPr>
            <a:r>
              <a:rPr lang="en-US" b="1" dirty="0" smtClean="0"/>
              <a:t>The </a:t>
            </a:r>
            <a:r>
              <a:rPr lang="en-US" b="1" dirty="0"/>
              <a:t>air enters the </a:t>
            </a:r>
            <a:r>
              <a:rPr lang="en-US" b="1" dirty="0" smtClean="0"/>
              <a:t>larynx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lphaLcPeriod" startAt="2"/>
            </a:pPr>
            <a:r>
              <a:rPr lang="en-US" b="1" dirty="0" smtClean="0"/>
              <a:t>It </a:t>
            </a:r>
            <a:r>
              <a:rPr lang="en-US" b="1" dirty="0"/>
              <a:t>is like a triangular box with the </a:t>
            </a:r>
            <a:r>
              <a:rPr lang="en-US" b="1" cap="all" dirty="0"/>
              <a:t>Adam's Apple</a:t>
            </a:r>
            <a:r>
              <a:rPr lang="en-US" b="1" dirty="0"/>
              <a:t> at the front </a:t>
            </a:r>
            <a:r>
              <a:rPr lang="en-US" b="1" dirty="0" smtClean="0"/>
              <a:t>corner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lphaLcPeriod" startAt="3"/>
            </a:pPr>
            <a:r>
              <a:rPr lang="en-US" b="1" dirty="0" smtClean="0"/>
              <a:t>Elastic </a:t>
            </a:r>
            <a:r>
              <a:rPr lang="en-US" b="1" dirty="0"/>
              <a:t>ligaments called </a:t>
            </a:r>
            <a:r>
              <a:rPr lang="en-US" b="1" cap="all" dirty="0"/>
              <a:t>vocal cords</a:t>
            </a:r>
            <a:r>
              <a:rPr lang="en-US" b="1" dirty="0"/>
              <a:t> stretch from the back to the front of the larynx just at the sides of the </a:t>
            </a:r>
            <a:r>
              <a:rPr lang="en-US" b="1" dirty="0" smtClean="0"/>
              <a:t>glottis</a:t>
            </a:r>
          </a:p>
          <a:p>
            <a:pPr marL="365760" lvl="1" indent="0">
              <a:buNone/>
            </a:pPr>
            <a:endParaRPr lang="en-US" b="1" dirty="0" smtClean="0"/>
          </a:p>
          <a:p>
            <a:pPr marL="822960" lvl="1" indent="-457200">
              <a:buAutoNum type="alphaLcPeriod" startAt="4"/>
            </a:pPr>
            <a:r>
              <a:rPr lang="en-US" b="1" dirty="0" smtClean="0"/>
              <a:t>These </a:t>
            </a:r>
            <a:r>
              <a:rPr lang="en-US" b="1" dirty="0"/>
              <a:t>cords vibrate when air is expelled past them through the </a:t>
            </a:r>
            <a:r>
              <a:rPr lang="en-US" b="1" dirty="0" err="1" smtClean="0"/>
              <a:t>glotti</a:t>
            </a:r>
            <a:endParaRPr lang="en-US" b="1" dirty="0" smtClean="0"/>
          </a:p>
          <a:p>
            <a:pPr marL="594360" lvl="1" indent="-228600">
              <a:buAutoNum type="alphaLcPeriod" startAt="4"/>
            </a:pPr>
            <a:endParaRPr lang="en-CA" sz="1200" dirty="0"/>
          </a:p>
          <a:p>
            <a:pPr marL="822960" lvl="1" indent="-457200">
              <a:buAutoNum type="alphaLcPeriod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68787"/>
              </p:ext>
            </p:extLst>
          </p:nvPr>
        </p:nvGraphicFramePr>
        <p:xfrm>
          <a:off x="5591175" y="4797152"/>
          <a:ext cx="35528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icture" r:id="rId3" imgW="3552444" imgH="1539240" progId="Word.Picture.8">
                  <p:embed/>
                </p:oleObj>
              </mc:Choice>
              <mc:Fallback>
                <p:oleObj name="Picture" r:id="rId3" imgW="3552444" imgH="15392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797152"/>
                        <a:ext cx="3552825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10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1291</Words>
  <Application>Microsoft Macintosh PowerPoint</Application>
  <PresentationFormat>On-screen Show (4:3)</PresentationFormat>
  <Paragraphs>332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Flow</vt:lpstr>
      <vt:lpstr>Picture</vt:lpstr>
      <vt:lpstr>Respiration</vt:lpstr>
      <vt:lpstr>I.  Respiratory System Responsibilities  </vt:lpstr>
      <vt:lpstr>II.  Divided into four areas</vt:lpstr>
      <vt:lpstr>Anatomy, Alveoli Structure/Function</vt:lpstr>
      <vt:lpstr>A. Nasal Cavity </vt:lpstr>
      <vt:lpstr>PowerPoint Presentation</vt:lpstr>
      <vt:lpstr>B. Pharynx </vt:lpstr>
      <vt:lpstr>C.  Glottis/Larynx</vt:lpstr>
      <vt:lpstr>PowerPoint Presentation</vt:lpstr>
      <vt:lpstr>PowerPoint Presentation</vt:lpstr>
      <vt:lpstr>D.  Trachea</vt:lpstr>
      <vt:lpstr>E. Bronchi</vt:lpstr>
      <vt:lpstr>F.  Bronchioles</vt:lpstr>
      <vt:lpstr>G.  Alveoli</vt:lpstr>
      <vt:lpstr>PowerPoint Presentation</vt:lpstr>
      <vt:lpstr>H. Lungs</vt:lpstr>
      <vt:lpstr>PowerPoint Presentation</vt:lpstr>
      <vt:lpstr>I.  Ribs</vt:lpstr>
      <vt:lpstr>J. Diaphragm</vt:lpstr>
      <vt:lpstr>K.  Pleural Membranes</vt:lpstr>
      <vt:lpstr>L.  Thoracic Cavity</vt:lpstr>
      <vt:lpstr>Roles of Cilia and Mucus </vt:lpstr>
      <vt:lpstr>Inhalation and Exhalation</vt:lpstr>
      <vt:lpstr>PowerPoint Presentation</vt:lpstr>
      <vt:lpstr>PowerPoint Presentation</vt:lpstr>
      <vt:lpstr>PowerPoint Presentation</vt:lpstr>
      <vt:lpstr>III.  Sequence of Events</vt:lpstr>
      <vt:lpstr>PowerPoint Presentation</vt:lpstr>
      <vt:lpstr>PowerPoint Presentation</vt:lpstr>
      <vt:lpstr>PowerPoint Presentation</vt:lpstr>
      <vt:lpstr>PowerPoint Presentation</vt:lpstr>
      <vt:lpstr>Control of Breathing</vt:lpstr>
      <vt:lpstr>PowerPoint Presentation</vt:lpstr>
      <vt:lpstr>PowerPoint Presentation</vt:lpstr>
      <vt:lpstr>PowerPoint Presentation</vt:lpstr>
      <vt:lpstr>PowerPoint Presentation</vt:lpstr>
      <vt:lpstr>Gas Exchange</vt:lpstr>
      <vt:lpstr>PowerPoint Presentation</vt:lpstr>
      <vt:lpstr>II.  Internal Respiration</vt:lpstr>
      <vt:lpstr>PowerPoint Presentation</vt:lpstr>
      <vt:lpstr>Transport of CO2 and O2 in the Blood</vt:lpstr>
      <vt:lpstr>PowerPoint Presentation</vt:lpstr>
      <vt:lpstr>PowerPoint Presentation</vt:lpstr>
      <vt:lpstr>PowerPoint Presentation</vt:lpstr>
      <vt:lpstr>III.  CO2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Juri Buchanan</dc:creator>
  <cp:lastModifiedBy>Dan Burgess</cp:lastModifiedBy>
  <cp:revision>13</cp:revision>
  <dcterms:created xsi:type="dcterms:W3CDTF">2012-03-11T19:58:49Z</dcterms:created>
  <dcterms:modified xsi:type="dcterms:W3CDTF">2012-03-19T03:11:05Z</dcterms:modified>
</cp:coreProperties>
</file>