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94904"/>
  </p:normalViewPr>
  <p:slideViewPr>
    <p:cSldViewPr snapToGrid="0" snapToObjects="1">
      <p:cViewPr varScale="1">
        <p:scale>
          <a:sx n="101" d="100"/>
          <a:sy n="101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63CB-D49C-A34A-8447-AC6D427F64B3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7C37-3158-7A45-B735-3ACA17B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Amoeba sisters – protists and fungi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=zK7Ckmxxqds </a:t>
            </a:r>
          </a:p>
          <a:p>
            <a:r>
              <a:rPr lang="en-US" dirty="0"/>
              <a:t>Show up to 4:45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87C37-3158-7A45-B735-3ACA17B892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225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485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029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11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42CD5B-716C-F842-B8BE-0C0157AF3480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B96694-94D7-7546-B6BA-0C340E94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Ckmxxq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xjg9JOxug" TargetMode="External"/><Relationship Id="rId2" Type="http://schemas.openxmlformats.org/officeDocument/2006/relationships/hyperlink" Target="https://www.youtube.com/watch?v=f5XKob0lc2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www.youtube.com/watch?v=TnzcwTyr6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ZvfzMB2bg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www.youtube.com/watch?v=XEnCjR2OJx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UJULOYbhY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ZvfzMB2bg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hyperlink" Target="https://www.youtube.com/watch?v=K8HEDqoTPg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_uMH8Xpy0" TargetMode="External"/><Relationship Id="rId2" Type="http://schemas.openxmlformats.org/officeDocument/2006/relationships/hyperlink" Target="https://www.youtube.com/watch?v=B79Z56vl02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ZvfzMB2bg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3MTYNe8mM" TargetMode="External"/><Relationship Id="rId2" Type="http://schemas.openxmlformats.org/officeDocument/2006/relationships/hyperlink" Target="https://www.youtube.com/watch?v=6fWn5O0E8X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TwqBsRtciX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0DFE-2653-334B-A68D-4311AEB53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Protistans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E3B-FA4E-644B-A4A4-427AFFF59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9642-820B-CA4A-8F7F-E54331CB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583256"/>
            <a:ext cx="5740400" cy="59516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</a:t>
            </a:r>
            <a:r>
              <a:rPr lang="en-US" sz="2400" dirty="0">
                <a:hlinkClick r:id="rId2"/>
              </a:rPr>
              <a:t>Plasmodium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Carrier (vector): the Anopheles </a:t>
            </a:r>
            <a:r>
              <a:rPr lang="en-US" sz="2400" u="sng" dirty="0"/>
              <a:t>mosquito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Infection process – </a:t>
            </a:r>
            <a:r>
              <a:rPr lang="en-US" sz="2400" dirty="0">
                <a:hlinkClick r:id="rId3"/>
              </a:rPr>
              <a:t>human host</a:t>
            </a:r>
            <a:endParaRPr lang="en-US" sz="24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Mosquito </a:t>
            </a:r>
            <a:r>
              <a:rPr lang="en-US" sz="2000" u="sng" dirty="0"/>
              <a:t>saliva</a:t>
            </a:r>
            <a:r>
              <a:rPr lang="en-US" sz="2000" dirty="0"/>
              <a:t> contains spores, which are injected into the </a:t>
            </a:r>
            <a:r>
              <a:rPr lang="en-US" sz="2000" u="sng" dirty="0"/>
              <a:t>bloodstream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First infects </a:t>
            </a:r>
            <a:r>
              <a:rPr lang="en-US" sz="2000" u="sng" dirty="0"/>
              <a:t>liver</a:t>
            </a:r>
            <a:r>
              <a:rPr lang="en-US" sz="2000" dirty="0"/>
              <a:t> cells, then </a:t>
            </a:r>
            <a:r>
              <a:rPr lang="en-US" sz="2000" u="sng" dirty="0"/>
              <a:t>red</a:t>
            </a:r>
            <a:r>
              <a:rPr lang="en-US" sz="2000" dirty="0"/>
              <a:t> blood cells (RBCs)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Grows rapidly, and lyse cells at regular intervals: </a:t>
            </a:r>
            <a:r>
              <a:rPr lang="en-US" sz="2000" u="sng" dirty="0"/>
              <a:t>48</a:t>
            </a:r>
            <a:r>
              <a:rPr lang="en-US" sz="2000" dirty="0"/>
              <a:t> or </a:t>
            </a:r>
            <a:r>
              <a:rPr lang="en-US" sz="2000" u="sng" dirty="0"/>
              <a:t>72</a:t>
            </a:r>
            <a:r>
              <a:rPr lang="en-US" sz="2000" dirty="0"/>
              <a:t> hours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Millions of bursting RBCs dump large amounts of </a:t>
            </a:r>
            <a:r>
              <a:rPr lang="en-US" sz="2000" u="sng" dirty="0"/>
              <a:t>toxins</a:t>
            </a:r>
            <a:r>
              <a:rPr lang="en-US" sz="2000" dirty="0"/>
              <a:t> into bloodstream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Toxins produce symptoms: </a:t>
            </a:r>
            <a:r>
              <a:rPr lang="en-US" sz="2000" u="sng" dirty="0"/>
              <a:t>chills</a:t>
            </a:r>
            <a:r>
              <a:rPr lang="en-US" sz="2000" dirty="0"/>
              <a:t> and </a:t>
            </a:r>
            <a:r>
              <a:rPr lang="en-US" sz="2000" u="sng" dirty="0"/>
              <a:t>fever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91CC92-FD8B-F148-AA6F-94A28A2A9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508" y="1019063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71EE-BDD9-7048-996D-E583F71B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78" y="787400"/>
            <a:ext cx="6055112" cy="51387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Infection process – mosquito host: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Mosquito feeds on an infected human: blood contains </a:t>
            </a:r>
            <a:r>
              <a:rPr lang="en-US" sz="2400" u="sng" dirty="0"/>
              <a:t>Plasmodium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In digestive system, rapidly spreads everywhere, including </a:t>
            </a:r>
            <a:r>
              <a:rPr lang="en-US" sz="2400" u="sng" dirty="0"/>
              <a:t>salivary</a:t>
            </a:r>
            <a:r>
              <a:rPr lang="en-US" sz="2400" dirty="0"/>
              <a:t> glands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Combating malaria: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Drugs (e.g. </a:t>
            </a:r>
            <a:r>
              <a:rPr lang="en-US" sz="2400" u="sng" dirty="0" err="1"/>
              <a:t>chloroquinine</a:t>
            </a:r>
            <a:r>
              <a:rPr lang="en-US" sz="2400" dirty="0"/>
              <a:t>) work on some forms, but some are resistant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Disrupt Plasmodium life cycle by destroying </a:t>
            </a:r>
            <a:r>
              <a:rPr lang="en-US" sz="2400" u="sng" dirty="0"/>
              <a:t>breeding</a:t>
            </a:r>
            <a:r>
              <a:rPr lang="en-US" sz="2400" dirty="0"/>
              <a:t> areas for mosquito</a:t>
            </a:r>
          </a:p>
          <a:p>
            <a:pPr marL="530352" lvl="1" indent="0">
              <a:buNone/>
            </a:pPr>
            <a:endParaRPr lang="en-US" sz="2400" dirty="0"/>
          </a:p>
          <a:p>
            <a:pPr marL="530352" lvl="1" indent="0">
              <a:buNone/>
            </a:pPr>
            <a:r>
              <a:rPr lang="en-US" sz="2400" dirty="0">
                <a:hlinkClick r:id="rId2"/>
              </a:rPr>
              <a:t>Ethical Question: Do we Destroy the Mosquito?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A5E6A-3355-E648-AE35-597EDF45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490" y="7874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3051-18B7-414D-9FA4-ABCA4714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dirty="0" err="1"/>
              <a:t>Sarcodina</a:t>
            </a:r>
            <a:r>
              <a:rPr lang="en-US" dirty="0"/>
              <a:t>: Protists with False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5107-A980-3045-99F4-288F9814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7236"/>
            <a:ext cx="9601200" cy="4080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Use temporary </a:t>
            </a:r>
            <a:r>
              <a:rPr lang="en-US" sz="2400" u="sng" dirty="0"/>
              <a:t>projections</a:t>
            </a:r>
            <a:r>
              <a:rPr lang="en-US" sz="2400" dirty="0"/>
              <a:t> of cytoplasm to </a:t>
            </a:r>
            <a:r>
              <a:rPr lang="en-US" sz="2400" u="sng" dirty="0"/>
              <a:t>move</a:t>
            </a:r>
            <a:r>
              <a:rPr lang="en-US" sz="2400" dirty="0"/>
              <a:t> and </a:t>
            </a:r>
            <a:r>
              <a:rPr lang="en-US" sz="2400" u="sng" dirty="0"/>
              <a:t>feed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Pseudopod means: </a:t>
            </a:r>
            <a:r>
              <a:rPr lang="en-US" sz="2400" u="sng" dirty="0"/>
              <a:t>false foot. 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Shapes: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Rounded and broad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Thin, strand-like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Web-like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Phylum name comes from: </a:t>
            </a:r>
            <a:r>
              <a:rPr lang="en-US" sz="2400" u="sng" dirty="0"/>
              <a:t>sarcode</a:t>
            </a:r>
            <a:r>
              <a:rPr lang="en-US" sz="2400" dirty="0"/>
              <a:t> which meant “</a:t>
            </a:r>
            <a:r>
              <a:rPr lang="en-US" sz="2400" u="sng" dirty="0"/>
              <a:t>jelly</a:t>
            </a:r>
            <a:r>
              <a:rPr lang="en-US" sz="24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E328E-FEF8-6E43-86FD-888D28D4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t="18671" r="13383" b="15248"/>
          <a:stretch/>
        </p:blipFill>
        <p:spPr>
          <a:xfrm>
            <a:off x="9010185" y="2749029"/>
            <a:ext cx="2341757" cy="162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FACF8-1775-E249-9C8E-8BE41C5BE517}"/>
              </a:ext>
            </a:extLst>
          </p:cNvPr>
          <p:cNvSpPr txBox="1"/>
          <p:nvPr/>
        </p:nvSpPr>
        <p:spPr>
          <a:xfrm>
            <a:off x="6921500" y="3378402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5490-F793-354F-9FB8-EF885C21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507" y="820123"/>
            <a:ext cx="9601200" cy="47331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Focus on: Amoeba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Description: flexible, active cells without cell walls, flagella, cilia, and even a definite shape.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 by “</a:t>
            </a:r>
            <a:r>
              <a:rPr lang="en-US" sz="2400" dirty="0">
                <a:hlinkClick r:id="rId2"/>
              </a:rPr>
              <a:t>amoeboid movement</a:t>
            </a:r>
            <a:r>
              <a:rPr lang="en-US" sz="2400" dirty="0"/>
              <a:t>”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Amebas</a:t>
            </a:r>
            <a:r>
              <a:rPr lang="en-US" sz="2000" dirty="0"/>
              <a:t> move by means of thick pseudopods, which they extend out of the central mass of the cell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 cytoplasm of the cell streams into the pseudopod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 rest of the cell follows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E36C3-C83A-DD44-8595-AEE122C31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7" y="3574683"/>
            <a:ext cx="5839207" cy="3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6F2F-9784-8942-85F6-8CFB992B5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0655"/>
            <a:ext cx="10537902" cy="6177774"/>
          </a:xfrm>
        </p:spPr>
        <p:txBody>
          <a:bodyPr>
            <a:normAutofit/>
          </a:bodyPr>
          <a:lstStyle/>
          <a:p>
            <a:pPr marL="987552" lvl="1" indent="-457200">
              <a:buFont typeface="+mj-lt"/>
              <a:buAutoNum type="arabicPeriod" startAt="3"/>
            </a:pPr>
            <a:r>
              <a:rPr lang="en-US" sz="2400" dirty="0"/>
              <a:t>Feeding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/>
              <a:t>Prey capture</a:t>
            </a:r>
            <a:r>
              <a:rPr lang="en-US" sz="2200" dirty="0">
                <a:sym typeface="Wingdings" pitchFamily="2" charset="2"/>
              </a:rPr>
              <a:t> (process): It feeds by first surrounding its meal with streaming cytoplasm and then taking it inside the cell to form a food vacuole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>
                <a:sym typeface="Wingdings" pitchFamily="2" charset="2"/>
              </a:rPr>
              <a:t>Digestion (process): The material is digested rapidly and the nutrients are passed along to the rest of the cell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987552" lvl="1" indent="-457200">
              <a:buFont typeface="+mj-lt"/>
              <a:buAutoNum type="arabicPeriod" startAt="4"/>
            </a:pPr>
            <a:r>
              <a:rPr lang="en-US" sz="2400" dirty="0"/>
              <a:t>Reproduction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200" dirty="0"/>
              <a:t>Binary fission – one large ameba divides by mitosis to produce two smaller, but genetically identical amoebas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BBB3E-331F-AA49-B97D-8B65F69C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24" y="2481454"/>
            <a:ext cx="5994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4146-AA96-B648-BFAC-32FD0BBD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61" y="857250"/>
            <a:ext cx="9601200" cy="50101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Classification: Families of </a:t>
            </a:r>
            <a:r>
              <a:rPr lang="en-US" sz="2400" dirty="0" err="1"/>
              <a:t>Sarcodina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Amoeba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Heliozoans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Radiolarians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Foraminifers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These last three groups’ characteristics: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Produce </a:t>
            </a:r>
            <a:r>
              <a:rPr lang="en-US" sz="2000" u="sng" dirty="0"/>
              <a:t>external shells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Shells made of:</a:t>
            </a:r>
          </a:p>
          <a:p>
            <a:pPr marL="1901952" lvl="3" indent="-457200">
              <a:buFont typeface="+mj-lt"/>
              <a:buAutoNum type="romanLcPeriod"/>
            </a:pPr>
            <a:r>
              <a:rPr lang="en-US" sz="2000" dirty="0"/>
              <a:t>Heliozoans/radiolarians: </a:t>
            </a:r>
            <a:r>
              <a:rPr lang="en-US" sz="2000" u="sng" dirty="0"/>
              <a:t>silica</a:t>
            </a:r>
            <a:endParaRPr lang="en-US" sz="2000" i="0" u="sng" dirty="0"/>
          </a:p>
          <a:p>
            <a:pPr marL="1901952" lvl="3" indent="-457200">
              <a:buFont typeface="+mj-lt"/>
              <a:buAutoNum type="romanLcPeriod"/>
            </a:pPr>
            <a:r>
              <a:rPr lang="en-US" sz="2000" dirty="0"/>
              <a:t>Foraminifers: </a:t>
            </a:r>
            <a:r>
              <a:rPr lang="en-US" sz="2000" u="sng" dirty="0"/>
              <a:t>calcium carbonate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00744-EC37-4A41-9E89-37E55E94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89" y="0"/>
            <a:ext cx="2793442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AF67C3-07F2-C241-9E96-2324A522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85" y="1828800"/>
            <a:ext cx="2960115" cy="1902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8CC88-170A-D24C-A020-5DDAF67D7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12"/>
          <a:stretch/>
        </p:blipFill>
        <p:spPr>
          <a:xfrm>
            <a:off x="6798643" y="3677285"/>
            <a:ext cx="2982388" cy="182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5BCB9-33EF-CD46-8A34-F6ACE05FF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81" r="11041" b="15205"/>
          <a:stretch/>
        </p:blipFill>
        <p:spPr>
          <a:xfrm>
            <a:off x="9701565" y="4747640"/>
            <a:ext cx="2341756" cy="2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2E1D-C298-FA4C-BD62-E12838B2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How Animal-like Protists Fit into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BD59-3A79-044E-9478-5EE7117B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Harmful relationships with humans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3A9B7-F7D7-9447-9994-8FAF662E7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40344"/>
              </p:ext>
            </p:extLst>
          </p:nvPr>
        </p:nvGraphicFramePr>
        <p:xfrm>
          <a:off x="2094345" y="2765809"/>
          <a:ext cx="854594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486">
                  <a:extLst>
                    <a:ext uri="{9D8B030D-6E8A-4147-A177-3AD203B41FA5}">
                      <a16:colId xmlns:a16="http://schemas.microsoft.com/office/drawing/2014/main" val="2948942070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77758932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3637468777"/>
                    </a:ext>
                  </a:extLst>
                </a:gridCol>
                <a:gridCol w="2136486">
                  <a:extLst>
                    <a:ext uri="{9D8B030D-6E8A-4147-A177-3AD203B41FA5}">
                      <a16:colId xmlns:a16="http://schemas.microsoft.com/office/drawing/2014/main" val="3673970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of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2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Plasmodium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Anopheles mosquito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Chills and fever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4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Trypansoma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Tsetse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African sleeping sickness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Fever, chills and skin rash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9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T. </a:t>
                      </a:r>
                      <a:r>
                        <a:rPr lang="en-US" sz="2000" dirty="0" err="1"/>
                        <a:t>cruzi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Chaga’s</a:t>
                      </a:r>
                      <a:r>
                        <a:rPr lang="en-US" sz="2000" dirty="0"/>
                        <a:t>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Weaken heart muscle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8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Entamoeba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Feces of infected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Amebic Dysentery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Diarrhea &amp; intestinal bleeding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4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2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3A5F-17A6-F44D-84D0-4DD524BA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8675"/>
            <a:ext cx="9601200" cy="5038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Helpful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Termites eat </a:t>
            </a:r>
            <a:r>
              <a:rPr lang="en-US" sz="2400" u="sng" dirty="0"/>
              <a:t>wood</a:t>
            </a:r>
            <a:r>
              <a:rPr lang="en-US" sz="2400" dirty="0"/>
              <a:t>, which contains the carbohydrate </a:t>
            </a:r>
            <a:r>
              <a:rPr lang="en-US" sz="2400" u="sng" dirty="0"/>
              <a:t>cellulose</a:t>
            </a:r>
            <a:r>
              <a:rPr lang="en-US" sz="2400" dirty="0"/>
              <a:t>, but don’t have the enzymes to break it down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 err="1"/>
              <a:t>Trichonympha</a:t>
            </a:r>
            <a:r>
              <a:rPr lang="en-US" sz="2400" dirty="0"/>
              <a:t> living in termite gut manufacture the enzyme </a:t>
            </a:r>
            <a:r>
              <a:rPr lang="en-US" sz="2400" u="sng" dirty="0"/>
              <a:t>cellulase</a:t>
            </a:r>
            <a:endParaRPr lang="en-US" sz="2400" dirty="0"/>
          </a:p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Ecological role: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 food chains: are food for tiny </a:t>
            </a:r>
            <a:r>
              <a:rPr lang="en-US" sz="2400" u="sng" dirty="0"/>
              <a:t>multicellular</a:t>
            </a:r>
            <a:r>
              <a:rPr lang="en-US" sz="2400" dirty="0"/>
              <a:t> animals, that in turn are food for </a:t>
            </a:r>
            <a:r>
              <a:rPr lang="en-US" sz="2400" u="sng" dirty="0"/>
              <a:t>larger</a:t>
            </a:r>
            <a:r>
              <a:rPr lang="en-US" sz="2400" dirty="0"/>
              <a:t> animals</a:t>
            </a:r>
          </a:p>
        </p:txBody>
      </p:sp>
    </p:spTree>
    <p:extLst>
      <p:ext uri="{BB962C8B-B14F-4D97-AF65-F5344CB8AC3E}">
        <p14:creationId xmlns:p14="http://schemas.microsoft.com/office/powerpoint/2010/main" val="201555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40F0-954B-D544-9E52-9CDE845F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18-3: Plant-Like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9284-1B34-B445-8A73-A491224E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7855"/>
            <a:ext cx="96012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Plant-like because they contain: </a:t>
            </a:r>
            <a:r>
              <a:rPr lang="en-US" sz="2400" u="sng" dirty="0"/>
              <a:t>the pigment </a:t>
            </a:r>
            <a:r>
              <a:rPr lang="en-US" sz="2400" u="sng" dirty="0" err="1"/>
              <a:t>chorophyll</a:t>
            </a:r>
            <a:r>
              <a:rPr lang="en-US" sz="2400" dirty="0"/>
              <a:t> and carry out: </a:t>
            </a:r>
            <a:r>
              <a:rPr lang="en-US" sz="2400" u="sng" dirty="0"/>
              <a:t>photosynthesis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3 of 5 phyla are sometimes called algae: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Euglenophyta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Pyrrhophyta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Chrysophyta</a:t>
            </a:r>
            <a:endParaRPr lang="en-US" sz="20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Slime mold phyla are sometimes called: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Arasiomycota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 err="1"/>
              <a:t>Myxomycota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BAB56-2E5A-2E40-B3E2-78D9496D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21" y="4493030"/>
            <a:ext cx="2439879" cy="236497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8C1242F-3E11-3B41-A3FC-CEA3F4409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2492240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0324-211E-5C4E-BDD0-AF3C8BF0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err="1"/>
              <a:t>Euglenophyta</a:t>
            </a:r>
            <a:r>
              <a:rPr lang="en-US" dirty="0"/>
              <a:t>: Flagellates with Chloroplasts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128C-213D-DE48-ADFD-3C526473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654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Closely resemble: </a:t>
            </a:r>
            <a:r>
              <a:rPr lang="en-US" sz="2400" u="sng" dirty="0" err="1"/>
              <a:t>Zoomastiginans</a:t>
            </a:r>
            <a:r>
              <a:rPr lang="en-US" sz="2400" dirty="0"/>
              <a:t> – difference is euglenophytes possess </a:t>
            </a:r>
            <a:r>
              <a:rPr lang="en-US" sz="2400" u="sng" dirty="0"/>
              <a:t>chloroplasts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Focus on Euglena: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Description: long cell, with a pouch containing 2 flagella, the longer extending out of the pouch.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Movement: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Swims in water by using flagella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Crawls along surfaces by </a:t>
            </a:r>
            <a:r>
              <a:rPr lang="en-US" sz="2000" dirty="0" err="1"/>
              <a:t>euglenoid</a:t>
            </a:r>
            <a:r>
              <a:rPr lang="en-US" sz="2000" dirty="0"/>
              <a:t> movement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1DDE-1BC2-4841-BB02-CCD4F268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968" y="403685"/>
            <a:ext cx="2761832" cy="2050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56583-8E8C-9A4E-8645-B9C2F0490969}"/>
              </a:ext>
            </a:extLst>
          </p:cNvPr>
          <p:cNvSpPr txBox="1"/>
          <p:nvPr/>
        </p:nvSpPr>
        <p:spPr>
          <a:xfrm>
            <a:off x="7404100" y="1562100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D4AB-B4C5-6540-98E1-075739A4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18-1: Introduction to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A8AB-A49F-2843-8E0D-336FCC7F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3363"/>
            <a:ext cx="9601200" cy="40524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Introduction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Protista means </a:t>
            </a:r>
            <a:r>
              <a:rPr lang="en-US" sz="2400" u="sng" dirty="0"/>
              <a:t>first</a:t>
            </a:r>
            <a:r>
              <a:rPr lang="en-US" sz="2400" dirty="0"/>
              <a:t> in the </a:t>
            </a:r>
            <a:r>
              <a:rPr lang="en-US" sz="2400" u="sng" dirty="0"/>
              <a:t>Greek</a:t>
            </a:r>
            <a:r>
              <a:rPr lang="en-US" sz="2400" dirty="0"/>
              <a:t> language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Protist: Unicellular, or single-celled, eukaryotic organisms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Some are solitary, meaning: that they live as individual cells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Some are colonial, meaning: that they live in groups of individuals of the same species that are attached to one another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BFB6B-1CF2-D547-9893-74480D53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387" y="122550"/>
            <a:ext cx="2779276" cy="26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CE7C-4264-C64B-89C8-A4FF367A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774700"/>
            <a:ext cx="5448008" cy="5422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Finding sunlight: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Eyespot at front end helps find brightest areas in its environment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Making/Getting Food: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As an autotroph: uses its chloroplasts (in light) to photosynthesize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As a heterotroph: absorbs dissolved nutrients (in darkness)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Reproduction: by </a:t>
            </a:r>
            <a:r>
              <a:rPr lang="en-US" sz="2400" u="sng" dirty="0"/>
              <a:t>binary fission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B89F7-818F-0D4D-94A1-E1799315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08" y="774700"/>
            <a:ext cx="5880392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5981-2214-704D-B62C-1113421E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Pyrrophyta</a:t>
            </a:r>
            <a:r>
              <a:rPr lang="en-US" dirty="0"/>
              <a:t>: Fire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CCE1-4E78-E544-B980-DC80D615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48239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Also known as </a:t>
            </a:r>
            <a:r>
              <a:rPr lang="en-US" sz="2400" u="sng" dirty="0"/>
              <a:t>dinoflagellates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Most are </a:t>
            </a:r>
            <a:r>
              <a:rPr lang="en-US" sz="2400" u="sng" dirty="0" err="1"/>
              <a:t>photsynthetic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Swim by means of 2 flagella: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One wraps around like a belt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Other trails behind like a tail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Many have thick </a:t>
            </a:r>
            <a:r>
              <a:rPr lang="en-US" sz="2400" u="sng" dirty="0"/>
              <a:t>plates</a:t>
            </a:r>
            <a:r>
              <a:rPr lang="en-US" sz="2400" dirty="0"/>
              <a:t> and look “armored”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Bioluminescence: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When agitated by </a:t>
            </a:r>
            <a:r>
              <a:rPr lang="en-US" sz="2400" u="sng" dirty="0"/>
              <a:t>sudden movement</a:t>
            </a:r>
            <a:r>
              <a:rPr lang="en-US" sz="2400" dirty="0"/>
              <a:t> they give off </a:t>
            </a:r>
            <a:r>
              <a:rPr lang="en-US" sz="2400" u="sng" dirty="0"/>
              <a:t>light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Their name means </a:t>
            </a:r>
            <a:r>
              <a:rPr lang="en-US" sz="2400" u="sng" dirty="0"/>
              <a:t>”fire plants”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C1A9F-6F1C-FE4D-A574-4FA99195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696" y="1604962"/>
            <a:ext cx="44577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FB617-C949-004D-A69C-530F4CBDE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76457-09E2-DF43-B179-CC614F8C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" y="0"/>
            <a:ext cx="10721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851-F58E-9A4A-B07A-7536DC3A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Chrysophyta</a:t>
            </a:r>
            <a:r>
              <a:rPr lang="en-US" dirty="0"/>
              <a:t>: Golden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DB9B-1ADC-B841-8C6F-922F27FA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3 kinds: yellow-green algae, golden-brown algae and diatoms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Name means </a:t>
            </a:r>
            <a:r>
              <a:rPr lang="en-US" sz="2400" u="sng" dirty="0"/>
              <a:t>“golden plants”</a:t>
            </a:r>
            <a:r>
              <a:rPr lang="en-US" sz="2400" dirty="0"/>
              <a:t> and refers to their </a:t>
            </a:r>
            <a:r>
              <a:rPr lang="en-US" sz="2400" u="sng" dirty="0"/>
              <a:t>chloroplasts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Cell wall contains </a:t>
            </a:r>
            <a:r>
              <a:rPr lang="en-US" sz="2400" u="sng" dirty="0"/>
              <a:t>pectin</a:t>
            </a:r>
            <a:r>
              <a:rPr lang="en-US" sz="2400" dirty="0"/>
              <a:t>, not cellulose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Energy stored as </a:t>
            </a:r>
            <a:r>
              <a:rPr lang="en-US" sz="2400" u="sng" dirty="0"/>
              <a:t>oil</a:t>
            </a:r>
            <a:r>
              <a:rPr lang="en-US" sz="2400" dirty="0"/>
              <a:t> rather than </a:t>
            </a:r>
            <a:r>
              <a:rPr lang="en-US" sz="2400" u="sng" dirty="0"/>
              <a:t>starch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56B5F-E209-6D4E-AF14-1B15D34C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0" y="3790466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80F5-EAA5-6C4D-A967-D3E69B336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1563"/>
            <a:ext cx="9601200" cy="47958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Diatoms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Cell walls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Made of glass!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Two halves fit together like a </a:t>
            </a:r>
            <a:r>
              <a:rPr lang="en-US" sz="2000" u="sng" dirty="0"/>
              <a:t>petri</a:t>
            </a:r>
            <a:r>
              <a:rPr lang="en-US" sz="2000" dirty="0"/>
              <a:t> dish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 One of the most </a:t>
            </a:r>
            <a:r>
              <a:rPr lang="en-US" sz="2400" u="sng" dirty="0"/>
              <a:t>abundant</a:t>
            </a:r>
            <a:r>
              <a:rPr lang="en-US" sz="2400" dirty="0"/>
              <a:t> species in oceans!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29577-B5F6-684A-B57E-4F431A2D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003" y="3469481"/>
            <a:ext cx="4508787" cy="3220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4BAE2-CCCC-2B4E-B622-237D3439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90" y="132238"/>
            <a:ext cx="3365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D875-7B5F-314A-A2A1-E97200B5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dirty="0">
                <a:hlinkClick r:id="rId2"/>
              </a:rPr>
              <a:t>Slime Molds</a:t>
            </a:r>
            <a:r>
              <a:rPr lang="en-US" dirty="0"/>
              <a:t>: Unusual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D3E9-D0F7-AB41-B33B-970DB76C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8073"/>
            <a:ext cx="9601200" cy="39693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Distribution: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Found near </a:t>
            </a:r>
            <a:r>
              <a:rPr lang="en-US" sz="2400" u="sng" dirty="0"/>
              <a:t>rich sources</a:t>
            </a:r>
            <a:r>
              <a:rPr lang="en-US" sz="2400" dirty="0"/>
              <a:t> of food such as: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Rotting wood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Compost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Thick wet lawns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Classification: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Difficult to classify because at one stage they are </a:t>
            </a:r>
            <a:r>
              <a:rPr lang="en-US" sz="2400" u="sng" dirty="0"/>
              <a:t>amoeba</a:t>
            </a:r>
            <a:r>
              <a:rPr lang="en-US" sz="2400" dirty="0"/>
              <a:t>-like cells and at others they produce </a:t>
            </a:r>
            <a:r>
              <a:rPr lang="en-US" sz="2400" u="sng" dirty="0"/>
              <a:t>mold</a:t>
            </a:r>
            <a:r>
              <a:rPr lang="en-US" sz="2400" dirty="0"/>
              <a:t>-like masses that make spores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In the past, have been classified as </a:t>
            </a:r>
            <a:r>
              <a:rPr lang="en-US" sz="2400" u="sng" dirty="0"/>
              <a:t>amoebae</a:t>
            </a:r>
            <a:r>
              <a:rPr lang="en-US" sz="2400" dirty="0"/>
              <a:t> and as </a:t>
            </a:r>
            <a:r>
              <a:rPr lang="en-US" sz="2400" u="sng" dirty="0"/>
              <a:t>fungi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0B237-FB7F-3D47-8C21-AA68D834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134" y="172085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4AA4-6C91-FF4C-8BBB-E2750EE6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7263"/>
            <a:ext cx="9601200" cy="49101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Focus on </a:t>
            </a:r>
            <a:r>
              <a:rPr lang="en-US" sz="2400" dirty="0" err="1"/>
              <a:t>Acrasiomycota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Life cycle stages: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Begin as </a:t>
            </a:r>
            <a:r>
              <a:rPr lang="en-US" sz="2000" u="sng" dirty="0"/>
              <a:t>individual</a:t>
            </a:r>
            <a:r>
              <a:rPr lang="en-US" sz="2000" dirty="0"/>
              <a:t> cells (amoeba-like); mostly in this form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When food runs out, groups of cells gather to produce: </a:t>
            </a:r>
            <a:r>
              <a:rPr lang="en-US" sz="2000" u="sng" dirty="0"/>
              <a:t>a large mass of cells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This mass starts to function as a </a:t>
            </a:r>
            <a:r>
              <a:rPr lang="en-US" sz="2000" u="sng" dirty="0"/>
              <a:t>single organism</a:t>
            </a:r>
            <a:endParaRPr lang="en-US" sz="20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>
                <a:hlinkClick r:id="rId2"/>
              </a:rPr>
              <a:t>Migration</a:t>
            </a:r>
            <a:r>
              <a:rPr lang="en-US" sz="2400" dirty="0"/>
              <a:t>: up to several </a:t>
            </a:r>
            <a:r>
              <a:rPr lang="en-US" sz="2400" u="sng" dirty="0"/>
              <a:t>centimeters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>
                <a:hlinkClick r:id="rId3"/>
              </a:rPr>
              <a:t>Reproduction</a:t>
            </a:r>
            <a:r>
              <a:rPr lang="en-US" sz="2400" dirty="0"/>
              <a:t>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Form a structure called a </a:t>
            </a:r>
            <a:r>
              <a:rPr lang="en-US" sz="2000" u="sng" dirty="0"/>
              <a:t>fruiting body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This makes </a:t>
            </a:r>
            <a:r>
              <a:rPr lang="en-US" sz="2000" u="sng" dirty="0"/>
              <a:t>spores</a:t>
            </a:r>
            <a:r>
              <a:rPr lang="en-US" sz="2000" dirty="0"/>
              <a:t> by mitosis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These become </a:t>
            </a:r>
            <a:r>
              <a:rPr lang="en-US" sz="2000" u="sng" dirty="0"/>
              <a:t>amoeboid</a:t>
            </a:r>
            <a:r>
              <a:rPr lang="en-US" sz="2000" dirty="0"/>
              <a:t> cells that repeat the cycle</a:t>
            </a:r>
          </a:p>
        </p:txBody>
      </p:sp>
    </p:spTree>
    <p:extLst>
      <p:ext uri="{BB962C8B-B14F-4D97-AF65-F5344CB8AC3E}">
        <p14:creationId xmlns:p14="http://schemas.microsoft.com/office/powerpoint/2010/main" val="440136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62DC-C122-1846-960F-72A372AB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the Plant-Like Protists Fit Into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33F6-A9C6-9A4F-8BB2-83F88CF1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Distribution: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Found in: Fresh </a:t>
            </a:r>
            <a:r>
              <a:rPr lang="en-US" sz="2400" u="sng" dirty="0"/>
              <a:t>water, oceans</a:t>
            </a:r>
            <a:r>
              <a:rPr lang="en-US" sz="2400" dirty="0"/>
              <a:t> and land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Harmful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Euglenophyte blooms (cycle)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Excess waste dumped into water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Grow into enormous masses called “blooms”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Run out of nutrients &amp; die, compounding the pollution clean-up problem</a:t>
            </a:r>
          </a:p>
        </p:txBody>
      </p:sp>
    </p:spTree>
    <p:extLst>
      <p:ext uri="{BB962C8B-B14F-4D97-AF65-F5344CB8AC3E}">
        <p14:creationId xmlns:p14="http://schemas.microsoft.com/office/powerpoint/2010/main" val="136021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83BF-FCC0-3C4A-8C5E-D7FAC4BB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2988"/>
            <a:ext cx="9601200" cy="48244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Dinoflagellate blooms (cycle)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Some species contain </a:t>
            </a:r>
            <a:r>
              <a:rPr lang="en-US" sz="2400" u="sng" dirty="0"/>
              <a:t>toxins</a:t>
            </a:r>
            <a:r>
              <a:rPr lang="en-US" sz="2400" dirty="0"/>
              <a:t> that can paralyze or </a:t>
            </a:r>
            <a:r>
              <a:rPr lang="en-US" sz="2400" u="sng" dirty="0"/>
              <a:t>kill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People aren’t affected by swimming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Shellfish like </a:t>
            </a:r>
            <a:r>
              <a:rPr lang="en-US" sz="2400" u="sng" dirty="0"/>
              <a:t>clams</a:t>
            </a:r>
            <a:r>
              <a:rPr lang="en-US" sz="2400" dirty="0"/>
              <a:t> and </a:t>
            </a:r>
            <a:r>
              <a:rPr lang="en-US" sz="2400" u="sng" dirty="0"/>
              <a:t>oysters</a:t>
            </a:r>
            <a:r>
              <a:rPr lang="en-US" sz="2400" dirty="0"/>
              <a:t> trap them for food and concentrate the toxin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Eating </a:t>
            </a:r>
            <a:r>
              <a:rPr lang="en-US" sz="2400" u="sng" dirty="0"/>
              <a:t>shellfish</a:t>
            </a:r>
            <a:r>
              <a:rPr lang="en-US" sz="2400" dirty="0"/>
              <a:t> from “</a:t>
            </a:r>
            <a:r>
              <a:rPr lang="en-US" sz="2400" u="sng" dirty="0"/>
              <a:t>red</a:t>
            </a:r>
            <a:r>
              <a:rPr lang="en-US" sz="2400" dirty="0"/>
              <a:t> tide” areas can cause </a:t>
            </a:r>
            <a:r>
              <a:rPr lang="en-US" sz="2400" u="sng" dirty="0"/>
              <a:t>serious</a:t>
            </a:r>
            <a:r>
              <a:rPr lang="en-US" sz="2400" dirty="0"/>
              <a:t> illness</a:t>
            </a:r>
          </a:p>
        </p:txBody>
      </p:sp>
    </p:spTree>
    <p:extLst>
      <p:ext uri="{BB962C8B-B14F-4D97-AF65-F5344CB8AC3E}">
        <p14:creationId xmlns:p14="http://schemas.microsoft.com/office/powerpoint/2010/main" val="1485383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EF8D-EE09-9E41-AC3D-D66277D8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1273"/>
            <a:ext cx="9601200" cy="50361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Helpful Relationships: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u="sng" dirty="0"/>
              <a:t>Coral</a:t>
            </a:r>
            <a:r>
              <a:rPr lang="en-US" sz="2400" dirty="0"/>
              <a:t>, sea anemones, and </a:t>
            </a:r>
            <a:r>
              <a:rPr lang="en-US" sz="2400" u="sng" dirty="0"/>
              <a:t>clams</a:t>
            </a:r>
            <a:r>
              <a:rPr lang="en-US" sz="2400" dirty="0"/>
              <a:t> may have dinoflagellates as photosynthetic symbionts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sz="2400" dirty="0"/>
              <a:t>Ecology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Phytoplankton (</a:t>
            </a:r>
            <a:r>
              <a:rPr lang="en-US" sz="2400" dirty="0" err="1"/>
              <a:t>def’n</a:t>
            </a:r>
            <a:r>
              <a:rPr lang="en-US" sz="2400" dirty="0"/>
              <a:t>): small photosynthetic organisms found floating at ocean’s surface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Importance: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More than 70%... of photosynthesis on Earth is done here!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Provide organisms on our planet with </a:t>
            </a:r>
            <a:r>
              <a:rPr lang="en-US" sz="2000" u="sng" dirty="0"/>
              <a:t>oxygen</a:t>
            </a:r>
            <a:r>
              <a:rPr lang="en-US" sz="2000" dirty="0"/>
              <a:t> and </a:t>
            </a:r>
            <a:r>
              <a:rPr lang="en-US" sz="2000" u="sng" dirty="0"/>
              <a:t>food</a:t>
            </a:r>
            <a:endParaRPr lang="en-US" sz="2000" dirty="0"/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Example food chain:</a:t>
            </a:r>
          </a:p>
          <a:p>
            <a:pPr marL="987552" lvl="2" indent="0">
              <a:buNone/>
            </a:pPr>
            <a:r>
              <a:rPr lang="en-US" sz="2000" dirty="0"/>
              <a:t>Phytoplankton </a:t>
            </a:r>
            <a:r>
              <a:rPr lang="en-US" sz="2000" dirty="0">
                <a:sym typeface="Wingdings" pitchFamily="2" charset="2"/>
              </a:rPr>
              <a:t> tiny animals  small fish large fish  humans</a:t>
            </a:r>
          </a:p>
          <a:p>
            <a:pPr marL="987552" lvl="2" indent="0">
              <a:buNone/>
            </a:pPr>
            <a:r>
              <a:rPr lang="en-US" sz="2000" dirty="0">
                <a:sym typeface="Wingdings" pitchFamily="2" charset="2"/>
              </a:rPr>
              <a:t>		(zooplankton)	                      (tuna)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2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12EA-38A6-7444-94B5-9423D82D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01" y="1014414"/>
            <a:ext cx="8231188" cy="52339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dirty="0"/>
              <a:t>Classification of Protists: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Kingdom very diverse: over </a:t>
            </a:r>
            <a:r>
              <a:rPr lang="en-US" sz="2400" u="sng" dirty="0"/>
              <a:t>115, 000</a:t>
            </a:r>
            <a:r>
              <a:rPr lang="en-US" sz="2400" dirty="0"/>
              <a:t> species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These species difficult to classify because: they had characteristics in common with more than one of the three kingdoms of multicellular organisms: Animalia, Plantae and Fungi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This Kingdom exists primarily: to solve the problem of classifying these difficult organisms.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Lynn Margulis says Kingdom Protista is defined by: exclusion: its members are neither animals, plants, fungi, nor prokaryotes.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15C7-24A6-0F4B-B064-BC0AE930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279" y="1293540"/>
            <a:ext cx="3204117" cy="3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45A5-7C6F-2547-81B2-B6516328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18-2: Animal-like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A5D3-E4A3-1E42-BF9A-B5367202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625"/>
            <a:ext cx="9601200" cy="429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Ciliophora</a:t>
            </a:r>
            <a:r>
              <a:rPr lang="en-US" sz="2400" dirty="0"/>
              <a:t> phyla within the kingdom are “animal-like”</a:t>
            </a:r>
          </a:p>
          <a:p>
            <a:pPr marL="0" indent="0">
              <a:buNone/>
            </a:pPr>
            <a:endParaRPr lang="en-US" sz="2400" u="sng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Ciliophora</a:t>
            </a:r>
            <a:r>
              <a:rPr lang="en-US" sz="2400" dirty="0"/>
              <a:t>: Cilia-Bearing Protists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/>
              <a:t>Characteristics: Either solitary or colonial organisms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Nickname: ciliates</a:t>
            </a:r>
          </a:p>
          <a:p>
            <a:pPr marL="1771650" lvl="3" indent="-514350">
              <a:buFont typeface="+mj-lt"/>
              <a:buAutoNum type="alphaLcPeriod"/>
            </a:pPr>
            <a:r>
              <a:rPr lang="en-US" sz="2000" dirty="0"/>
              <a:t>Cilia are: short </a:t>
            </a:r>
            <a:r>
              <a:rPr lang="en-US" sz="2000" dirty="0" err="1"/>
              <a:t>hairlike</a:t>
            </a:r>
            <a:r>
              <a:rPr lang="en-US" sz="2000" dirty="0"/>
              <a:t> projections </a:t>
            </a:r>
          </a:p>
          <a:p>
            <a:pPr marL="1771650" lvl="3" indent="-514350">
              <a:buFont typeface="+mj-lt"/>
              <a:buAutoNum type="alphaLcPeriod"/>
            </a:pPr>
            <a:r>
              <a:rPr lang="en-US" sz="2000" dirty="0"/>
              <a:t>Beating of cilia propels the cell thru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C7153-E091-0E45-B24B-CE23A6A1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248" y="3213122"/>
            <a:ext cx="2599519" cy="2599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B5D8F-C452-9C4C-AC68-DD633C0D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49" y="490653"/>
            <a:ext cx="2599519" cy="27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A1AC-D094-5D45-A621-67B83A25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4" y="557562"/>
            <a:ext cx="7148590" cy="56908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400" dirty="0"/>
              <a:t>Focus on </a:t>
            </a:r>
            <a:r>
              <a:rPr lang="en-US" sz="2400" u="sng" dirty="0"/>
              <a:t>Paramecium </a:t>
            </a:r>
            <a:endParaRPr lang="en-US" sz="24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Size: 350 µm in length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Details of exterior: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Pellicle (</a:t>
            </a:r>
            <a:r>
              <a:rPr lang="en-US" sz="2000" dirty="0" err="1"/>
              <a:t>def’n</a:t>
            </a:r>
            <a:r>
              <a:rPr lang="en-US" sz="2000" dirty="0"/>
              <a:t>): complex living outer layer made of </a:t>
            </a:r>
            <a:r>
              <a:rPr lang="en-US" sz="2000" u="sng" dirty="0"/>
              <a:t>cell membrane</a:t>
            </a:r>
            <a:r>
              <a:rPr lang="en-US" sz="2000" dirty="0"/>
              <a:t> and associated underlying </a:t>
            </a:r>
            <a:r>
              <a:rPr lang="en-US" sz="2000" u="sng" dirty="0"/>
              <a:t>structures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Embedded in pellicle are </a:t>
            </a:r>
            <a:r>
              <a:rPr lang="en-US" sz="2000" dirty="0" err="1"/>
              <a:t>trichocysts</a:t>
            </a:r>
            <a:endParaRPr lang="en-US" sz="2000" dirty="0"/>
          </a:p>
          <a:p>
            <a:pPr marL="1714500" lvl="3" indent="-457200">
              <a:buFont typeface="+mj-lt"/>
              <a:buAutoNum type="romanUcPeriod"/>
            </a:pPr>
            <a:r>
              <a:rPr lang="en-US" sz="2000" dirty="0"/>
              <a:t>Used for </a:t>
            </a:r>
            <a:r>
              <a:rPr lang="en-US" sz="2000" dirty="0" err="1"/>
              <a:t>defence</a:t>
            </a:r>
            <a:endParaRPr lang="en-US" sz="2000" dirty="0"/>
          </a:p>
          <a:p>
            <a:pPr marL="1714500" lvl="3" indent="-457200">
              <a:buFont typeface="+mj-lt"/>
              <a:buAutoNum type="romanUcPeriod"/>
            </a:pPr>
            <a:r>
              <a:rPr lang="en-US" sz="2000" dirty="0"/>
              <a:t>Used to </a:t>
            </a:r>
            <a:r>
              <a:rPr lang="en-US" sz="2000" u="sng" dirty="0"/>
              <a:t>injure</a:t>
            </a:r>
            <a:r>
              <a:rPr lang="en-US" sz="2000" dirty="0"/>
              <a:t> nearby cells and cover </a:t>
            </a:r>
            <a:r>
              <a:rPr lang="en-US" sz="2000" u="sng" dirty="0"/>
              <a:t>Paramecium</a:t>
            </a:r>
            <a:r>
              <a:rPr lang="en-US" sz="2000" dirty="0"/>
              <a:t> in </a:t>
            </a:r>
            <a:r>
              <a:rPr lang="en-US" sz="2000" u="sng" dirty="0"/>
              <a:t>protective bristles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2 different nuclei: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Large </a:t>
            </a:r>
            <a:r>
              <a:rPr lang="en-US" sz="2000" u="sng" dirty="0"/>
              <a:t>macro</a:t>
            </a:r>
            <a:r>
              <a:rPr lang="en-US" sz="2000" dirty="0"/>
              <a:t> nucleus [transcription nucleus]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sz="2000" dirty="0"/>
              <a:t>Small </a:t>
            </a:r>
            <a:r>
              <a:rPr lang="en-US" sz="2000" u="sng" dirty="0"/>
              <a:t>micro</a:t>
            </a:r>
            <a:r>
              <a:rPr lang="en-US" sz="2000" dirty="0"/>
              <a:t> nucleus [reproductive nucleus]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7C8C-2F94-F743-8D79-F147F98E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67" y="2684966"/>
            <a:ext cx="4970052" cy="3563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860CE8-0533-8543-81B2-A62789163643}"/>
              </a:ext>
            </a:extLst>
          </p:cNvPr>
          <p:cNvSpPr txBox="1"/>
          <p:nvPr/>
        </p:nvSpPr>
        <p:spPr>
          <a:xfrm>
            <a:off x="8572500" y="1397000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2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54FF-6A9E-BA4C-92EB-7478D56D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42900"/>
            <a:ext cx="10783888" cy="61687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Feeding: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Uses </a:t>
            </a:r>
            <a:r>
              <a:rPr lang="en-US" sz="2400" u="sng" dirty="0"/>
              <a:t>cilia</a:t>
            </a:r>
            <a:r>
              <a:rPr lang="en-US" sz="2400" dirty="0"/>
              <a:t> to direct water into </a:t>
            </a:r>
            <a:r>
              <a:rPr lang="en-US" sz="2400" u="sng" dirty="0"/>
              <a:t>gullet</a:t>
            </a: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Food (e.g. </a:t>
            </a:r>
            <a:r>
              <a:rPr lang="en-US" sz="2400" dirty="0">
                <a:hlinkClick r:id="rId2"/>
              </a:rPr>
              <a:t>bacteria</a:t>
            </a:r>
            <a:r>
              <a:rPr lang="en-US" sz="2400" dirty="0"/>
              <a:t>) forced into </a:t>
            </a:r>
            <a:r>
              <a:rPr lang="en-US" sz="2400" u="sng" dirty="0"/>
              <a:t>cavities</a:t>
            </a:r>
            <a:r>
              <a:rPr lang="en-US" sz="2400" dirty="0"/>
              <a:t> called </a:t>
            </a:r>
            <a:r>
              <a:rPr lang="en-US" sz="2400" u="sng" dirty="0"/>
              <a:t>food vacuoles</a:t>
            </a: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Break off into </a:t>
            </a:r>
            <a:r>
              <a:rPr lang="en-US" sz="2400" u="sng" dirty="0"/>
              <a:t>cytoplasm</a:t>
            </a:r>
            <a:r>
              <a:rPr lang="en-US" sz="2400" dirty="0"/>
              <a:t> and circulate, eventually fusing with </a:t>
            </a:r>
            <a:r>
              <a:rPr lang="en-US" sz="2400" u="sng" dirty="0"/>
              <a:t>lysosomes</a:t>
            </a: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hlinkClick r:id="rId3"/>
              </a:rPr>
              <a:t>Digestion</a:t>
            </a:r>
            <a:r>
              <a:rPr lang="en-US" sz="2400" dirty="0"/>
              <a:t>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Lysosome (</a:t>
            </a:r>
            <a:r>
              <a:rPr lang="en-US" sz="2400" dirty="0" err="1"/>
              <a:t>def’n</a:t>
            </a:r>
            <a:r>
              <a:rPr lang="en-US" sz="2400" dirty="0"/>
              <a:t>): organelles that contain digestive enzymes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Waste Removal: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“Used” food vacuoles fuse with region of cell membrane called the </a:t>
            </a:r>
            <a:r>
              <a:rPr lang="en-US" sz="2400" u="sng" dirty="0"/>
              <a:t>anal pore</a:t>
            </a:r>
          </a:p>
          <a:p>
            <a:pPr marL="326898" indent="-457200">
              <a:buFont typeface="+mj-lt"/>
              <a:buAutoNum type="arabicPeriod" startAt="4"/>
            </a:pPr>
            <a:r>
              <a:rPr lang="en-US" sz="2400" dirty="0"/>
              <a:t>Excretion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Water flows into Paramecium due to </a:t>
            </a:r>
            <a:r>
              <a:rPr lang="en-US" sz="2400" u="sng" dirty="0"/>
              <a:t>osmosis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Expelled by process: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Excess water collects in </a:t>
            </a:r>
            <a:r>
              <a:rPr lang="en-US" sz="2000" u="sng" dirty="0"/>
              <a:t>other vacuoles</a:t>
            </a:r>
            <a:endParaRPr lang="en-US" sz="2000" dirty="0"/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Vacuoles fuse with canals located around the </a:t>
            </a:r>
            <a:r>
              <a:rPr lang="en-US" sz="2000" u="sng" dirty="0"/>
              <a:t>contractile</a:t>
            </a:r>
            <a:r>
              <a:rPr lang="en-US" sz="2000" dirty="0"/>
              <a:t> vacuoles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000" dirty="0"/>
              <a:t>When filled, this organelle </a:t>
            </a:r>
            <a:r>
              <a:rPr lang="en-US" sz="2000" u="sng" dirty="0"/>
              <a:t>contracts quickly</a:t>
            </a:r>
            <a:r>
              <a:rPr lang="en-US" sz="2000" dirty="0"/>
              <a:t> and pumps </a:t>
            </a:r>
            <a:r>
              <a:rPr lang="en-US" sz="2000" u="sng" dirty="0"/>
              <a:t>water</a:t>
            </a:r>
            <a:r>
              <a:rPr lang="en-US" sz="2000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133864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75FF-BFD3-C049-95E6-0CE5D5C4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281709"/>
            <a:ext cx="6989646" cy="50485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Reproduction</a:t>
            </a:r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Mostly asexual by </a:t>
            </a:r>
            <a:r>
              <a:rPr lang="en-US" sz="2400" u="sng" dirty="0"/>
              <a:t>binary fission</a:t>
            </a:r>
            <a:r>
              <a:rPr lang="en-US" sz="2400" dirty="0"/>
              <a:t> (mitosis) results in </a:t>
            </a:r>
            <a:r>
              <a:rPr lang="en-US" sz="2400" u="sng" dirty="0"/>
              <a:t>2</a:t>
            </a:r>
            <a:r>
              <a:rPr lang="en-US" sz="2400" dirty="0"/>
              <a:t> cells that are genetically </a:t>
            </a:r>
            <a:r>
              <a:rPr lang="en-US" sz="2400" u="sng" dirty="0"/>
              <a:t>identical</a:t>
            </a:r>
            <a:endParaRPr lang="en-US" sz="2400" dirty="0"/>
          </a:p>
          <a:p>
            <a:pPr marL="987552" lvl="1" indent="-457200">
              <a:buFont typeface="+mj-lt"/>
              <a:buAutoNum type="alphaLcPeriod"/>
            </a:pPr>
            <a:r>
              <a:rPr lang="en-US" sz="2400" dirty="0"/>
              <a:t>Under stresses such as </a:t>
            </a:r>
            <a:r>
              <a:rPr lang="en-US" sz="2400" u="sng" dirty="0"/>
              <a:t>starvation</a:t>
            </a:r>
            <a:r>
              <a:rPr lang="en-US" sz="2400" dirty="0"/>
              <a:t> or </a:t>
            </a:r>
            <a:r>
              <a:rPr lang="en-US" sz="2400" u="sng" dirty="0"/>
              <a:t>temperature</a:t>
            </a:r>
            <a:r>
              <a:rPr lang="en-US" sz="2400" dirty="0"/>
              <a:t>, Paramecium will engage in sex by process of </a:t>
            </a:r>
            <a:r>
              <a:rPr lang="en-US" sz="2400" u="sng" dirty="0"/>
              <a:t>conjugation</a:t>
            </a:r>
            <a:endParaRPr lang="en-US" sz="2400" dirty="0"/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hlinkClick r:id="rId2"/>
              </a:rPr>
              <a:t>Conjugation</a:t>
            </a:r>
            <a:r>
              <a:rPr lang="en-US" sz="2400" dirty="0"/>
              <a:t> is not REPRODUCTION, because no additional cells are produced but it is a SEXUAL process because new combinations of genetic material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1782B-9E99-EB44-859C-E68AC9DE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685800"/>
            <a:ext cx="41148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8809A-3C2F-5A47-81DE-EED12E666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617" y="4262648"/>
            <a:ext cx="7561765" cy="25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BCE0-B5C1-D440-B3BA-C1076C32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Zoomastigina</a:t>
            </a:r>
            <a:r>
              <a:rPr lang="en-US" dirty="0"/>
              <a:t>: Animal-like Protists with Flagella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C504-A9CD-2A4A-AE29-D9DCEC13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6" y="2285999"/>
            <a:ext cx="8336940" cy="42932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Move through </a:t>
            </a:r>
            <a:r>
              <a:rPr lang="en-US" sz="2400" u="sng" dirty="0"/>
              <a:t>water</a:t>
            </a:r>
            <a:r>
              <a:rPr lang="en-US" sz="2400" dirty="0"/>
              <a:t> by means of flagella (</a:t>
            </a:r>
            <a:r>
              <a:rPr lang="en-US" sz="2400" dirty="0" err="1"/>
              <a:t>def’n</a:t>
            </a:r>
            <a:r>
              <a:rPr lang="en-US" sz="2400" dirty="0"/>
              <a:t>): long, </a:t>
            </a:r>
            <a:r>
              <a:rPr lang="en-US" sz="2400" dirty="0" err="1"/>
              <a:t>whiplike</a:t>
            </a:r>
            <a:r>
              <a:rPr lang="en-US" sz="2400" dirty="0"/>
              <a:t> projection that aids in movement in some cells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Feeding: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u="sng" dirty="0"/>
              <a:t>Absorb</a:t>
            </a:r>
            <a:r>
              <a:rPr lang="en-US" sz="2400" dirty="0"/>
              <a:t> food through cell </a:t>
            </a:r>
            <a:r>
              <a:rPr lang="en-US" sz="2400" u="sng" dirty="0"/>
              <a:t>membranes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Some live within the </a:t>
            </a:r>
            <a:r>
              <a:rPr lang="en-US" sz="2400" u="sng" dirty="0"/>
              <a:t>bodies</a:t>
            </a:r>
            <a:r>
              <a:rPr lang="en-US" sz="2400" dirty="0"/>
              <a:t> of other </a:t>
            </a:r>
            <a:r>
              <a:rPr lang="en-US" sz="2400" u="sng" dirty="0"/>
              <a:t>organisms</a:t>
            </a:r>
            <a:r>
              <a:rPr lang="en-US" sz="2400" dirty="0"/>
              <a:t> and live as parasites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Giardia: lives in </a:t>
            </a:r>
            <a:r>
              <a:rPr lang="en-US" sz="2000" u="sng" dirty="0"/>
              <a:t>small intestine</a:t>
            </a:r>
            <a:r>
              <a:rPr lang="en-US" sz="2000" dirty="0"/>
              <a:t> of humans</a:t>
            </a:r>
          </a:p>
          <a:p>
            <a:pPr marL="1444752" lvl="2" indent="-457200">
              <a:buFont typeface="+mj-lt"/>
              <a:buAutoNum type="alphaLcPeriod"/>
            </a:pPr>
            <a:r>
              <a:rPr lang="en-US" sz="2000" dirty="0"/>
              <a:t>Trichomonas: causes </a:t>
            </a:r>
            <a:r>
              <a:rPr lang="en-US" sz="2000" u="sng" dirty="0"/>
              <a:t>intestinal</a:t>
            </a:r>
            <a:r>
              <a:rPr lang="en-US" sz="2000" dirty="0"/>
              <a:t> and </a:t>
            </a:r>
            <a:r>
              <a:rPr lang="en-US" sz="2000" u="sng" dirty="0"/>
              <a:t>venereal</a:t>
            </a:r>
            <a:r>
              <a:rPr lang="en-US" sz="2000" dirty="0"/>
              <a:t> disease in humans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2C364-EC76-0541-AFF2-8A05F65B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586" y="3305826"/>
            <a:ext cx="2725584" cy="19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F825-D3BF-D649-BC3D-230CA9C9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Sporozoa</a:t>
            </a:r>
            <a:r>
              <a:rPr lang="en-US" dirty="0"/>
              <a:t>: Spore-Producing Parasitic Protists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62B9-354A-0047-BE80-970E1A93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2" y="2286000"/>
            <a:ext cx="8047546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Characteristics: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Are non-</a:t>
            </a:r>
            <a:r>
              <a:rPr lang="en-US" sz="2400" u="sng" dirty="0"/>
              <a:t>motile</a:t>
            </a:r>
            <a:r>
              <a:rPr lang="en-US" sz="2400" dirty="0"/>
              <a:t> and </a:t>
            </a:r>
            <a:r>
              <a:rPr lang="en-US" sz="2400" u="sng" dirty="0"/>
              <a:t>parasites</a:t>
            </a:r>
            <a:r>
              <a:rPr lang="en-US" sz="2400" dirty="0"/>
              <a:t> on other organisms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Hosts can be worms, </a:t>
            </a:r>
            <a:r>
              <a:rPr lang="en-US" sz="2400" u="sng" dirty="0"/>
              <a:t>insects, fish, birds</a:t>
            </a:r>
            <a:r>
              <a:rPr lang="en-US" sz="2400" dirty="0"/>
              <a:t> and humans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Life Cycle: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Usually complex, involving more than one </a:t>
            </a:r>
            <a:r>
              <a:rPr lang="en-US" sz="2400" u="sng" dirty="0"/>
              <a:t>host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Reproduce by means of </a:t>
            </a:r>
            <a:r>
              <a:rPr lang="en-US" sz="2400" u="sng" dirty="0"/>
              <a:t>spores</a:t>
            </a:r>
            <a:endParaRPr lang="en-US" sz="2400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dirty="0"/>
              <a:t>Spores attach and </a:t>
            </a:r>
            <a:r>
              <a:rPr lang="en-US" sz="2400" u="sng" dirty="0"/>
              <a:t>penetrate</a:t>
            </a:r>
            <a:r>
              <a:rPr lang="en-US" sz="2400" dirty="0"/>
              <a:t> host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1CC8A-3C9E-7B44-8F09-68759202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93189" y="3751951"/>
            <a:ext cx="2281777" cy="3223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347DA-D5D2-0142-9372-BBB2931F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678" y="1409700"/>
            <a:ext cx="3035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465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{9010ADE7-3709-CB4A-8ECB-52AFA1956CBC}tf10001072</Template>
  <TotalTime>1217</TotalTime>
  <Words>1593</Words>
  <Application>Microsoft Macintosh PowerPoint</Application>
  <PresentationFormat>Widescreen</PresentationFormat>
  <Paragraphs>238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Franklin Gothic Book</vt:lpstr>
      <vt:lpstr>Wingdings</vt:lpstr>
      <vt:lpstr>Crop</vt:lpstr>
      <vt:lpstr>Protistans</vt:lpstr>
      <vt:lpstr>18-1: Introduction to Protists</vt:lpstr>
      <vt:lpstr>PowerPoint Presentation</vt:lpstr>
      <vt:lpstr>18-2: Animal-like Protists</vt:lpstr>
      <vt:lpstr>PowerPoint Presentation</vt:lpstr>
      <vt:lpstr>PowerPoint Presentation</vt:lpstr>
      <vt:lpstr>PowerPoint Presentation</vt:lpstr>
      <vt:lpstr>II. Zoomastigina: Animal-like Protists with Flagella</vt:lpstr>
      <vt:lpstr>III. Sporozoa: Spore-Producing Parasitic Protists</vt:lpstr>
      <vt:lpstr>PowerPoint Presentation</vt:lpstr>
      <vt:lpstr>PowerPoint Presentation</vt:lpstr>
      <vt:lpstr>IV. Sarcodina: Protists with False Feet</vt:lpstr>
      <vt:lpstr>PowerPoint Presentation</vt:lpstr>
      <vt:lpstr>PowerPoint Presentation</vt:lpstr>
      <vt:lpstr>PowerPoint Presentation</vt:lpstr>
      <vt:lpstr>IV. How Animal-like Protists Fit into the World</vt:lpstr>
      <vt:lpstr>PowerPoint Presentation</vt:lpstr>
      <vt:lpstr>18-3: Plant-Like Protists</vt:lpstr>
      <vt:lpstr>I. Euglenophyta: Flagellates with Chloroplasts</vt:lpstr>
      <vt:lpstr>PowerPoint Presentation</vt:lpstr>
      <vt:lpstr>II. Pyrrophyta: Fire Protists</vt:lpstr>
      <vt:lpstr>PowerPoint Presentation</vt:lpstr>
      <vt:lpstr>III. Chrysophyta: Golden Protists</vt:lpstr>
      <vt:lpstr>PowerPoint Presentation</vt:lpstr>
      <vt:lpstr>IV. Slime Molds: Unusual Protists</vt:lpstr>
      <vt:lpstr>PowerPoint Presentation</vt:lpstr>
      <vt:lpstr>V. How the Plant-Like Protists Fit Into the World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Protistans</dc:title>
  <dc:creator>Microsoft Office User</dc:creator>
  <cp:lastModifiedBy>Microsoft Office User</cp:lastModifiedBy>
  <cp:revision>44</cp:revision>
  <dcterms:created xsi:type="dcterms:W3CDTF">2019-12-11T16:50:44Z</dcterms:created>
  <dcterms:modified xsi:type="dcterms:W3CDTF">2020-01-08T22:22:58Z</dcterms:modified>
</cp:coreProperties>
</file>