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72" r:id="rId1"/>
  </p:sldMasterIdLst>
  <p:notesMasterIdLst>
    <p:notesMasterId r:id="rId12"/>
  </p:notesMasterIdLst>
  <p:sldIdLst>
    <p:sldId id="267" r:id="rId2"/>
    <p:sldId id="270" r:id="rId3"/>
    <p:sldId id="256" r:id="rId4"/>
    <p:sldId id="262" r:id="rId5"/>
    <p:sldId id="266" r:id="rId6"/>
    <p:sldId id="257" r:id="rId7"/>
    <p:sldId id="258" r:id="rId8"/>
    <p:sldId id="259" r:id="rId9"/>
    <p:sldId id="260" r:id="rId10"/>
    <p:sldId id="268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>
      <p:cViewPr varScale="1">
        <p:scale>
          <a:sx n="120" d="100"/>
          <a:sy n="120" d="100"/>
        </p:scale>
        <p:origin x="14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781E70F-7FA7-924C-B53E-86A60E49B86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E99AEE-496E-2841-9569-AA0B1AFCD61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FA2D83-D830-9D42-A04C-BC549F3D5992}" type="datetimeFigureOut">
              <a:rPr lang="en-US" altLang="en-US"/>
              <a:pPr/>
              <a:t>4/3/19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F173FB3-1B72-0743-833A-D374E739090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A0E9F8E-48D1-8343-BC86-9D6485DA8F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093FEF-1C47-7640-B349-C758AC4A893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0E0616-EEFD-324A-B093-9CC13C0508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E39E4A-5F83-E641-84A3-7F5B367C555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id="{51694A45-7022-6642-993C-4E970E3DDE7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id="{C1E981A8-11CE-604D-9856-F760E6DB64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560FA26E-BF5C-B545-8285-8DE04AD245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DEC8F61-D2AF-B140-9DCC-54944528356A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7A849B-110E-5441-8A3D-63CED660D719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E59494-0BD9-BF4E-8A9C-410D41EA3D62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E6246B-38F7-9A4A-92CA-BC2B999238E8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D2A707-4B49-F248-B17D-A6BBF69E87E8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C639FFF4-5C25-4644-B1B2-6810D5FB39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858EFC67-D47E-EF46-B232-E054A6F03C4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E5E3814D-01A4-A449-AF9C-D4A7E8281BEF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" name="Straight Connector 12">
            <a:extLst>
              <a:ext uri="{FF2B5EF4-FFF2-40B4-BE49-F238E27FC236}">
                <a16:creationId xmlns:a16="http://schemas.microsoft.com/office/drawing/2014/main" id="{8C238109-5FAF-DC46-BC1A-833D093030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4" name="Straight Connector 13">
            <a:extLst>
              <a:ext uri="{FF2B5EF4-FFF2-40B4-BE49-F238E27FC236}">
                <a16:creationId xmlns:a16="http://schemas.microsoft.com/office/drawing/2014/main" id="{AE7AF95D-746A-9948-9AD4-D09AFF9B500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5" name="Straight Connector 14">
            <a:extLst>
              <a:ext uri="{FF2B5EF4-FFF2-40B4-BE49-F238E27FC236}">
                <a16:creationId xmlns:a16="http://schemas.microsoft.com/office/drawing/2014/main" id="{44B7758B-3F2D-C440-8170-794821C0590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7128652-4BA1-BB4C-96E2-1BDCEF1E5670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38DA150-F9AC-9F43-8B48-5475094DC871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E34987B-024C-9049-BEC1-A6482BCB0F05}"/>
              </a:ext>
            </a:extLst>
          </p:cNvPr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9FD474F-318B-2C46-9D01-71255A12B7EF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5ECEF30-76B4-EF45-B615-27844C8ECF60}"/>
              </a:ext>
            </a:extLst>
          </p:cNvPr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8AC29AD-3F03-5E48-8A69-ABDF94673788}"/>
              </a:ext>
            </a:extLst>
          </p:cNvPr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Date Placeholder 27">
            <a:extLst>
              <a:ext uri="{FF2B5EF4-FFF2-40B4-BE49-F238E27FC236}">
                <a16:creationId xmlns:a16="http://schemas.microsoft.com/office/drawing/2014/main" id="{31269405-C4E8-B44F-8F87-3DC9D79BCE34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fld id="{DC254C3B-50A9-7543-B8EE-5E30F802FEF4}" type="datetimeFigureOut">
              <a:rPr lang="en-US" altLang="en-US"/>
              <a:pPr/>
              <a:t>4/3/19</a:t>
            </a:fld>
            <a:endParaRPr lang="en-US" altLang="en-US"/>
          </a:p>
        </p:txBody>
      </p:sp>
      <p:sp>
        <p:nvSpPr>
          <p:cNvPr id="23" name="Footer Placeholder 16">
            <a:extLst>
              <a:ext uri="{FF2B5EF4-FFF2-40B4-BE49-F238E27FC236}">
                <a16:creationId xmlns:a16="http://schemas.microsoft.com/office/drawing/2014/main" id="{653084CD-7E43-0349-8C32-335F1890D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>
            <a:extLst>
              <a:ext uri="{FF2B5EF4-FFF2-40B4-BE49-F238E27FC236}">
                <a16:creationId xmlns:a16="http://schemas.microsoft.com/office/drawing/2014/main" id="{D2CD5D0D-C4DD-7B41-963C-C65D558E6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56681735-D229-A149-9BDE-CB86621BC6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49407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C5ED538E-50D3-454B-AA70-B804FE058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BB5375-1522-EC41-96E8-8CA5C57CFA8C}" type="datetimeFigureOut">
              <a:rPr lang="en-US" altLang="en-US"/>
              <a:pPr/>
              <a:t>4/3/19</a:t>
            </a:fld>
            <a:endParaRPr lang="en-US" alt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853C732F-2D0E-764D-B6DF-8505DE727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6E3F3900-CFD3-D94C-BA0D-C05BAFC89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CB59E-652F-0F45-89E2-DC089883CD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8181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976980CD-BFA0-6F45-AF54-AFFACBDF3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EEB435-3ADA-7144-8AA7-9861A07313C5}" type="datetimeFigureOut">
              <a:rPr lang="en-US" altLang="en-US"/>
              <a:pPr/>
              <a:t>4/3/19</a:t>
            </a:fld>
            <a:endParaRPr lang="en-US" alt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40E61863-0FEF-024C-8B40-CDC66A3E9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A21EEFB5-4A87-3341-B2B7-9BFAC8A1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490D0-E9DF-C446-B614-ADC3845447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0321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1A2E49EE-3C32-7E47-8871-8FF9BE540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826109-4B67-774D-8466-896D7D6EB311}" type="datetimeFigureOut">
              <a:rPr lang="en-US" altLang="en-US"/>
              <a:pPr/>
              <a:t>4/3/19</a:t>
            </a:fld>
            <a:endParaRPr lang="en-US" alt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A025393F-04DD-7F45-81D9-236E8A3DE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B00C685A-129B-A749-8F71-04D48D010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C2A2B-1DA6-8742-9B7E-E76440E4AB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840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6384339-8770-564F-BFD5-3BA8F1399758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E4E594-FF09-784C-92A5-439FBA58D710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250945-F107-3B46-AA07-6D519B793DF3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88E860-B209-0A43-8534-4A57FB5C7C85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8" name="Straight Connector 7">
            <a:extLst>
              <a:ext uri="{FF2B5EF4-FFF2-40B4-BE49-F238E27FC236}">
                <a16:creationId xmlns:a16="http://schemas.microsoft.com/office/drawing/2014/main" id="{1B5E63A3-481F-144D-89B5-B879569BAFB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id="{DBE9EDF9-6D19-6048-A53A-3CBC6FEC0DB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C9BF8142-507F-D644-991D-204CE0367437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1DF60582-883F-5840-820B-63414B4CCCE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620E27B9-E272-CA44-A69E-2698BC8AD1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E1CD1A-8966-E840-97E1-E92EA50A1DE1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1DFCD2F-AF56-144B-BC34-85A610F8C884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30AC9B6-E42A-E34A-A53B-3D18FBD6E66D}"/>
              </a:ext>
            </a:extLst>
          </p:cNvPr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9940534-0210-7449-B0FA-CF0A89F80281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02C1F4A-6081-6A45-8F33-9F8220BC54DE}"/>
              </a:ext>
            </a:extLst>
          </p:cNvPr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279648D-8466-C54D-AD2B-B122A833FD30}"/>
              </a:ext>
            </a:extLst>
          </p:cNvPr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19" name="Straight Connector 18">
            <a:extLst>
              <a:ext uri="{FF2B5EF4-FFF2-40B4-BE49-F238E27FC236}">
                <a16:creationId xmlns:a16="http://schemas.microsoft.com/office/drawing/2014/main" id="{7376F89A-D9FD-8449-A9C9-13E7A55D1A23}"/>
              </a:ext>
            </a:extLst>
          </p:cNvPr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AB3899FF-101D-4B42-9F24-7B7CCE9CBD29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fld id="{C16E5B8E-BD11-4A43-B228-D30C05E1B427}" type="datetimeFigureOut">
              <a:rPr lang="en-US" altLang="en-US"/>
              <a:pPr/>
              <a:t>4/3/19</a:t>
            </a:fld>
            <a:endParaRPr lang="en-US" altLang="en-US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0488B986-1434-4044-A6A1-ACE10026B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0076025E-ABBE-C74E-97E0-E2A828346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388FD84F-B0AE-8247-96CA-49F9F0F10A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26796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BCFBC9AD-65AE-7849-A11D-D2E727F39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CB9B90-BF39-D54F-A9CE-799B05F7040C}" type="datetimeFigureOut">
              <a:rPr lang="en-US" altLang="en-US"/>
              <a:pPr/>
              <a:t>4/3/19</a:t>
            </a:fld>
            <a:endParaRPr lang="en-US" alt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6B193BC3-68CF-2743-BD91-5927BB49A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677A08D0-2164-1A48-893C-CF780EC4D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74A2C-6116-184C-9A18-9B1C014E1E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7287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13">
            <a:extLst>
              <a:ext uri="{FF2B5EF4-FFF2-40B4-BE49-F238E27FC236}">
                <a16:creationId xmlns:a16="http://schemas.microsoft.com/office/drawing/2014/main" id="{59F48F8A-D92F-D644-A015-812FE67A0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4BDFD0-FDDA-0B4D-9DB0-7BAC3AE0276D}" type="datetimeFigureOut">
              <a:rPr lang="en-US" altLang="en-US"/>
              <a:pPr/>
              <a:t>4/3/19</a:t>
            </a:fld>
            <a:endParaRPr lang="en-US" alt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F05D889D-8EC7-4F40-A72C-D93C89D71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>
            <a:extLst>
              <a:ext uri="{FF2B5EF4-FFF2-40B4-BE49-F238E27FC236}">
                <a16:creationId xmlns:a16="http://schemas.microsoft.com/office/drawing/2014/main" id="{92B211CE-50A4-884B-A35F-0790003F7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A0568-D559-1F47-8E81-86C53A7C39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5520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AF01D0A1-6345-D14D-B121-FA4F48011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417379-1227-8041-8142-6DEC051116D1}" type="datetimeFigureOut">
              <a:rPr lang="en-US" altLang="en-US"/>
              <a:pPr/>
              <a:t>4/3/19</a:t>
            </a:fld>
            <a:endParaRPr lang="en-US" alt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4320F951-A6FA-D74B-962E-A5C414129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C1A605A4-38DF-8D4A-969E-65C25211C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D91E5-FF8E-4D4E-B93D-09CE48C62B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3506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C19B8F36-7F62-8545-973B-C6C7A6070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51C588-6875-C046-97B7-16D5A860AF4F}" type="datetimeFigureOut">
              <a:rPr lang="en-US" altLang="en-US"/>
              <a:pPr/>
              <a:t>4/3/19</a:t>
            </a:fld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D9F7F0-D53A-A441-8863-9E49D7A49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8B1B1467-74AE-2B4F-BEE4-F508F99ED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018AB-902E-A94F-8BC7-8C399D938A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250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BB945766-BCE6-734E-9FF6-E8070371175B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6" name="Straight Connector 5">
            <a:extLst>
              <a:ext uri="{FF2B5EF4-FFF2-40B4-BE49-F238E27FC236}">
                <a16:creationId xmlns:a16="http://schemas.microsoft.com/office/drawing/2014/main" id="{DEB15789-9A25-7C4E-BD07-7E5DF3FDB6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7" name="Straight Connector 16">
            <a:extLst>
              <a:ext uri="{FF2B5EF4-FFF2-40B4-BE49-F238E27FC236}">
                <a16:creationId xmlns:a16="http://schemas.microsoft.com/office/drawing/2014/main" id="{8042A688-43B8-8746-A449-BF34013DC8A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Straight Connector 17">
            <a:extLst>
              <a:ext uri="{FF2B5EF4-FFF2-40B4-BE49-F238E27FC236}">
                <a16:creationId xmlns:a16="http://schemas.microsoft.com/office/drawing/2014/main" id="{B424339A-8BF0-0343-88EB-C7AE90491CB6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66BF76A-3BD7-4B4E-AD4C-152A14FF5200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10" name="Straight Connector 19">
            <a:extLst>
              <a:ext uri="{FF2B5EF4-FFF2-40B4-BE49-F238E27FC236}">
                <a16:creationId xmlns:a16="http://schemas.microsoft.com/office/drawing/2014/main" id="{AC10CBF6-C9BF-0F48-98DE-4DEF5223333C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CB57CBA-56A5-7E4A-939F-F31B72B84039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20">
            <a:extLst>
              <a:ext uri="{FF2B5EF4-FFF2-40B4-BE49-F238E27FC236}">
                <a16:creationId xmlns:a16="http://schemas.microsoft.com/office/drawing/2014/main" id="{D3E22A65-AE33-514F-9D22-5BDACCC69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0FAF4B-C6D9-C041-8A4D-ACBD232AC70C}" type="datetimeFigureOut">
              <a:rPr lang="en-US" altLang="en-US"/>
              <a:pPr/>
              <a:t>4/3/19</a:t>
            </a:fld>
            <a:endParaRPr lang="en-US" altLang="en-US"/>
          </a:p>
        </p:txBody>
      </p:sp>
      <p:sp>
        <p:nvSpPr>
          <p:cNvPr id="13" name="Slide Number Placeholder 21">
            <a:extLst>
              <a:ext uri="{FF2B5EF4-FFF2-40B4-BE49-F238E27FC236}">
                <a16:creationId xmlns:a16="http://schemas.microsoft.com/office/drawing/2014/main" id="{11853931-2E4D-FD4B-94FB-9A5967E1AC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A46B7B-3665-8044-85C3-21C06C61510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Footer Placeholder 22">
            <a:extLst>
              <a:ext uri="{FF2B5EF4-FFF2-40B4-BE49-F238E27FC236}">
                <a16:creationId xmlns:a16="http://schemas.microsoft.com/office/drawing/2014/main" id="{40C3A71E-1F11-3949-ACE5-8A32BC8A827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508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6FF2B278-3224-7D48-A310-4140C711FD29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FE4CE35-8B9B-8A4C-9692-BC57C857AA77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7" name="Straight Connector 16">
            <a:extLst>
              <a:ext uri="{FF2B5EF4-FFF2-40B4-BE49-F238E27FC236}">
                <a16:creationId xmlns:a16="http://schemas.microsoft.com/office/drawing/2014/main" id="{3BEFF31E-8012-4A49-BB48-0E050ED3E010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7CDE8C4-8957-6344-AFDC-606C2FD2045B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9" name="Straight Connector 18">
            <a:extLst>
              <a:ext uri="{FF2B5EF4-FFF2-40B4-BE49-F238E27FC236}">
                <a16:creationId xmlns:a16="http://schemas.microsoft.com/office/drawing/2014/main" id="{0FC20C49-5289-144D-96A9-093C9DE38761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5C28B81F-35B7-5E42-B424-9D47B92D6B5D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1" name="Straight Connector 20">
            <a:extLst>
              <a:ext uri="{FF2B5EF4-FFF2-40B4-BE49-F238E27FC236}">
                <a16:creationId xmlns:a16="http://schemas.microsoft.com/office/drawing/2014/main" id="{962170AC-E959-6642-9B5D-A5BCE970C0C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6">
            <a:extLst>
              <a:ext uri="{FF2B5EF4-FFF2-40B4-BE49-F238E27FC236}">
                <a16:creationId xmlns:a16="http://schemas.microsoft.com/office/drawing/2014/main" id="{2F8C71D6-6097-534F-AA8B-178BD63A3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2B119E-C1D7-6E41-9DE3-44FA8958EA05}" type="datetimeFigureOut">
              <a:rPr lang="en-US" altLang="en-US"/>
              <a:pPr/>
              <a:t>4/3/19</a:t>
            </a:fld>
            <a:endParaRPr lang="en-US" altLang="en-US"/>
          </a:p>
        </p:txBody>
      </p:sp>
      <p:sp>
        <p:nvSpPr>
          <p:cNvPr id="13" name="Slide Number Placeholder 17">
            <a:extLst>
              <a:ext uri="{FF2B5EF4-FFF2-40B4-BE49-F238E27FC236}">
                <a16:creationId xmlns:a16="http://schemas.microsoft.com/office/drawing/2014/main" id="{6FE3657B-A939-3944-A205-B986D03D92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F90791-392D-5046-B16C-3652F1F63A1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Footer Placeholder 20">
            <a:extLst>
              <a:ext uri="{FF2B5EF4-FFF2-40B4-BE49-F238E27FC236}">
                <a16:creationId xmlns:a16="http://schemas.microsoft.com/office/drawing/2014/main" id="{0FD2EF0A-A5CF-9340-A127-C89957B1D38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95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>
            <a:extLst>
              <a:ext uri="{FF2B5EF4-FFF2-40B4-BE49-F238E27FC236}">
                <a16:creationId xmlns:a16="http://schemas.microsoft.com/office/drawing/2014/main" id="{396E253F-2F18-EF40-AD9D-1BDC3F0235C6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22" name="Title Placeholder 21">
            <a:extLst>
              <a:ext uri="{FF2B5EF4-FFF2-40B4-BE49-F238E27FC236}">
                <a16:creationId xmlns:a16="http://schemas.microsoft.com/office/drawing/2014/main" id="{6AAF463D-5E90-EB41-B554-08FB4F3C0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8" name="Text Placeholder 12">
            <a:extLst>
              <a:ext uri="{FF2B5EF4-FFF2-40B4-BE49-F238E27FC236}">
                <a16:creationId xmlns:a16="http://schemas.microsoft.com/office/drawing/2014/main" id="{3602BADE-6730-8B4C-A3D1-920DC12EB2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67364736-7AFA-EE4B-99C2-64A2F69735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Century Schoolbook" panose="02040604050505020304" pitchFamily="18" charset="0"/>
              </a:defRPr>
            </a:lvl1pPr>
          </a:lstStyle>
          <a:p>
            <a:fld id="{70CB0696-0EEB-4E48-9496-CD3F2C999785}" type="datetimeFigureOut">
              <a:rPr lang="en-US" altLang="en-US"/>
              <a:pPr/>
              <a:t>4/3/19</a:t>
            </a:fld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64505E-3CDE-0047-A554-42FFEB557B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Century Schoolbook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61B19EB0-876F-5742-84D0-F4D0CDE1718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32" name="Straight Connector 8">
            <a:extLst>
              <a:ext uri="{FF2B5EF4-FFF2-40B4-BE49-F238E27FC236}">
                <a16:creationId xmlns:a16="http://schemas.microsoft.com/office/drawing/2014/main" id="{6B7840B8-ECBE-3F47-B560-2B8121B0B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4F6AF2-162B-034F-BA6B-678050CCF7C2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1034" name="Straight Connector 10">
            <a:extLst>
              <a:ext uri="{FF2B5EF4-FFF2-40B4-BE49-F238E27FC236}">
                <a16:creationId xmlns:a16="http://schemas.microsoft.com/office/drawing/2014/main" id="{C5567DD5-9069-9049-9A26-B2D617616717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636ACA1-DC73-214F-AFE5-80F3D449EED9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2E2D59A0-3D3B-AC4E-BEFF-215CA6BAB7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  <a:latin typeface="Century Schoolbook" panose="02040604050505020304" pitchFamily="18" charset="0"/>
              </a:defRPr>
            </a:lvl1pPr>
          </a:lstStyle>
          <a:p>
            <a:fld id="{90DE78A2-04E9-A54C-B2F7-E9106456280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15" r:id="rId2"/>
    <p:sldLayoutId id="2147483923" r:id="rId3"/>
    <p:sldLayoutId id="2147483916" r:id="rId4"/>
    <p:sldLayoutId id="2147483917" r:id="rId5"/>
    <p:sldLayoutId id="2147483918" r:id="rId6"/>
    <p:sldLayoutId id="2147483919" r:id="rId7"/>
    <p:sldLayoutId id="2147483924" r:id="rId8"/>
    <p:sldLayoutId id="2147483925" r:id="rId9"/>
    <p:sldLayoutId id="2147483920" r:id="rId10"/>
    <p:sldLayoutId id="21474839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2" charset="2"/>
        <a:buChar char="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2" charset="2"/>
        <a:buChar char="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D5E05-5834-1049-AEB8-2070AFE07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1295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  <a:cs typeface="+mj-cs"/>
              </a:rPr>
              <a:t>Review: </a:t>
            </a:r>
            <a:r>
              <a:rPr lang="en-US" b="1" i="1" dirty="0">
                <a:ea typeface="+mj-ea"/>
                <a:cs typeface="+mj-cs"/>
              </a:rPr>
              <a:t>Formulas</a:t>
            </a:r>
            <a:r>
              <a:rPr lang="en-US" b="1" dirty="0">
                <a:ea typeface="+mj-ea"/>
                <a:cs typeface="+mj-cs"/>
              </a:rPr>
              <a:t> of Ionic compounds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B24A3-FE3C-C24C-8670-4B078DF4C23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153400" cy="4873625"/>
          </a:xfrm>
        </p:spPr>
        <p:txBody>
          <a:bodyPr/>
          <a:lstStyle/>
          <a:p>
            <a:pPr marL="514350" indent="-514350" eaLnBrk="1" hangingPunct="1">
              <a:lnSpc>
                <a:spcPct val="229000"/>
              </a:lnSpc>
              <a:buFont typeface="+mj-lt"/>
              <a:buAutoNum type="arabicPeriod"/>
              <a:defRPr/>
            </a:pPr>
            <a:r>
              <a:rPr lang="en-US" sz="2800" dirty="0">
                <a:cs typeface="+mn-cs"/>
              </a:rPr>
              <a:t>What is the formula for </a:t>
            </a:r>
            <a:r>
              <a:rPr lang="en-US" sz="2800" i="1" dirty="0">
                <a:cs typeface="+mn-cs"/>
              </a:rPr>
              <a:t>calcium fluoride</a:t>
            </a:r>
            <a:r>
              <a:rPr lang="en-US" sz="2800" dirty="0">
                <a:cs typeface="+mn-cs"/>
              </a:rPr>
              <a:t>?</a:t>
            </a:r>
            <a:endParaRPr lang="en-US" sz="2800" dirty="0"/>
          </a:p>
          <a:p>
            <a:pPr marL="514350" indent="-514350" eaLnBrk="1" hangingPunct="1">
              <a:lnSpc>
                <a:spcPct val="229000"/>
              </a:lnSpc>
              <a:buFont typeface="+mj-lt"/>
              <a:buAutoNum type="arabicPeriod"/>
              <a:defRPr/>
            </a:pPr>
            <a:r>
              <a:rPr lang="en-US" sz="2800" dirty="0"/>
              <a:t>What is the formula for </a:t>
            </a:r>
            <a:r>
              <a:rPr lang="en-US" sz="2800" i="1" dirty="0"/>
              <a:t>aluminum oxide</a:t>
            </a:r>
            <a:r>
              <a:rPr lang="en-US" sz="2800" dirty="0"/>
              <a:t>?</a:t>
            </a:r>
          </a:p>
          <a:p>
            <a:pPr marL="514350" indent="-514350" eaLnBrk="1" hangingPunct="1">
              <a:lnSpc>
                <a:spcPct val="229000"/>
              </a:lnSpc>
              <a:buFont typeface="+mj-lt"/>
              <a:buAutoNum type="arabicPeriod"/>
              <a:defRPr/>
            </a:pPr>
            <a:r>
              <a:rPr lang="en-US" sz="2800" dirty="0"/>
              <a:t>What is the formula for </a:t>
            </a:r>
            <a:r>
              <a:rPr lang="en-US" sz="2800" i="1" dirty="0"/>
              <a:t>iron (II) sulfide</a:t>
            </a:r>
            <a:r>
              <a:rPr lang="en-US" sz="2800" dirty="0"/>
              <a:t>?</a:t>
            </a:r>
          </a:p>
          <a:p>
            <a:pPr marL="514350" indent="-514350" eaLnBrk="1" hangingPunct="1">
              <a:lnSpc>
                <a:spcPct val="229000"/>
              </a:lnSpc>
              <a:buFont typeface="+mj-lt"/>
              <a:buAutoNum type="arabicPeriod"/>
              <a:defRPr/>
            </a:pPr>
            <a:r>
              <a:rPr lang="en-US" sz="2800" dirty="0">
                <a:cs typeface="+mn-cs"/>
              </a:rPr>
              <a:t>What is the formula for </a:t>
            </a:r>
            <a:r>
              <a:rPr lang="en-US" sz="2800" i="1" dirty="0">
                <a:cs typeface="+mn-cs"/>
              </a:rPr>
              <a:t>magnesium nitrate</a:t>
            </a:r>
            <a:r>
              <a:rPr lang="en-US" sz="2800" dirty="0">
                <a:cs typeface="+mn-cs"/>
              </a:rPr>
              <a:t>?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/>
              <a:t>  </a:t>
            </a:r>
            <a:r>
              <a:rPr lang="en-US" sz="2800" dirty="0">
                <a:solidFill>
                  <a:srgbClr val="3366FF"/>
                </a:solidFill>
              </a:rPr>
              <a:t>    </a:t>
            </a:r>
            <a:endParaRPr lang="en-US" sz="28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endParaRPr lang="en-CA" dirty="0">
              <a:cs typeface="+mn-cs"/>
            </a:endParaRPr>
          </a:p>
          <a:p>
            <a:pPr eaLnBrk="1" hangingPunct="1">
              <a:buFont typeface="Wingdings" charset="0"/>
              <a:buChar char=""/>
              <a:defRPr/>
            </a:pPr>
            <a:endParaRPr lang="en-US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endParaRPr lang="en-US" dirty="0"/>
          </a:p>
          <a:p>
            <a:pPr marL="0" indent="0" eaLnBrk="1" hangingPunct="1">
              <a:buFont typeface="Wingdings" charset="0"/>
              <a:buNone/>
              <a:defRPr/>
            </a:pPr>
            <a:endParaRPr lang="en-US" dirty="0"/>
          </a:p>
          <a:p>
            <a:pPr marL="0" indent="0" eaLnBrk="1" hangingPunct="1">
              <a:buFont typeface="Wingdings" charset="0"/>
              <a:buNone/>
              <a:defRPr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1EADF0-501D-4546-AEDF-C307088AE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438400"/>
            <a:ext cx="2133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3366FF"/>
                </a:solidFill>
              </a:rPr>
              <a:t> </a:t>
            </a:r>
            <a:r>
              <a:rPr lang="en-US" altLang="en-US" sz="2800">
                <a:solidFill>
                  <a:srgbClr val="3366FF"/>
                </a:solidFill>
                <a:latin typeface="Century Schoolbook" panose="02040604050505020304" pitchFamily="18" charset="0"/>
              </a:rPr>
              <a:t>CaF</a:t>
            </a:r>
            <a:r>
              <a:rPr lang="en-US" altLang="en-US" sz="2800" baseline="-25000">
                <a:solidFill>
                  <a:srgbClr val="3366FF"/>
                </a:solidFill>
                <a:latin typeface="Century Schoolbook" panose="02040604050505020304" pitchFamily="18" charset="0"/>
              </a:rPr>
              <a:t>2</a:t>
            </a:r>
            <a:endParaRPr lang="en-US" altLang="en-US" sz="2800">
              <a:latin typeface="Century Schoolbook" panose="020406040505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322F83-1078-7548-A826-A084C7455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648200"/>
            <a:ext cx="2133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3366FF"/>
                </a:solidFill>
              </a:rPr>
              <a:t> </a:t>
            </a:r>
            <a:r>
              <a:rPr lang="en-US" altLang="en-US" sz="2800">
                <a:solidFill>
                  <a:srgbClr val="3366FF"/>
                </a:solidFill>
                <a:latin typeface="Century Schoolbook" panose="02040604050505020304" pitchFamily="18" charset="0"/>
              </a:rPr>
              <a:t>FeS</a:t>
            </a:r>
            <a:endParaRPr lang="en-US" altLang="en-US" sz="2800">
              <a:latin typeface="Century Schoolbook" panose="020406040505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6383B0-09F5-034B-BF3A-74C53DDBDE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581400"/>
            <a:ext cx="2133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3366FF"/>
                </a:solidFill>
              </a:rPr>
              <a:t> </a:t>
            </a:r>
            <a:r>
              <a:rPr lang="en-US" altLang="en-US" sz="2800">
                <a:solidFill>
                  <a:srgbClr val="3366FF"/>
                </a:solidFill>
                <a:latin typeface="Century Schoolbook" panose="02040604050505020304" pitchFamily="18" charset="0"/>
              </a:rPr>
              <a:t>Al</a:t>
            </a:r>
            <a:r>
              <a:rPr lang="en-US" altLang="en-US" sz="2800" baseline="-25000">
                <a:solidFill>
                  <a:srgbClr val="3366FF"/>
                </a:solidFill>
                <a:latin typeface="Century Schoolbook" panose="02040604050505020304" pitchFamily="18" charset="0"/>
              </a:rPr>
              <a:t>2</a:t>
            </a:r>
            <a:r>
              <a:rPr lang="en-US" altLang="en-US" sz="2800">
                <a:solidFill>
                  <a:srgbClr val="3366FF"/>
                </a:solidFill>
                <a:latin typeface="Century Schoolbook" panose="02040604050505020304" pitchFamily="18" charset="0"/>
              </a:rPr>
              <a:t>O</a:t>
            </a:r>
            <a:r>
              <a:rPr lang="en-US" altLang="en-US" sz="2800" baseline="-25000">
                <a:solidFill>
                  <a:srgbClr val="3366FF"/>
                </a:solidFill>
                <a:latin typeface="Century Schoolbook" panose="02040604050505020304" pitchFamily="18" charset="0"/>
              </a:rPr>
              <a:t>3</a:t>
            </a:r>
            <a:endParaRPr lang="en-US" altLang="en-US" sz="2800">
              <a:latin typeface="Century Schoolbook" panose="020406040505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6D2192-1BBE-0445-B705-384743625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715000"/>
            <a:ext cx="6858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3366FF"/>
                </a:solidFill>
                <a:latin typeface="Century Schoolbook" panose="02040604050505020304" pitchFamily="18" charset="0"/>
              </a:rPr>
              <a:t> </a:t>
            </a:r>
            <a:r>
              <a:rPr lang="en-US" altLang="en-US" sz="2800">
                <a:solidFill>
                  <a:srgbClr val="3366FF"/>
                </a:solidFill>
                <a:latin typeface="Century Schoolbook" panose="02040604050505020304" pitchFamily="18" charset="0"/>
              </a:rPr>
              <a:t>Mg(NO</a:t>
            </a:r>
            <a:r>
              <a:rPr lang="en-US" altLang="en-US" sz="2800" baseline="-25000">
                <a:solidFill>
                  <a:srgbClr val="3366FF"/>
                </a:solidFill>
                <a:latin typeface="Century Schoolbook" panose="02040604050505020304" pitchFamily="18" charset="0"/>
              </a:rPr>
              <a:t>3</a:t>
            </a:r>
            <a:r>
              <a:rPr lang="en-US" altLang="en-US" sz="2800">
                <a:solidFill>
                  <a:srgbClr val="3366FF"/>
                </a:solidFill>
                <a:latin typeface="Century Schoolbook" panose="02040604050505020304" pitchFamily="18" charset="0"/>
              </a:rPr>
              <a:t>)</a:t>
            </a:r>
            <a:r>
              <a:rPr lang="en-US" altLang="en-US" sz="2800" baseline="-25000">
                <a:solidFill>
                  <a:srgbClr val="3366FF"/>
                </a:solidFill>
                <a:latin typeface="Century Schoolbook" panose="02040604050505020304" pitchFamily="18" charset="0"/>
              </a:rPr>
              <a:t>2 </a:t>
            </a:r>
            <a:r>
              <a:rPr lang="en-US" altLang="en-US" sz="2800">
                <a:solidFill>
                  <a:srgbClr val="3366FF"/>
                </a:solidFill>
                <a:latin typeface="Century Schoolbook" panose="02040604050505020304" pitchFamily="18" charset="0"/>
              </a:rPr>
              <a:t> 	*Don't forget the brackets!</a:t>
            </a:r>
            <a:endParaRPr lang="en-US" altLang="en-US" sz="2800" baseline="-25000">
              <a:solidFill>
                <a:srgbClr val="3366FF"/>
              </a:solidFill>
              <a:latin typeface="Century Schoolbook" panose="02040604050505020304" pitchFamily="18" charset="0"/>
            </a:endParaRPr>
          </a:p>
          <a:p>
            <a:pPr eaLnBrk="1" hangingPunct="1"/>
            <a:endParaRPr lang="en-US" altLang="en-US" sz="2800">
              <a:latin typeface="Century Schoolbook" panose="020406040505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6F796-A750-1942-AD65-FF4160CA4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F3B43-ABA9-394E-BCFC-AEC74CD96C3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153400" cy="4873625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endParaRPr lang="en-US" sz="28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cs typeface="+mn-cs"/>
              </a:rPr>
              <a:t>Workbook pages 71 to 73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CA" dirty="0">
              <a:cs typeface="+mn-cs"/>
            </a:endParaRPr>
          </a:p>
          <a:p>
            <a:pPr eaLnBrk="1" hangingPunct="1">
              <a:buFont typeface="Wingdings" charset="0"/>
              <a:buChar char=""/>
              <a:defRPr/>
            </a:pPr>
            <a:endParaRPr lang="en-US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endParaRPr lang="en-US" dirty="0"/>
          </a:p>
          <a:p>
            <a:pPr marL="0" indent="0" eaLnBrk="1" hangingPunct="1">
              <a:buFont typeface="Wingdings" charset="0"/>
              <a:buNone/>
              <a:defRPr/>
            </a:pPr>
            <a:endParaRPr lang="en-US" dirty="0"/>
          </a:p>
          <a:p>
            <a:pPr marL="0" indent="0" eaLnBrk="1" hangingPunct="1">
              <a:buFont typeface="Wingdings" charset="0"/>
              <a:buNone/>
              <a:defRPr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88E19-372F-A54C-BA65-2138D4182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  <a:cs typeface="+mj-cs"/>
              </a:rPr>
              <a:t>Review: </a:t>
            </a:r>
            <a:r>
              <a:rPr lang="en-US" b="1" i="1" dirty="0">
                <a:ea typeface="+mj-ea"/>
                <a:cs typeface="+mj-cs"/>
              </a:rPr>
              <a:t>Names</a:t>
            </a:r>
            <a:r>
              <a:rPr lang="en-US" b="1" dirty="0">
                <a:ea typeface="+mj-ea"/>
                <a:cs typeface="+mj-cs"/>
              </a:rPr>
              <a:t> of Ionic compounds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64460-D9B5-C149-AFAC-2DA9777E3D8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153400" cy="4873625"/>
          </a:xfrm>
        </p:spPr>
        <p:txBody>
          <a:bodyPr/>
          <a:lstStyle/>
          <a:p>
            <a:pPr marL="514350" indent="-514350" eaLnBrk="1" hangingPunct="1">
              <a:lnSpc>
                <a:spcPct val="229000"/>
              </a:lnSpc>
              <a:buFont typeface="+mj-lt"/>
              <a:buAutoNum type="arabicPeriod"/>
              <a:defRPr/>
            </a:pPr>
            <a:r>
              <a:rPr lang="en-US" sz="2800" dirty="0"/>
              <a:t>What is the compound name of Li</a:t>
            </a:r>
            <a:r>
              <a:rPr lang="en-US" sz="2800" baseline="-25000" dirty="0"/>
              <a:t>3</a:t>
            </a:r>
            <a:r>
              <a:rPr lang="en-US" sz="2800" dirty="0"/>
              <a:t>N</a:t>
            </a:r>
            <a:r>
              <a:rPr lang="en-US" sz="2800" dirty="0">
                <a:cs typeface="+mn-cs"/>
              </a:rPr>
              <a:t>?</a:t>
            </a:r>
            <a:endParaRPr lang="en-US" sz="2800" dirty="0"/>
          </a:p>
          <a:p>
            <a:pPr marL="514350" indent="-514350" eaLnBrk="1" hangingPunct="1">
              <a:lnSpc>
                <a:spcPct val="229000"/>
              </a:lnSpc>
              <a:buFont typeface="+mj-lt"/>
              <a:buAutoNum type="arabicPeriod"/>
              <a:defRPr/>
            </a:pPr>
            <a:r>
              <a:rPr lang="en-US" sz="2800" dirty="0"/>
              <a:t>What is the compound name of Ni</a:t>
            </a:r>
            <a:r>
              <a:rPr lang="en-US" sz="2800" baseline="-25000" dirty="0"/>
              <a:t>2</a:t>
            </a:r>
            <a:r>
              <a:rPr lang="en-US" sz="2800" dirty="0"/>
              <a:t>O</a:t>
            </a:r>
            <a:r>
              <a:rPr lang="en-US" sz="2800" baseline="-25000" dirty="0"/>
              <a:t>3</a:t>
            </a:r>
            <a:r>
              <a:rPr lang="en-US" sz="2800" dirty="0"/>
              <a:t>?</a:t>
            </a:r>
          </a:p>
          <a:p>
            <a:pPr marL="514350" indent="-514350" eaLnBrk="1" hangingPunct="1">
              <a:lnSpc>
                <a:spcPct val="229000"/>
              </a:lnSpc>
              <a:buFont typeface="+mj-lt"/>
              <a:buAutoNum type="arabicPeriod"/>
              <a:defRPr/>
            </a:pPr>
            <a:r>
              <a:rPr lang="en-US" sz="2800" dirty="0"/>
              <a:t>What is the compound name of </a:t>
            </a:r>
            <a:r>
              <a:rPr lang="en-US" sz="2800" dirty="0" err="1"/>
              <a:t>KBr</a:t>
            </a:r>
            <a:r>
              <a:rPr lang="en-US" sz="2800" dirty="0"/>
              <a:t>?</a:t>
            </a:r>
            <a:endParaRPr lang="en-US" sz="2800" dirty="0">
              <a:cs typeface="+mn-cs"/>
            </a:endParaRPr>
          </a:p>
          <a:p>
            <a:pPr marL="514350" indent="-514350" eaLnBrk="1" hangingPunct="1">
              <a:lnSpc>
                <a:spcPct val="229000"/>
              </a:lnSpc>
              <a:buFont typeface="+mj-lt"/>
              <a:buAutoNum type="arabicPeriod"/>
              <a:defRPr/>
            </a:pPr>
            <a:r>
              <a:rPr lang="en-US" sz="2800" dirty="0"/>
              <a:t>What is the compound name of Na</a:t>
            </a:r>
            <a:r>
              <a:rPr lang="en-US" sz="2800" baseline="-25000" dirty="0"/>
              <a:t>3</a:t>
            </a:r>
            <a:r>
              <a:rPr lang="en-US" sz="2800" dirty="0"/>
              <a:t>PO</a:t>
            </a:r>
            <a:r>
              <a:rPr lang="en-US" sz="2800" baseline="-25000" dirty="0"/>
              <a:t>4</a:t>
            </a:r>
            <a:r>
              <a:rPr lang="en-US" sz="2800" dirty="0"/>
              <a:t>?</a:t>
            </a:r>
            <a:endParaRPr lang="en-US" sz="28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endParaRPr lang="en-CA" dirty="0">
              <a:cs typeface="+mn-cs"/>
            </a:endParaRPr>
          </a:p>
          <a:p>
            <a:pPr eaLnBrk="1" hangingPunct="1">
              <a:buFont typeface="Wingdings" charset="0"/>
              <a:buChar char=""/>
              <a:defRPr/>
            </a:pPr>
            <a:endParaRPr lang="en-US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endParaRPr lang="en-US" dirty="0"/>
          </a:p>
          <a:p>
            <a:pPr marL="0" indent="0" eaLnBrk="1" hangingPunct="1">
              <a:buFont typeface="Wingdings" charset="0"/>
              <a:buNone/>
              <a:defRPr/>
            </a:pPr>
            <a:endParaRPr lang="en-US" dirty="0"/>
          </a:p>
          <a:p>
            <a:pPr marL="0" indent="0" eaLnBrk="1" hangingPunct="1">
              <a:buFont typeface="Wingdings" charset="0"/>
              <a:buNone/>
              <a:defRPr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588D26-D84C-554B-886F-44BBCC1FF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14600"/>
            <a:ext cx="3048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3366FF"/>
                </a:solidFill>
              </a:rPr>
              <a:t> </a:t>
            </a:r>
            <a:r>
              <a:rPr lang="en-US" altLang="en-US" sz="2800">
                <a:solidFill>
                  <a:srgbClr val="3366FF"/>
                </a:solidFill>
                <a:latin typeface="Century Schoolbook" panose="02040604050505020304" pitchFamily="18" charset="0"/>
              </a:rPr>
              <a:t>lithium nitride</a:t>
            </a:r>
            <a:endParaRPr lang="en-US" altLang="en-US" sz="2800">
              <a:latin typeface="Century Schoolbook" panose="020406040505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7C5AF4-D14D-8B48-8043-6252D753C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572000"/>
            <a:ext cx="426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3366FF"/>
                </a:solidFill>
              </a:rPr>
              <a:t> </a:t>
            </a:r>
            <a:r>
              <a:rPr lang="en-US" altLang="en-US" sz="2800">
                <a:solidFill>
                  <a:srgbClr val="3366FF"/>
                </a:solidFill>
                <a:latin typeface="Century Schoolbook" panose="02040604050505020304" pitchFamily="18" charset="0"/>
              </a:rPr>
              <a:t>potassium bromide</a:t>
            </a:r>
            <a:endParaRPr lang="en-US" altLang="en-US" sz="2800">
              <a:latin typeface="Century Schoolbook" panose="020406040505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5EDC68-764E-F045-AFA8-9D8D478AE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505200"/>
            <a:ext cx="419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3366FF"/>
                </a:solidFill>
              </a:rPr>
              <a:t> </a:t>
            </a:r>
            <a:r>
              <a:rPr lang="en-US" altLang="en-US" sz="2800">
                <a:solidFill>
                  <a:srgbClr val="3366FF"/>
                </a:solidFill>
                <a:latin typeface="Century Schoolbook" panose="02040604050505020304" pitchFamily="18" charset="0"/>
              </a:rPr>
              <a:t>nickel (III) oxide</a:t>
            </a:r>
            <a:endParaRPr lang="en-US" altLang="en-US" sz="2800">
              <a:latin typeface="Century Schoolbook" panose="020406040505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E14B1F-D8E6-5E40-B1B8-970D44286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715000"/>
            <a:ext cx="6858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3366FF"/>
                </a:solidFill>
                <a:latin typeface="Century Schoolbook" panose="02040604050505020304" pitchFamily="18" charset="0"/>
              </a:rPr>
              <a:t> </a:t>
            </a:r>
            <a:r>
              <a:rPr lang="en-US" altLang="en-US" sz="2800">
                <a:solidFill>
                  <a:srgbClr val="3366FF"/>
                </a:solidFill>
                <a:latin typeface="Century Schoolbook" panose="02040604050505020304" pitchFamily="18" charset="0"/>
              </a:rPr>
              <a:t>sodium phosphate</a:t>
            </a:r>
            <a:endParaRPr lang="en-US" altLang="en-US" sz="2800" baseline="-25000">
              <a:solidFill>
                <a:srgbClr val="3366FF"/>
              </a:solidFill>
              <a:latin typeface="Century Schoolbook" panose="02040604050505020304" pitchFamily="18" charset="0"/>
            </a:endParaRPr>
          </a:p>
          <a:p>
            <a:pPr eaLnBrk="1" hangingPunct="1"/>
            <a:endParaRPr lang="en-US" altLang="en-US" sz="2800">
              <a:latin typeface="Century Schoolbook" panose="020406040505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EC186-22B0-AA4F-8C00-036380976A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Naming &amp; Formulas of Covalent Compounds</a:t>
            </a:r>
          </a:p>
        </p:txBody>
      </p:sp>
      <p:sp>
        <p:nvSpPr>
          <p:cNvPr id="16386" name="Subtitle 2">
            <a:extLst>
              <a:ext uri="{FF2B5EF4-FFF2-40B4-BE49-F238E27FC236}">
                <a16:creationId xmlns:a16="http://schemas.microsoft.com/office/drawing/2014/main" id="{E7C35CB1-5224-3540-B678-E8531CB9A7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77545-47ED-8A44-9A6B-9DF01FF17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  <a:cs typeface="+mj-cs"/>
              </a:rPr>
              <a:t>Diatomic Molecules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5B474-CF0F-4E4F-8D60-874895810E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153400" cy="4873625"/>
          </a:xfrm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Diatomic molecules are two of the same atoms sharing electrons (covalent bond).</a:t>
            </a:r>
            <a:endParaRPr lang="en-CA" altLang="en-US" sz="2800"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 </a:t>
            </a:r>
            <a:endParaRPr lang="en-CA" altLang="en-US" sz="280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7 elements always act as diatomic molecules: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  H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, N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, O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, F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, Cl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, Br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, I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, At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 (man-made)</a:t>
            </a:r>
            <a:endParaRPr lang="en-CA" altLang="en-US" sz="2800">
              <a:ea typeface="ＭＳ Ｐゴシック" panose="020B0600070205080204" pitchFamily="34" charset="-128"/>
            </a:endParaRPr>
          </a:p>
          <a:p>
            <a:pPr eaLnBrk="1" hangingPunct="1"/>
            <a:endParaRPr lang="en-CA" altLang="en-US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788DC-D44B-2445-A656-EBB76DE80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304800"/>
            <a:ext cx="7467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  <a:cs typeface="+mj-cs"/>
              </a:rPr>
              <a:t>Diatomic Molecules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18DB6-822E-FD46-8B2D-A1F6039A986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40386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Follow the “H-7 Rule”  </a:t>
            </a:r>
          </a:p>
          <a:p>
            <a:pPr marL="0" indent="0"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5" name="Picture 4" descr="6270448_orig.jpg">
            <a:extLst>
              <a:ext uri="{FF2B5EF4-FFF2-40B4-BE49-F238E27FC236}">
                <a16:creationId xmlns:a16="http://schemas.microsoft.com/office/drawing/2014/main" id="{741E95E6-C6A3-AE41-BF14-6E76F4B3F8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762000"/>
            <a:ext cx="2286000" cy="271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A8FBBC8-B647-BF49-977B-0A719DB54A82}"/>
              </a:ext>
            </a:extLst>
          </p:cNvPr>
          <p:cNvSpPr txBox="1"/>
          <p:nvPr/>
        </p:nvSpPr>
        <p:spPr>
          <a:xfrm>
            <a:off x="457200" y="5410200"/>
            <a:ext cx="7620000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ea typeface="ＭＳ Ｐゴシック" charset="0"/>
                <a:cs typeface="Century Schoolbook "/>
              </a:rPr>
              <a:t>An easy-to-remember mnemonic for the diatomic elements is: </a:t>
            </a:r>
            <a:r>
              <a:rPr lang="en-US" sz="2400" b="1" dirty="0">
                <a:latin typeface="+mn-lt"/>
                <a:ea typeface="ＭＳ Ｐゴシック" charset="0"/>
                <a:cs typeface="Century Schoolbook "/>
              </a:rPr>
              <a:t>H</a:t>
            </a:r>
            <a:r>
              <a:rPr lang="en-US" sz="2400" dirty="0">
                <a:latin typeface="+mn-lt"/>
                <a:ea typeface="ＭＳ Ｐゴシック" charset="0"/>
                <a:cs typeface="Century Schoolbook "/>
              </a:rPr>
              <a:t>ave </a:t>
            </a:r>
            <a:r>
              <a:rPr lang="en-US" sz="2400" b="1" dirty="0">
                <a:latin typeface="+mn-lt"/>
                <a:ea typeface="ＭＳ Ｐゴシック" charset="0"/>
                <a:cs typeface="Century Schoolbook "/>
              </a:rPr>
              <a:t>N</a:t>
            </a:r>
            <a:r>
              <a:rPr lang="en-US" sz="2400" dirty="0">
                <a:latin typeface="+mn-lt"/>
                <a:ea typeface="ＭＳ Ｐゴシック" charset="0"/>
                <a:cs typeface="Century Schoolbook "/>
              </a:rPr>
              <a:t>o </a:t>
            </a:r>
            <a:r>
              <a:rPr lang="en-US" sz="2400" b="1" dirty="0">
                <a:latin typeface="+mn-lt"/>
                <a:ea typeface="ＭＳ Ｐゴシック" charset="0"/>
                <a:cs typeface="Century Schoolbook "/>
              </a:rPr>
              <a:t>F</a:t>
            </a:r>
            <a:r>
              <a:rPr lang="en-US" sz="2400" dirty="0">
                <a:latin typeface="+mn-lt"/>
                <a:ea typeface="ＭＳ Ｐゴシック" charset="0"/>
                <a:cs typeface="Century Schoolbook "/>
              </a:rPr>
              <a:t>ear </a:t>
            </a:r>
            <a:r>
              <a:rPr lang="en-US" sz="2400" b="1" dirty="0">
                <a:latin typeface="+mn-lt"/>
                <a:ea typeface="ＭＳ Ｐゴシック" charset="0"/>
                <a:cs typeface="Century Schoolbook "/>
              </a:rPr>
              <a:t>O</a:t>
            </a:r>
            <a:r>
              <a:rPr lang="en-US" sz="2400" dirty="0">
                <a:latin typeface="+mn-lt"/>
                <a:ea typeface="ＭＳ Ｐゴシック" charset="0"/>
                <a:cs typeface="Century Schoolbook "/>
              </a:rPr>
              <a:t>f </a:t>
            </a:r>
            <a:r>
              <a:rPr lang="en-US" sz="2400" b="1" dirty="0">
                <a:latin typeface="+mn-lt"/>
                <a:ea typeface="ＭＳ Ｐゴシック" charset="0"/>
                <a:cs typeface="Century Schoolbook "/>
              </a:rPr>
              <a:t>I</a:t>
            </a:r>
            <a:r>
              <a:rPr lang="en-US" sz="2400" dirty="0">
                <a:latin typeface="+mn-lt"/>
                <a:ea typeface="ＭＳ Ｐゴシック" charset="0"/>
                <a:cs typeface="Century Schoolbook "/>
              </a:rPr>
              <a:t>ce </a:t>
            </a:r>
            <a:r>
              <a:rPr lang="en-US" sz="2400" b="1" dirty="0">
                <a:latin typeface="+mn-lt"/>
                <a:ea typeface="ＭＳ Ｐゴシック" charset="0"/>
                <a:cs typeface="Century Schoolbook "/>
              </a:rPr>
              <a:t>C</a:t>
            </a:r>
            <a:r>
              <a:rPr lang="en-US" sz="2400" dirty="0">
                <a:latin typeface="+mn-lt"/>
                <a:ea typeface="ＭＳ Ｐゴシック" charset="0"/>
                <a:cs typeface="Century Schoolbook "/>
              </a:rPr>
              <a:t>old </a:t>
            </a:r>
            <a:r>
              <a:rPr lang="en-US" sz="2400" b="1" dirty="0">
                <a:latin typeface="+mn-lt"/>
                <a:ea typeface="ＭＳ Ｐゴシック" charset="0"/>
                <a:cs typeface="Century Schoolbook "/>
              </a:rPr>
              <a:t>B</a:t>
            </a:r>
            <a:r>
              <a:rPr lang="en-US" sz="2400" dirty="0">
                <a:latin typeface="+mn-lt"/>
                <a:ea typeface="ＭＳ Ｐゴシック" charset="0"/>
                <a:cs typeface="Century Schoolbook "/>
              </a:rPr>
              <a:t>eer</a:t>
            </a:r>
            <a:endParaRPr lang="en-CA" sz="2400" dirty="0">
              <a:latin typeface="+mn-lt"/>
              <a:ea typeface="ＭＳ Ｐゴシック" charset="0"/>
              <a:cs typeface="Century Schoolbook "/>
            </a:endParaRPr>
          </a:p>
          <a:p>
            <a:pPr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6" name="Picture 5" descr="periodictablediatomic.JPG">
            <a:extLst>
              <a:ext uri="{FF2B5EF4-FFF2-40B4-BE49-F238E27FC236}">
                <a16:creationId xmlns:a16="http://schemas.microsoft.com/office/drawing/2014/main" id="{9E9F95F4-4D25-AC47-A28B-6CFC9642E8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63688"/>
            <a:ext cx="5105400" cy="372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A68E9-384D-8847-A635-02067EE54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  <a:cs typeface="+mj-cs"/>
              </a:rPr>
              <a:t>Naming Covalent Compounds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34495-1E37-E542-AA3A-16DCC4BCA52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Made of two anions (2 nonmetals or 1 nonmetal &amp; 1 polyatomic ion)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1</a:t>
            </a:r>
            <a:r>
              <a:rPr lang="en-US" altLang="en-US" baseline="30000">
                <a:ea typeface="ＭＳ Ｐゴシック" panose="020B0600070205080204" pitchFamily="34" charset="-128"/>
              </a:rPr>
              <a:t>st</a:t>
            </a:r>
            <a:r>
              <a:rPr lang="en-US" altLang="en-US">
                <a:ea typeface="ＭＳ Ｐゴシック" panose="020B0600070205080204" pitchFamily="34" charset="-128"/>
              </a:rPr>
              <a:t> nonmetal is just given the name as found on the Periodic Table </a:t>
            </a:r>
            <a:r>
              <a:rPr lang="en-US" altLang="en-US" i="1">
                <a:ea typeface="ＭＳ Ｐゴシック" panose="020B0600070205080204" pitchFamily="34" charset="-128"/>
              </a:rPr>
              <a:t>(just like ionic)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2</a:t>
            </a:r>
            <a:r>
              <a:rPr lang="en-US" altLang="en-US" baseline="30000">
                <a:ea typeface="ＭＳ Ｐゴシック" panose="020B0600070205080204" pitchFamily="34" charset="-128"/>
              </a:rPr>
              <a:t>nd</a:t>
            </a:r>
            <a:r>
              <a:rPr lang="en-US" altLang="en-US">
                <a:ea typeface="ＭＳ Ｐゴシック" panose="020B0600070205080204" pitchFamily="34" charset="-128"/>
              </a:rPr>
              <a:t> nonmetal ending is changed to –ide </a:t>
            </a:r>
            <a:r>
              <a:rPr lang="en-US" altLang="en-US" i="1">
                <a:ea typeface="ＭＳ Ｐゴシック" panose="020B0600070205080204" pitchFamily="34" charset="-128"/>
              </a:rPr>
              <a:t>(just like ionic… don</a:t>
            </a:r>
            <a:r>
              <a:rPr lang="ja-JP" altLang="en-US" i="1">
                <a:ea typeface="ＭＳ Ｐゴシック" panose="020B0600070205080204" pitchFamily="34" charset="-128"/>
              </a:rPr>
              <a:t>’</a:t>
            </a:r>
            <a:r>
              <a:rPr lang="en-US" altLang="ja-JP" i="1">
                <a:ea typeface="ＭＳ Ｐゴシック" panose="020B0600070205080204" pitchFamily="34" charset="-128"/>
              </a:rPr>
              <a:t>t change polyatomics)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Difference</a:t>
            </a:r>
            <a:r>
              <a:rPr lang="en-US" altLang="en-US">
                <a:ea typeface="ＭＳ Ｐゴシック" panose="020B0600070205080204" pitchFamily="34" charset="-128"/>
              </a:rPr>
              <a:t> = numerical prefixes are used to express how many of each nonmetal are present</a:t>
            </a:r>
            <a:endParaRPr lang="en-US" altLang="en-US" b="1" i="1">
              <a:ea typeface="ＭＳ Ｐゴシック" panose="020B0600070205080204" pitchFamily="34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E56B6-8029-9F4D-942B-691804B13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304800"/>
            <a:ext cx="80010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  <a:cs typeface="+mj-cs"/>
              </a:rPr>
              <a:t>Naming Covalent Compounds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5CFC4-F3F9-044B-991D-91937D1EA67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924800" cy="52578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You </a:t>
            </a:r>
            <a:r>
              <a:rPr lang="en-US" altLang="en-US" b="1" i="1">
                <a:ea typeface="ＭＳ Ｐゴシック" panose="020B0600070205080204" pitchFamily="34" charset="-128"/>
              </a:rPr>
              <a:t>never</a:t>
            </a:r>
            <a:r>
              <a:rPr lang="en-US" altLang="en-US">
                <a:ea typeface="ＭＳ Ｐゴシック" panose="020B0600070205080204" pitchFamily="34" charset="-128"/>
              </a:rPr>
              <a:t> use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criss-cross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method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only time you do </a:t>
            </a:r>
            <a:r>
              <a:rPr lang="en-US" altLang="en-US" b="1" i="1">
                <a:ea typeface="ＭＳ Ｐゴシック" panose="020B0600070205080204" pitchFamily="34" charset="-128"/>
              </a:rPr>
              <a:t>not</a:t>
            </a:r>
            <a:r>
              <a:rPr lang="en-US" altLang="en-US">
                <a:ea typeface="ＭＳ Ｐゴシック" panose="020B0600070205080204" pitchFamily="34" charset="-128"/>
              </a:rPr>
              <a:t> use a prefix is when there is only </a:t>
            </a:r>
            <a:r>
              <a:rPr lang="en-US" altLang="en-US" u="sng">
                <a:ea typeface="ＭＳ Ｐゴシック" panose="020B0600070205080204" pitchFamily="34" charset="-128"/>
              </a:rPr>
              <a:t>one</a:t>
            </a:r>
            <a:r>
              <a:rPr lang="en-US" altLang="en-US">
                <a:ea typeface="ＭＳ Ｐゴシック" panose="020B0600070205080204" pitchFamily="34" charset="-128"/>
              </a:rPr>
              <a:t> of the first nonmetal</a:t>
            </a:r>
            <a:r>
              <a:rPr lang="en-US" altLang="en-US" i="1">
                <a:ea typeface="ＭＳ Ｐゴシック" panose="020B0600070205080204" pitchFamily="34" charset="-128"/>
              </a:rPr>
              <a:t>                                ie. </a:t>
            </a:r>
            <a:r>
              <a:rPr lang="en-US" altLang="en-US" b="1" i="1">
                <a:ea typeface="ＭＳ Ｐゴシック" panose="020B0600070205080204" pitchFamily="34" charset="-128"/>
              </a:rPr>
              <a:t>mono</a:t>
            </a:r>
            <a:r>
              <a:rPr lang="en-US" altLang="en-US" i="1">
                <a:ea typeface="ＭＳ Ｐゴシック" panose="020B0600070205080204" pitchFamily="34" charset="-128"/>
              </a:rPr>
              <a:t> is never written in front of the first word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3AC639A-5D41-C740-ABA8-6B11580753D1}"/>
              </a:ext>
            </a:extLst>
          </p:cNvPr>
          <p:cNvGraphicFramePr>
            <a:graphicFrameLocks noGrp="1"/>
          </p:cNvGraphicFramePr>
          <p:nvPr/>
        </p:nvGraphicFramePr>
        <p:xfrm>
          <a:off x="1219200" y="2743200"/>
          <a:ext cx="5943600" cy="4022766"/>
        </p:xfrm>
        <a:graphic>
          <a:graphicData uri="http://schemas.openxmlformats.org/drawingml/2006/table">
            <a:tbl>
              <a:tblPr/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Schoolbook" charset="0"/>
                          <a:ea typeface="ＭＳ Ｐゴシック" charset="0"/>
                        </a:rPr>
                        <a:t>Number 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Schoolbook" charset="0"/>
                          <a:ea typeface="ＭＳ Ｐゴシック" charset="0"/>
                        </a:rPr>
                        <a:t>Prefix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charset="0"/>
                          <a:ea typeface="ＭＳ Ｐゴシック" charset="0"/>
                        </a:rPr>
                        <a:t>mono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charset="0"/>
                          <a:ea typeface="ＭＳ Ｐゴシック" charset="0"/>
                        </a:rPr>
                        <a:t>di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charset="0"/>
                          <a:ea typeface="ＭＳ Ｐゴシック" charset="0"/>
                        </a:rPr>
                        <a:t>tri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charset="0"/>
                          <a:ea typeface="ＭＳ Ｐゴシック" charset="0"/>
                        </a:rPr>
                        <a:t>tetra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charset="0"/>
                          <a:ea typeface="ＭＳ Ｐゴシック" charset="0"/>
                        </a:rPr>
                        <a:t>penta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charset="0"/>
                        <a:ea typeface="ＭＳ Ｐゴシック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charset="0"/>
                          <a:ea typeface="ＭＳ Ｐゴシック" charset="0"/>
                        </a:rPr>
                        <a:t>hexa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charset="0"/>
                        <a:ea typeface="ＭＳ Ｐゴシック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charset="0"/>
                          <a:ea typeface="ＭＳ Ｐゴシック" charset="0"/>
                        </a:rPr>
                        <a:t>hepta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charset="0"/>
                        <a:ea typeface="ＭＳ Ｐゴシック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charset="0"/>
                          <a:ea typeface="ＭＳ Ｐゴシック" charset="0"/>
                        </a:rPr>
                        <a:t>8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charset="0"/>
                          <a:ea typeface="ＭＳ Ｐゴシック" charset="0"/>
                        </a:rPr>
                        <a:t>octa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charset="0"/>
                        <a:ea typeface="ＭＳ Ｐゴシック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charset="0"/>
                          <a:ea typeface="ＭＳ Ｐゴシック" charset="0"/>
                        </a:rPr>
                        <a:t>nona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charset="0"/>
                        <a:ea typeface="ＭＳ Ｐゴシック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charset="0"/>
                          <a:ea typeface="ＭＳ Ｐゴシック" charset="0"/>
                        </a:rPr>
                        <a:t>deca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charset="0"/>
                        <a:ea typeface="ＭＳ Ｐゴシック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8A204-716C-604D-A095-041CA9625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7467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  <a:cs typeface="+mj-cs"/>
              </a:rPr>
              <a:t>Practice: </a:t>
            </a:r>
            <a:br>
              <a:rPr lang="en-US" b="1" dirty="0">
                <a:ea typeface="+mj-ea"/>
                <a:cs typeface="+mj-cs"/>
              </a:rPr>
            </a:br>
            <a:r>
              <a:rPr lang="en-US" b="1" dirty="0">
                <a:ea typeface="+mj-ea"/>
                <a:cs typeface="+mj-cs"/>
              </a:rPr>
              <a:t>Naming Covalent Compounds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45EBF-563A-6D49-97D5-6138B4D9677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SO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N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O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NO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CCl</a:t>
            </a:r>
            <a:r>
              <a:rPr lang="en-US" altLang="en-US" baseline="-25000">
                <a:ea typeface="ＭＳ Ｐゴシック" panose="020B0600070205080204" pitchFamily="34" charset="-128"/>
              </a:rPr>
              <a:t>4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Si</a:t>
            </a:r>
            <a:r>
              <a:rPr lang="en-US" altLang="en-US" baseline="-25000">
                <a:ea typeface="ＭＳ Ｐゴシック" panose="020B0600070205080204" pitchFamily="34" charset="-128"/>
              </a:rPr>
              <a:t>3</a:t>
            </a:r>
            <a:r>
              <a:rPr lang="en-US" altLang="en-US">
                <a:ea typeface="ＭＳ Ｐゴシック" panose="020B0600070205080204" pitchFamily="34" charset="-128"/>
              </a:rPr>
              <a:t>N</a:t>
            </a:r>
            <a:r>
              <a:rPr lang="en-US" altLang="en-US" baseline="-25000">
                <a:ea typeface="ＭＳ Ｐゴシック" panose="020B0600070205080204" pitchFamily="34" charset="-128"/>
              </a:rPr>
              <a:t>4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E57F51-0F55-374D-A038-B26FB23F91AA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2819400" y="1600200"/>
            <a:ext cx="3657600" cy="4572000"/>
          </a:xfrm>
        </p:spPr>
        <p:txBody>
          <a:bodyPr/>
          <a:lstStyle/>
          <a:p>
            <a:pPr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lang="en-US" altLang="en-US">
                <a:solidFill>
                  <a:srgbClr val="3366FF"/>
                </a:solidFill>
                <a:ea typeface="ＭＳ Ｐゴシック" panose="020B0600070205080204" pitchFamily="34" charset="-128"/>
              </a:rPr>
              <a:t>Sulfur dioxide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lang="en-US" altLang="en-US">
                <a:solidFill>
                  <a:srgbClr val="3366FF"/>
                </a:solidFill>
                <a:ea typeface="ＭＳ Ｐゴシック" panose="020B0600070205080204" pitchFamily="34" charset="-128"/>
              </a:rPr>
              <a:t>Dinitrogen monoxide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lang="en-US" altLang="en-US">
                <a:solidFill>
                  <a:srgbClr val="3366FF"/>
                </a:solidFill>
                <a:ea typeface="ＭＳ Ｐゴシック" panose="020B0600070205080204" pitchFamily="34" charset="-128"/>
              </a:rPr>
              <a:t>Nitrogen dioxide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lang="en-US" altLang="en-US">
                <a:solidFill>
                  <a:srgbClr val="3366FF"/>
                </a:solidFill>
                <a:ea typeface="ＭＳ Ｐゴシック" panose="020B0600070205080204" pitchFamily="34" charset="-128"/>
              </a:rPr>
              <a:t>Carbon tetrachloride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lang="en-US" altLang="en-US">
                <a:solidFill>
                  <a:srgbClr val="3366FF"/>
                </a:solidFill>
                <a:ea typeface="ＭＳ Ｐゴシック" panose="020B0600070205080204" pitchFamily="34" charset="-128"/>
              </a:rPr>
              <a:t>Trisilicon tetranitride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B5EC6-B29F-4F4B-BD61-49C4B355C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Practice: </a:t>
            </a:r>
            <a:br>
              <a:rPr lang="en-US" b="1" dirty="0"/>
            </a:br>
            <a:r>
              <a:rPr lang="en-US" b="1" dirty="0"/>
              <a:t>Formulas of Covalent Compounds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79437-D436-4B4B-971E-92998DC2B8F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Phosphorus trioxide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Dinitrogen pentacarbide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Tellurium nonaiodide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Carbon monoxide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Selenium heptafluoride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34E0F3-82A6-5C48-83C1-26396B054722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lang="en-US" altLang="en-US">
                <a:solidFill>
                  <a:srgbClr val="3366FF"/>
                </a:solidFill>
                <a:ea typeface="ＭＳ Ｐゴシック" panose="020B0600070205080204" pitchFamily="34" charset="-128"/>
              </a:rPr>
              <a:t>PO</a:t>
            </a:r>
            <a:r>
              <a:rPr lang="en-US" altLang="en-US" baseline="-25000">
                <a:solidFill>
                  <a:srgbClr val="3366FF"/>
                </a:solidFill>
                <a:ea typeface="ＭＳ Ｐゴシック" panose="020B0600070205080204" pitchFamily="34" charset="-128"/>
              </a:rPr>
              <a:t>3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lang="en-US" altLang="en-US">
                <a:solidFill>
                  <a:srgbClr val="3366FF"/>
                </a:solidFill>
                <a:ea typeface="ＭＳ Ｐゴシック" panose="020B0600070205080204" pitchFamily="34" charset="-128"/>
              </a:rPr>
              <a:t>N</a:t>
            </a:r>
            <a:r>
              <a:rPr lang="en-US" altLang="en-US" baseline="-25000">
                <a:solidFill>
                  <a:srgbClr val="3366FF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>
                <a:solidFill>
                  <a:srgbClr val="3366FF"/>
                </a:solidFill>
                <a:ea typeface="ＭＳ Ｐゴシック" panose="020B0600070205080204" pitchFamily="34" charset="-128"/>
              </a:rPr>
              <a:t>C</a:t>
            </a:r>
            <a:r>
              <a:rPr lang="en-US" altLang="en-US" baseline="-25000">
                <a:solidFill>
                  <a:srgbClr val="3366FF"/>
                </a:solidFill>
                <a:ea typeface="ＭＳ Ｐゴシック" panose="020B0600070205080204" pitchFamily="34" charset="-128"/>
              </a:rPr>
              <a:t>5</a:t>
            </a:r>
            <a:endParaRPr lang="en-US" altLang="en-US">
              <a:solidFill>
                <a:srgbClr val="3366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lang="en-US" altLang="en-US">
                <a:solidFill>
                  <a:srgbClr val="3366FF"/>
                </a:solidFill>
                <a:ea typeface="ＭＳ Ｐゴシック" panose="020B0600070205080204" pitchFamily="34" charset="-128"/>
              </a:rPr>
              <a:t>TeI</a:t>
            </a:r>
            <a:r>
              <a:rPr lang="en-US" altLang="en-US" baseline="-25000">
                <a:solidFill>
                  <a:srgbClr val="3366FF"/>
                </a:solidFill>
                <a:ea typeface="ＭＳ Ｐゴシック" panose="020B0600070205080204" pitchFamily="34" charset="-128"/>
              </a:rPr>
              <a:t>9</a:t>
            </a:r>
            <a:endParaRPr lang="en-US" altLang="en-US">
              <a:solidFill>
                <a:srgbClr val="3366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lang="en-US" altLang="en-US">
                <a:solidFill>
                  <a:srgbClr val="3366FF"/>
                </a:solidFill>
                <a:ea typeface="ＭＳ Ｐゴシック" panose="020B0600070205080204" pitchFamily="34" charset="-128"/>
              </a:rPr>
              <a:t>CO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lang="en-US" altLang="en-US">
                <a:solidFill>
                  <a:srgbClr val="3366FF"/>
                </a:solidFill>
                <a:ea typeface="ＭＳ Ｐゴシック" panose="020B0600070205080204" pitchFamily="34" charset="-128"/>
              </a:rPr>
              <a:t>SeF</a:t>
            </a:r>
            <a:r>
              <a:rPr lang="en-US" altLang="en-US" baseline="-25000">
                <a:solidFill>
                  <a:srgbClr val="3366FF"/>
                </a:solidFill>
                <a:ea typeface="ＭＳ Ｐゴシック" panose="020B0600070205080204" pitchFamily="34" charset="-128"/>
              </a:rPr>
              <a:t>7</a:t>
            </a:r>
            <a:endParaRPr lang="en-US" altLang="en-US">
              <a:solidFill>
                <a:srgbClr val="3366FF"/>
              </a:solidFill>
              <a:ea typeface="ＭＳ Ｐゴシック" panose="020B0600070205080204" pitchFamily="34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OWERPOINTVERSION" val="12.0"/>
  <p:tag name="PPVERSION" val="12.0"/>
  <p:tag name="DELIMITERS" val="3.1"/>
  <p:tag name="SHOWBARVISIBLE" val="True"/>
  <p:tag name="EXPANDSHOWBAR" val="True"/>
  <p:tag name="USESECONDARYMONITOR" val="True"/>
  <p:tag name="SAVECSVWITHSESSION" val="Fals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0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1"/>
  <p:tag name="INCLUDEPPT" val="True"/>
  <p:tag name="ALLOWUSERFEEDBACK" val="True"/>
  <p:tag name="CORRECTPOINTVALUE" val="100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Tru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  <p:tag name="INCLUDESESSION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Breeze">
    <a:dk1>
      <a:sysClr val="windowText" lastClr="000000"/>
    </a:dk1>
    <a:lt1>
      <a:sysClr val="window" lastClr="FFFFFF"/>
    </a:lt1>
    <a:dk2>
      <a:srgbClr val="09213B"/>
    </a:dk2>
    <a:lt2>
      <a:srgbClr val="D5EDF4"/>
    </a:lt2>
    <a:accent1>
      <a:srgbClr val="2C7C9F"/>
    </a:accent1>
    <a:accent2>
      <a:srgbClr val="244A58"/>
    </a:accent2>
    <a:accent3>
      <a:srgbClr val="E2751D"/>
    </a:accent3>
    <a:accent4>
      <a:srgbClr val="FFB400"/>
    </a:accent4>
    <a:accent5>
      <a:srgbClr val="7EB606"/>
    </a:accent5>
    <a:accent6>
      <a:srgbClr val="C00000"/>
    </a:accent6>
    <a:hlink>
      <a:srgbClr val="7030A0"/>
    </a:hlink>
    <a:folHlink>
      <a:srgbClr val="00B0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247</TotalTime>
  <Words>330</Words>
  <Application>Microsoft Macintosh PowerPoint</Application>
  <PresentationFormat>On-screen Show (4:3)</PresentationFormat>
  <Paragraphs>106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ＭＳ Ｐゴシック</vt:lpstr>
      <vt:lpstr>Century Schoolbook</vt:lpstr>
      <vt:lpstr>Wingdings</vt:lpstr>
      <vt:lpstr>Wingdings 2</vt:lpstr>
      <vt:lpstr>Calibri</vt:lpstr>
      <vt:lpstr>Oriel</vt:lpstr>
      <vt:lpstr>Review: Formulas of Ionic compounds</vt:lpstr>
      <vt:lpstr>Review: Names of Ionic compounds</vt:lpstr>
      <vt:lpstr>Naming &amp; Formulas of Covalent Compounds</vt:lpstr>
      <vt:lpstr>Diatomic Molecules </vt:lpstr>
      <vt:lpstr>Diatomic Molecules </vt:lpstr>
      <vt:lpstr>Naming Covalent Compounds</vt:lpstr>
      <vt:lpstr>Naming Covalent Compounds (cont.)</vt:lpstr>
      <vt:lpstr>Practice:  Naming Covalent Compounds</vt:lpstr>
      <vt:lpstr>Practice:  Formulas of Covalent Compounds</vt:lpstr>
      <vt:lpstr>Homework</vt:lpstr>
    </vt:vector>
  </TitlesOfParts>
  <Company>Solon Board of Education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Naming Covalent Compounds</dc:title>
  <dc:creator>Solon Board of Education</dc:creator>
  <cp:lastModifiedBy>Microsoft Office User</cp:lastModifiedBy>
  <cp:revision>64</cp:revision>
  <dcterms:created xsi:type="dcterms:W3CDTF">2010-10-27T01:17:21Z</dcterms:created>
  <dcterms:modified xsi:type="dcterms:W3CDTF">2019-04-03T21:03:17Z</dcterms:modified>
</cp:coreProperties>
</file>